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655" r:id="rId2"/>
  </p:sldMasterIdLst>
  <p:notesMasterIdLst>
    <p:notesMasterId r:id="rId8"/>
  </p:notesMasterIdLst>
  <p:sldIdLst>
    <p:sldId id="513" r:id="rId3"/>
    <p:sldId id="632" r:id="rId4"/>
    <p:sldId id="636" r:id="rId5"/>
    <p:sldId id="637" r:id="rId6"/>
    <p:sldId id="638" r:id="rId7"/>
  </p:sldIdLst>
  <p:sldSz cx="9144000" cy="6858000" type="screen4x3"/>
  <p:notesSz cx="6807200" cy="99393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6770"/>
    <a:srgbClr val="A500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53" autoAdjust="0"/>
    <p:restoredTop sz="92593" autoAdjust="0"/>
  </p:normalViewPr>
  <p:slideViewPr>
    <p:cSldViewPr>
      <p:cViewPr varScale="1">
        <p:scale>
          <a:sx n="77" d="100"/>
          <a:sy n="77" d="100"/>
        </p:scale>
        <p:origin x="420" y="90"/>
      </p:cViewPr>
      <p:guideLst>
        <p:guide orient="horz" pos="2160"/>
        <p:guide pos="2880"/>
      </p:guideLst>
    </p:cSldViewPr>
  </p:slideViewPr>
  <p:notesTextViewPr>
    <p:cViewPr>
      <p:scale>
        <a:sx n="1" d="1"/>
        <a:sy n="1" d="1"/>
      </p:scale>
      <p:origin x="0" y="0"/>
    </p:cViewPr>
  </p:notesTextViewPr>
  <p:notesViewPr>
    <p:cSldViewPr>
      <p:cViewPr varScale="1">
        <p:scale>
          <a:sx n="76" d="100"/>
          <a:sy n="76" d="100"/>
        </p:scale>
        <p:origin x="-3996" y="-108"/>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EC421575-C53F-43F8-99C4-7FE3806EEB25}" type="datetimeFigureOut">
              <a:rPr lang="ko-KR" altLang="en-US" smtClean="0"/>
              <a:t>2018-12-03</a:t>
            </a:fld>
            <a:endParaRPr lang="ko-KR" altLang="en-US"/>
          </a:p>
        </p:txBody>
      </p:sp>
      <p:sp>
        <p:nvSpPr>
          <p:cNvPr id="4" name="슬라이드 이미지 개체 틀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0720" y="4721186"/>
            <a:ext cx="5445760" cy="4472702"/>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50F3EA98-E823-467F-871B-B03C60FE4491}" type="slidenum">
              <a:rPr lang="ko-KR" altLang="en-US" smtClean="0"/>
              <a:t>‹#›</a:t>
            </a:fld>
            <a:endParaRPr lang="ko-KR" altLang="en-US"/>
          </a:p>
        </p:txBody>
      </p:sp>
    </p:spTree>
    <p:extLst>
      <p:ext uri="{BB962C8B-B14F-4D97-AF65-F5344CB8AC3E}">
        <p14:creationId xmlns:p14="http://schemas.microsoft.com/office/powerpoint/2010/main" val="1460267872"/>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10244" name="灯片编号占位符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fld id="{23269293-5D1A-4BEE-A610-3265B4F646BA}" type="slidenum">
              <a:rPr lang="zh-CN" altLang="en-US">
                <a:solidFill>
                  <a:prstClr val="black"/>
                </a:solidFill>
                <a:latin typeface="Calibri" panose="020F0502020204030204" pitchFamily="34" charset="0"/>
              </a:rPr>
              <a:pPr eaLnBrk="1" hangingPunct="1"/>
              <a:t>5</a:t>
            </a:fld>
            <a:endParaRPr lang="zh-CN" altLang="en-US">
              <a:solidFill>
                <a:prstClr val="black"/>
              </a:solidFill>
              <a:latin typeface="Calibri" panose="020F0502020204030204" pitchFamily="34" charset="0"/>
            </a:endParaRPr>
          </a:p>
        </p:txBody>
      </p:sp>
    </p:spTree>
    <p:extLst>
      <p:ext uri="{BB962C8B-B14F-4D97-AF65-F5344CB8AC3E}">
        <p14:creationId xmlns:p14="http://schemas.microsoft.com/office/powerpoint/2010/main" val="30387712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268760"/>
            <a:ext cx="7772400" cy="1470025"/>
          </a:xfrm>
          <a:prstGeom prst="rect">
            <a:avLst/>
          </a:prstGeom>
        </p:spPr>
        <p:txBody>
          <a:bodyPr anchor="ctr"/>
          <a:lstStyle>
            <a:lvl1pPr algn="ctr">
              <a:defRPr sz="3200" b="1">
                <a:latin typeface="Arial" panose="020B0604020202020204" pitchFamily="34" charset="0"/>
                <a:cs typeface="Arial" panose="020B0604020202020204" pitchFamily="34" charset="0"/>
              </a:defRPr>
            </a:lvl1pPr>
          </a:lstStyle>
          <a:p>
            <a:r>
              <a:rPr lang="ko-KR" altLang="en-US" dirty="0" smtClean="0"/>
              <a:t>마스터 제목 스타일 편집</a:t>
            </a:r>
            <a:endParaRPr lang="ko-KR" altLang="en-US" dirty="0"/>
          </a:p>
        </p:txBody>
      </p:sp>
      <p:sp>
        <p:nvSpPr>
          <p:cNvPr id="3" name="부제목 2"/>
          <p:cNvSpPr>
            <a:spLocks noGrp="1"/>
          </p:cNvSpPr>
          <p:nvPr>
            <p:ph type="subTitle" idx="1" hasCustomPrompt="1"/>
          </p:nvPr>
        </p:nvSpPr>
        <p:spPr>
          <a:xfrm>
            <a:off x="1371600" y="4437112"/>
            <a:ext cx="6400800" cy="622920"/>
          </a:xfrm>
          <a:prstGeom prst="rect">
            <a:avLst/>
          </a:prstGeom>
        </p:spPr>
        <p:txBody>
          <a:bodyPr/>
          <a:lstStyle>
            <a:lvl1pPr marL="0" indent="0" algn="ctr">
              <a:buNone/>
              <a:defRPr sz="2000" b="1">
                <a:solidFill>
                  <a:schemeClr val="tx1">
                    <a:tint val="75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dirty="0" smtClean="0"/>
              <a:t>차세대표준연구소</a:t>
            </a:r>
            <a:endParaRPr lang="ko-KR" altLang="en-US" dirty="0"/>
          </a:p>
        </p:txBody>
      </p:sp>
      <p:pic>
        <p:nvPicPr>
          <p:cNvPr id="5" name="Picture 2"/>
          <p:cNvPicPr>
            <a:picLocks noChangeAspect="1" noChangeArrowheads="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16416" y="6385791"/>
            <a:ext cx="698902"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066811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fld id="{0C195476-BE12-43C2-A155-628C3FBE0643}" type="datetimeFigureOut">
              <a:rPr lang="zh-CN" altLang="en-US"/>
              <a:pPr/>
              <a:t>2018/12/3</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9ADA18D5-C7C6-4E26-BF1D-F33C4901932C}" type="slidenum">
              <a:rPr lang="zh-CN" altLang="en-US"/>
              <a:pPr/>
              <a:t>‹#›</a:t>
            </a:fld>
            <a:endParaRPr lang="zh-CN" altLang="en-US"/>
          </a:p>
        </p:txBody>
      </p:sp>
    </p:spTree>
    <p:extLst>
      <p:ext uri="{BB962C8B-B14F-4D97-AF65-F5344CB8AC3E}">
        <p14:creationId xmlns:p14="http://schemas.microsoft.com/office/powerpoint/2010/main" val="1809475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fld id="{1CB6B93B-1A74-41C6-AC46-EC619F6E55A8}" type="datetimeFigureOut">
              <a:rPr lang="zh-CN" altLang="en-US"/>
              <a:pPr/>
              <a:t>2018/12/3</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4975F977-01CE-4332-9240-7081768C5B0E}" type="slidenum">
              <a:rPr lang="zh-CN" altLang="en-US"/>
              <a:pPr/>
              <a:t>‹#›</a:t>
            </a:fld>
            <a:endParaRPr lang="zh-CN" altLang="en-US"/>
          </a:p>
        </p:txBody>
      </p:sp>
    </p:spTree>
    <p:extLst>
      <p:ext uri="{BB962C8B-B14F-4D97-AF65-F5344CB8AC3E}">
        <p14:creationId xmlns:p14="http://schemas.microsoft.com/office/powerpoint/2010/main" val="19313498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3A319DF9-A3C7-4E7F-8469-F49C044DCC36}" type="datetimeFigureOut">
              <a:rPr lang="zh-CN" altLang="en-US"/>
              <a:pPr/>
              <a:t>2018/12/3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A493E62D-F9B9-4D7C-AF2E-6754EC2A3F8D}" type="slidenum">
              <a:rPr lang="zh-CN" altLang="en-US"/>
              <a:pPr/>
              <a:t>‹#›</a:t>
            </a:fld>
            <a:endParaRPr lang="zh-CN" altLang="en-US"/>
          </a:p>
        </p:txBody>
      </p:sp>
    </p:spTree>
    <p:extLst>
      <p:ext uri="{BB962C8B-B14F-4D97-AF65-F5344CB8AC3E}">
        <p14:creationId xmlns:p14="http://schemas.microsoft.com/office/powerpoint/2010/main" val="41683726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D97E9661-E562-4C66-8C36-C93D0F2196A1}" type="datetimeFigureOut">
              <a:rPr lang="zh-CN" altLang="en-US"/>
              <a:pPr/>
              <a:t>2018/12/3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B4B230B2-5D37-4D43-9D89-112AD08C9703}" type="slidenum">
              <a:rPr lang="zh-CN" altLang="en-US"/>
              <a:pPr/>
              <a:t>‹#›</a:t>
            </a:fld>
            <a:endParaRPr lang="zh-CN" altLang="en-US"/>
          </a:p>
        </p:txBody>
      </p:sp>
    </p:spTree>
    <p:extLst>
      <p:ext uri="{BB962C8B-B14F-4D97-AF65-F5344CB8AC3E}">
        <p14:creationId xmlns:p14="http://schemas.microsoft.com/office/powerpoint/2010/main" val="4096209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Level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628650" y="365126"/>
            <a:ext cx="7968342" cy="1325563"/>
          </a:xfrm>
          <a:prstGeom prst="rect">
            <a:avLst/>
          </a:prstGeom>
        </p:spPr>
        <p:txBody>
          <a:bodyPr vert="horz" lIns="91440" tIns="45720" rIns="91440" bIns="45720" rtlCol="0" anchor="t" anchorCtr="0">
            <a:normAutofit/>
          </a:bodyPr>
          <a:lstStyle>
            <a:lvl1pPr>
              <a:defRPr sz="2550">
                <a:solidFill>
                  <a:srgbClr val="00ADE6"/>
                </a:solidFill>
                <a:latin typeface="Univia Pro" charset="0"/>
                <a:ea typeface="Univia Pro" charset="0"/>
                <a:cs typeface="Univia Pro" charset="0"/>
              </a:defRPr>
            </a:lvl1pPr>
          </a:lstStyle>
          <a:p>
            <a:r>
              <a:rPr lang="en-US" dirty="0" smtClean="0"/>
              <a:t>Click to edit Master title style</a:t>
            </a:r>
            <a:endParaRPr lang="en-US" dirty="0"/>
          </a:p>
        </p:txBody>
      </p:sp>
      <p:sp>
        <p:nvSpPr>
          <p:cNvPr id="11" name="Text Placeholder 5"/>
          <p:cNvSpPr>
            <a:spLocks noGrp="1"/>
          </p:cNvSpPr>
          <p:nvPr>
            <p:ph type="body" sz="quarter" idx="10"/>
          </p:nvPr>
        </p:nvSpPr>
        <p:spPr>
          <a:xfrm>
            <a:off x="628650" y="1825626"/>
            <a:ext cx="7968343" cy="4060825"/>
          </a:xfrm>
          <a:prstGeom prst="rect">
            <a:avLst/>
          </a:prstGeom>
        </p:spPr>
        <p:txBody>
          <a:bodyPr/>
          <a:lstStyle>
            <a:lvl1pPr>
              <a:defRPr>
                <a:solidFill>
                  <a:srgbClr val="333D42"/>
                </a:solidFill>
                <a:latin typeface="Open Sans" charset="0"/>
                <a:ea typeface="Open Sans" charset="0"/>
                <a:cs typeface="Open Sans" charset="0"/>
              </a:defRPr>
            </a:lvl1pPr>
            <a:lvl2pPr>
              <a:defRPr>
                <a:solidFill>
                  <a:srgbClr val="333D42"/>
                </a:solidFill>
                <a:latin typeface="Open Sans" charset="0"/>
                <a:ea typeface="Open Sans" charset="0"/>
                <a:cs typeface="Open Sans" charset="0"/>
              </a:defRPr>
            </a:lvl2pPr>
            <a:lvl3pPr>
              <a:defRPr>
                <a:solidFill>
                  <a:srgbClr val="333D42"/>
                </a:solidFill>
                <a:latin typeface="Open Sans" charset="0"/>
                <a:ea typeface="Open Sans" charset="0"/>
                <a:cs typeface="Open Sans" charset="0"/>
              </a:defRPr>
            </a:lvl3pPr>
            <a:lvl4pPr>
              <a:defRPr>
                <a:solidFill>
                  <a:srgbClr val="333D42"/>
                </a:solidFill>
                <a:latin typeface="Open Sans" charset="0"/>
                <a:ea typeface="Open Sans" charset="0"/>
                <a:cs typeface="Open Sans" charset="0"/>
              </a:defRPr>
            </a:lvl4pPr>
            <a:lvl5pPr>
              <a:defRPr>
                <a:solidFill>
                  <a:srgbClr val="333D42"/>
                </a:solidFill>
                <a:latin typeface="Open Sans" charset="0"/>
                <a:ea typeface="Open Sans" charset="0"/>
                <a:cs typeface="Open Sans"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1737374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fld id="{3320D980-05E2-4FB3-8DFB-12B1EDAB761F}" type="datetimeFigureOut">
              <a:rPr lang="zh-CN" altLang="en-US"/>
              <a:pPr/>
              <a:t>2018/12/3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8E8B2C95-4D77-4451-994B-554C6148933B}" type="slidenum">
              <a:rPr lang="zh-CN" altLang="en-US"/>
              <a:pPr/>
              <a:t>‹#›</a:t>
            </a:fld>
            <a:endParaRPr lang="zh-CN" altLang="en-US"/>
          </a:p>
        </p:txBody>
      </p:sp>
    </p:spTree>
    <p:extLst>
      <p:ext uri="{BB962C8B-B14F-4D97-AF65-F5344CB8AC3E}">
        <p14:creationId xmlns:p14="http://schemas.microsoft.com/office/powerpoint/2010/main" val="3361315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29D79A77-6E80-413E-B5E4-08CB79034F91}" type="datetimeFigureOut">
              <a:rPr lang="zh-CN" altLang="en-US"/>
              <a:pPr/>
              <a:t>2018/12/3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C2B8D7D-209B-4F28-92DB-CD1FFF98EFD4}" type="slidenum">
              <a:rPr lang="zh-CN" altLang="en-US"/>
              <a:pPr/>
              <a:t>‹#›</a:t>
            </a:fld>
            <a:endParaRPr lang="zh-CN" altLang="en-US"/>
          </a:p>
        </p:txBody>
      </p:sp>
    </p:spTree>
    <p:extLst>
      <p:ext uri="{BB962C8B-B14F-4D97-AF65-F5344CB8AC3E}">
        <p14:creationId xmlns:p14="http://schemas.microsoft.com/office/powerpoint/2010/main" val="15856608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2F9D30C4-44E1-4D9B-9E68-6116E5171AD4}" type="datetimeFigureOut">
              <a:rPr lang="zh-CN" altLang="en-US"/>
              <a:pPr/>
              <a:t>2018/12/3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F65A039-F2E3-4C1E-962B-36AFF88A9107}" type="slidenum">
              <a:rPr lang="zh-CN" altLang="en-US"/>
              <a:pPr/>
              <a:t>‹#›</a:t>
            </a:fld>
            <a:endParaRPr lang="zh-CN" altLang="en-US"/>
          </a:p>
        </p:txBody>
      </p:sp>
    </p:spTree>
    <p:extLst>
      <p:ext uri="{BB962C8B-B14F-4D97-AF65-F5344CB8AC3E}">
        <p14:creationId xmlns:p14="http://schemas.microsoft.com/office/powerpoint/2010/main" val="2537538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fld id="{42D2D116-1F9A-4302-9B52-F86F59528097}" type="datetimeFigureOut">
              <a:rPr lang="zh-CN" altLang="en-US"/>
              <a:pPr/>
              <a:t>2018/12/3</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26E69AE6-4565-4EE2-9F1A-555F0138F0E0}" type="slidenum">
              <a:rPr lang="zh-CN" altLang="en-US"/>
              <a:pPr/>
              <a:t>‹#›</a:t>
            </a:fld>
            <a:endParaRPr lang="zh-CN" altLang="en-US"/>
          </a:p>
        </p:txBody>
      </p:sp>
    </p:spTree>
    <p:extLst>
      <p:ext uri="{BB962C8B-B14F-4D97-AF65-F5344CB8AC3E}">
        <p14:creationId xmlns:p14="http://schemas.microsoft.com/office/powerpoint/2010/main" val="9231899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fld id="{C6EDC0B0-EFE4-4376-9A50-84D05B578F1E}" type="datetimeFigureOut">
              <a:rPr lang="zh-CN" altLang="en-US"/>
              <a:pPr/>
              <a:t>2018/12/3</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C78962B4-B023-44B1-9997-DF056B64B902}" type="slidenum">
              <a:rPr lang="zh-CN" altLang="en-US"/>
              <a:pPr/>
              <a:t>‹#›</a:t>
            </a:fld>
            <a:endParaRPr lang="zh-CN" altLang="en-US"/>
          </a:p>
        </p:txBody>
      </p:sp>
    </p:spTree>
    <p:extLst>
      <p:ext uri="{BB962C8B-B14F-4D97-AF65-F5344CB8AC3E}">
        <p14:creationId xmlns:p14="http://schemas.microsoft.com/office/powerpoint/2010/main" val="2297713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fld id="{56334F9F-18BC-48FD-A6D5-E82C798A428D}" type="datetimeFigureOut">
              <a:rPr lang="zh-CN" altLang="en-US"/>
              <a:pPr/>
              <a:t>2018/12/3</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26266009-0CF6-44DC-9FFD-D40C558B5FC6}" type="slidenum">
              <a:rPr lang="zh-CN" altLang="en-US"/>
              <a:pPr/>
              <a:t>‹#›</a:t>
            </a:fld>
            <a:endParaRPr lang="zh-CN" altLang="en-US"/>
          </a:p>
        </p:txBody>
      </p:sp>
    </p:spTree>
    <p:extLst>
      <p:ext uri="{BB962C8B-B14F-4D97-AF65-F5344CB8AC3E}">
        <p14:creationId xmlns:p14="http://schemas.microsoft.com/office/powerpoint/2010/main" val="3867012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4950A7C3-51BA-4A8C-B0F1-5C2C3FC89487}" type="datetimeFigureOut">
              <a:rPr lang="zh-CN" altLang="en-US"/>
              <a:pPr/>
              <a:t>2018/12/3</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89D367C7-F6BD-4C7D-8797-6AF9C6C27643}" type="slidenum">
              <a:rPr lang="zh-CN" altLang="en-US"/>
              <a:pPr/>
              <a:t>‹#›</a:t>
            </a:fld>
            <a:endParaRPr lang="zh-CN" altLang="en-US"/>
          </a:p>
        </p:txBody>
      </p:sp>
    </p:spTree>
    <p:extLst>
      <p:ext uri="{BB962C8B-B14F-4D97-AF65-F5344CB8AC3E}">
        <p14:creationId xmlns:p14="http://schemas.microsoft.com/office/powerpoint/2010/main" val="17593832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슬라이드 번호 개체 틀 5"/>
          <p:cNvSpPr>
            <a:spLocks noGrp="1"/>
          </p:cNvSpPr>
          <p:nvPr>
            <p:ph type="sldNum" sz="quarter" idx="4"/>
          </p:nvPr>
        </p:nvSpPr>
        <p:spPr>
          <a:xfrm>
            <a:off x="4369296" y="7173416"/>
            <a:ext cx="405408" cy="365125"/>
          </a:xfrm>
          <a:prstGeom prst="rect">
            <a:avLst/>
          </a:prstGeom>
          <a:ln>
            <a:solidFill>
              <a:srgbClr val="5B6770"/>
            </a:solidFill>
          </a:ln>
        </p:spPr>
        <p:txBody>
          <a:bodyPr vert="horz" lIns="91440" tIns="45720" rIns="91440" bIns="45720" rtlCol="0" anchor="ctr"/>
          <a:lstStyle>
            <a:lvl1pPr algn="ctr">
              <a:defRPr sz="1200">
                <a:solidFill>
                  <a:srgbClr val="5B6770"/>
                </a:solidFill>
              </a:defRPr>
            </a:lvl1pPr>
          </a:lstStyle>
          <a:p>
            <a:fld id="{A5A612CC-6560-4B1D-9EFE-09DD81255048}" type="slidenum">
              <a:rPr lang="ko-KR" altLang="en-US" smtClean="0"/>
              <a:pPr/>
              <a:t>‹#›</a:t>
            </a:fld>
            <a:endParaRPr lang="ko-KR" altLang="en-US"/>
          </a:p>
        </p:txBody>
      </p:sp>
    </p:spTree>
    <p:extLst>
      <p:ext uri="{BB962C8B-B14F-4D97-AF65-F5344CB8AC3E}">
        <p14:creationId xmlns:p14="http://schemas.microsoft.com/office/powerpoint/2010/main" val="4039555663"/>
      </p:ext>
    </p:extLst>
  </p:cSld>
  <p:clrMap bg1="lt1" tx1="dk1" bg2="lt2" tx2="dk2" accent1="accent1" accent2="accent2" accent3="accent3" accent4="accent4" accent5="accent5" accent6="accent6" hlink="hlink" folHlink="folHlink"/>
  <p:sldLayoutIdLst>
    <p:sldLayoutId id="2147483649" r:id="rId1"/>
    <p:sldLayoutId id="2147483654" r:id="rId2"/>
  </p:sldLayoutIdLst>
  <p:timing>
    <p:tnLst>
      <p:par>
        <p:cTn id="1" dur="indefinite" restart="never" nodeType="tmRoot"/>
      </p:par>
    </p:tnLst>
  </p:timing>
  <p:txStyles>
    <p:titleStyle>
      <a:lvl1pPr algn="l" defTabSz="914400" rtl="0" eaLnBrk="1" latinLnBrk="1" hangingPunct="1">
        <a:spcBef>
          <a:spcPct val="0"/>
        </a:spcBef>
        <a:buNone/>
        <a:defRPr sz="2400" b="1"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1" hangingPunct="1">
        <a:spcBef>
          <a:spcPct val="20000"/>
        </a:spcBef>
        <a:buFont typeface="Arial" panose="020B0604020202020204" pitchFamily="34" charset="0"/>
        <a:buNone/>
        <a:defRPr sz="1800" b="1" kern="1200" baseline="0">
          <a:solidFill>
            <a:schemeClr val="tx1"/>
          </a:solidFill>
          <a:latin typeface="Arial" panose="020B0604020202020204" pitchFamily="34" charset="0"/>
          <a:ea typeface="+mn-ea"/>
          <a:cs typeface="Arial" panose="020B0604020202020204" pitchFamily="34" charset="0"/>
        </a:defRPr>
      </a:lvl1pPr>
      <a:lvl2pPr marL="355600" indent="-261938" algn="l" defTabSz="914400" rtl="0" eaLnBrk="1" latinLnBrk="1" hangingPunct="1">
        <a:spcBef>
          <a:spcPct val="20000"/>
        </a:spcBef>
        <a:buFont typeface="Wingdings" panose="05000000000000000000" pitchFamily="2" charset="2"/>
        <a:buChar char="§"/>
        <a:defRPr sz="1400" b="1" kern="1200">
          <a:solidFill>
            <a:schemeClr val="tx1"/>
          </a:solidFill>
          <a:latin typeface="+mn-lt"/>
          <a:ea typeface="+mn-ea"/>
          <a:cs typeface="+mn-cs"/>
        </a:defRPr>
      </a:lvl2pPr>
      <a:lvl3pPr marL="449263" indent="-228600" algn="l" defTabSz="914400" rtl="0" eaLnBrk="1" latinLnBrk="1" hangingPunct="1">
        <a:spcBef>
          <a:spcPct val="20000"/>
        </a:spcBef>
        <a:buFont typeface="Wingdings" panose="05000000000000000000" pitchFamily="2" charset="2"/>
        <a:buChar char="Ø"/>
        <a:defRPr sz="1200" b="0" kern="1200">
          <a:solidFill>
            <a:schemeClr val="tx1"/>
          </a:solidFill>
          <a:latin typeface="+mn-lt"/>
          <a:ea typeface="+mn-ea"/>
          <a:cs typeface="+mn-cs"/>
        </a:defRPr>
      </a:lvl3pPr>
      <a:lvl4pPr marL="627063" indent="-228600" algn="l" defTabSz="914400" rtl="0" eaLnBrk="1" latinLnBrk="1" hangingPunct="1">
        <a:spcBef>
          <a:spcPct val="20000"/>
        </a:spcBef>
        <a:buFont typeface="Arial" panose="020B0604020202020204" pitchFamily="34" charset="0"/>
        <a:buChar char="–"/>
        <a:defRPr sz="1200" kern="1200">
          <a:solidFill>
            <a:schemeClr val="tx1"/>
          </a:solidFill>
          <a:latin typeface="+mn-lt"/>
          <a:ea typeface="+mn-ea"/>
          <a:cs typeface="+mn-cs"/>
        </a:defRPr>
      </a:lvl4pPr>
      <a:lvl5pPr marL="627063" indent="-228600" algn="l" defTabSz="914400" rtl="0" eaLnBrk="1" latinLnBrk="1" hangingPunct="1">
        <a:spcBef>
          <a:spcPct val="200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anose="020F0502020204030204" pitchFamily="34" charset="0"/>
              </a:defRPr>
            </a:lvl1pPr>
          </a:lstStyle>
          <a:p>
            <a:pPr fontAlgn="base" latinLnBrk="0">
              <a:spcBef>
                <a:spcPct val="0"/>
              </a:spcBef>
              <a:spcAft>
                <a:spcPct val="0"/>
              </a:spcAft>
            </a:pPr>
            <a:fld id="{CA8C21E8-3B57-4A97-8A75-1BBBAFC5E0B0}" type="datetimeFigureOut">
              <a:rPr lang="zh-CN" altLang="en-US" smtClean="0"/>
              <a:pPr fontAlgn="base" latinLnBrk="0">
                <a:spcBef>
                  <a:spcPct val="0"/>
                </a:spcBef>
                <a:spcAft>
                  <a:spcPct val="0"/>
                </a:spcAft>
              </a:pPr>
              <a:t>2018/12/3</a:t>
            </a:fld>
            <a:endParaRPr lang="zh-CN" altLang="en-US" smtClean="0"/>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anose="020F0502020204030204" pitchFamily="34" charset="0"/>
              </a:defRPr>
            </a:lvl1pPr>
          </a:lstStyle>
          <a:p>
            <a:pPr fontAlgn="base" latinLnBrk="0">
              <a:spcBef>
                <a:spcPct val="0"/>
              </a:spcBef>
              <a:spcAft>
                <a:spcPct val="0"/>
              </a:spcAft>
            </a:pPr>
            <a:endParaRPr lang="zh-CN" altLang="en-US" smtClean="0"/>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latinLnBrk="0">
              <a:spcBef>
                <a:spcPct val="0"/>
              </a:spcBef>
              <a:spcAft>
                <a:spcPct val="0"/>
              </a:spcAft>
            </a:pPr>
            <a:fld id="{641B9F20-39AF-4F7E-AE16-DFC51264511A}" type="slidenum">
              <a:rPr lang="zh-CN" altLang="en-US" smtClean="0"/>
              <a:pPr fontAlgn="base" latinLnBrk="0">
                <a:spcBef>
                  <a:spcPct val="0"/>
                </a:spcBef>
                <a:spcAft>
                  <a:spcPct val="0"/>
                </a:spcAft>
              </a:pPr>
              <a:t>‹#›</a:t>
            </a:fld>
            <a:endParaRPr lang="zh-CN" altLang="en-US" smtClean="0"/>
          </a:p>
        </p:txBody>
      </p:sp>
    </p:spTree>
    <p:extLst>
      <p:ext uri="{BB962C8B-B14F-4D97-AF65-F5344CB8AC3E}">
        <p14:creationId xmlns:p14="http://schemas.microsoft.com/office/powerpoint/2010/main" val="556764887"/>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ctr" rtl="0" eaLnBrk="0" fontAlgn="base" hangingPunct="0">
        <a:spcBef>
          <a:spcPct val="0"/>
        </a:spcBef>
        <a:spcAft>
          <a:spcPct val="0"/>
        </a:spcAft>
        <a:defRPr sz="4400" kern="1200">
          <a:solidFill>
            <a:schemeClr val="tx1"/>
          </a:solidFill>
          <a:latin typeface="+mj-lt"/>
          <a:ea typeface="SimSun"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2pPr>
      <a:lvl3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3pPr>
      <a:lvl4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4pPr>
      <a:lvl5pPr algn="ctr" rtl="0" eaLnBrk="0" fontAlgn="base" hangingPunct="0">
        <a:spcBef>
          <a:spcPct val="0"/>
        </a:spcBef>
        <a:spcAft>
          <a:spcPct val="0"/>
        </a:spcAft>
        <a:defRPr sz="4400">
          <a:solidFill>
            <a:schemeClr val="tx1"/>
          </a:solidFill>
          <a:latin typeface="Calibri" pitchFamily="34" charset="0"/>
          <a:ea typeface="SimSun" panose="02010600030101010101"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SimSun"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SimSun"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SimSun"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anose="02010600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12408" y="4874854"/>
            <a:ext cx="1719189" cy="454292"/>
          </a:xfrm>
          <a:prstGeom prst="rect">
            <a:avLst/>
          </a:prstGeom>
          <a:noFill/>
        </p:spPr>
        <p:txBody>
          <a:bodyPr wrap="none" rtlCol="0">
            <a:spAutoFit/>
          </a:bodyPr>
          <a:lstStyle/>
          <a:p>
            <a:pPr algn="ctr">
              <a:lnSpc>
                <a:spcPct val="150000"/>
              </a:lnSpc>
            </a:pPr>
            <a:r>
              <a:rPr lang="en-US" altLang="ko-KR" b="1" dirty="0" smtClean="0">
                <a:solidFill>
                  <a:srgbClr val="5B6770"/>
                </a:solidFill>
              </a:rPr>
              <a:t>LG Electronics</a:t>
            </a:r>
            <a:endParaRPr lang="ko-KR" altLang="en-US" b="1" dirty="0">
              <a:solidFill>
                <a:srgbClr val="5B6770"/>
              </a:solidFill>
            </a:endParaRPr>
          </a:p>
        </p:txBody>
      </p:sp>
      <p:sp>
        <p:nvSpPr>
          <p:cNvPr id="2" name="TextBox 1"/>
          <p:cNvSpPr txBox="1"/>
          <p:nvPr/>
        </p:nvSpPr>
        <p:spPr>
          <a:xfrm>
            <a:off x="1778040" y="2708920"/>
            <a:ext cx="5837304" cy="954107"/>
          </a:xfrm>
          <a:prstGeom prst="rect">
            <a:avLst/>
          </a:prstGeom>
          <a:noFill/>
        </p:spPr>
        <p:txBody>
          <a:bodyPr wrap="none" rtlCol="0">
            <a:spAutoFit/>
          </a:bodyPr>
          <a:lstStyle/>
          <a:p>
            <a:pPr algn="ctr"/>
            <a:r>
              <a:rPr lang="en-US" altLang="ko-KR" sz="2800" b="1" dirty="0"/>
              <a:t>Consideration on next approach </a:t>
            </a:r>
            <a:endParaRPr lang="en-US" altLang="ko-KR" sz="2800" b="1" dirty="0" smtClean="0"/>
          </a:p>
          <a:p>
            <a:pPr algn="ctr"/>
            <a:r>
              <a:rPr lang="en-US" altLang="ko-KR" sz="2800" b="1" dirty="0" smtClean="0"/>
              <a:t>for </a:t>
            </a:r>
            <a:r>
              <a:rPr lang="en-US" altLang="ko-KR" sz="2800" b="1" dirty="0"/>
              <a:t>2Rx vehicular UE</a:t>
            </a:r>
            <a:endParaRPr lang="ko-KR" altLang="en-US" sz="2800" b="1"/>
          </a:p>
        </p:txBody>
      </p:sp>
      <p:sp>
        <p:nvSpPr>
          <p:cNvPr id="7" name="TextBox 3"/>
          <p:cNvSpPr txBox="1">
            <a:spLocks noChangeArrowheads="1"/>
          </p:cNvSpPr>
          <p:nvPr/>
        </p:nvSpPr>
        <p:spPr bwMode="auto">
          <a:xfrm>
            <a:off x="24414" y="323850"/>
            <a:ext cx="3654270"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a:t>
            </a:r>
            <a:r>
              <a:rPr lang="en-US" altLang="zh-CN" sz="1800" b="1" dirty="0" smtClean="0"/>
              <a:t>TSG-RAN #82 </a:t>
            </a:r>
          </a:p>
          <a:p>
            <a:pPr>
              <a:buNone/>
            </a:pPr>
            <a:r>
              <a:rPr lang="en-GB" sz="1800" b="1" dirty="0" smtClean="0"/>
              <a:t>Sorrento, Italy, 10</a:t>
            </a:r>
            <a:r>
              <a:rPr lang="en-GB" sz="1800" b="1" baseline="30000" dirty="0" smtClean="0"/>
              <a:t>th</a:t>
            </a:r>
            <a:r>
              <a:rPr lang="en-GB" sz="1800" b="1" dirty="0" smtClean="0"/>
              <a:t> </a:t>
            </a:r>
            <a:r>
              <a:rPr lang="en-GB" sz="1800" b="1" dirty="0"/>
              <a:t>– </a:t>
            </a:r>
            <a:r>
              <a:rPr lang="en-GB" sz="1800" b="1" dirty="0" smtClean="0"/>
              <a:t>13</a:t>
            </a:r>
            <a:r>
              <a:rPr lang="en-GB" sz="1800" b="1" baseline="30000" dirty="0" smtClean="0"/>
              <a:t>th</a:t>
            </a:r>
            <a:r>
              <a:rPr lang="en-GB" sz="1800" b="1" dirty="0" smtClean="0"/>
              <a:t> Dec., 2018</a:t>
            </a:r>
          </a:p>
          <a:p>
            <a:pPr>
              <a:buNone/>
            </a:pPr>
            <a:r>
              <a:rPr lang="it-IT" sz="1800" b="1" dirty="0" smtClean="0"/>
              <a:t/>
            </a:r>
            <a:br>
              <a:rPr lang="it-IT" sz="1800" b="1" dirty="0" smtClean="0"/>
            </a:br>
            <a:r>
              <a:rPr lang="en-US" altLang="zh-CN" sz="1800" b="1" dirty="0" smtClean="0"/>
              <a:t>Agenda Item: </a:t>
            </a:r>
            <a:r>
              <a:rPr lang="en-GB" altLang="zh-CN" sz="1800" b="1" dirty="0" smtClean="0"/>
              <a:t>9.3.16</a:t>
            </a:r>
          </a:p>
          <a:p>
            <a:pPr>
              <a:buNone/>
            </a:pPr>
            <a:r>
              <a:rPr lang="en-GB" altLang="zh-CN" sz="1800" b="1" dirty="0" smtClean="0"/>
              <a:t>Document for : Discussion</a:t>
            </a:r>
            <a:endParaRPr lang="en-US" altLang="zh-CN" sz="1800" b="1" dirty="0"/>
          </a:p>
        </p:txBody>
      </p:sp>
      <p:sp>
        <p:nvSpPr>
          <p:cNvPr id="8" name="TextBox 4"/>
          <p:cNvSpPr txBox="1">
            <a:spLocks noChangeArrowheads="1"/>
          </p:cNvSpPr>
          <p:nvPr/>
        </p:nvSpPr>
        <p:spPr bwMode="auto">
          <a:xfrm>
            <a:off x="7834998" y="323850"/>
            <a:ext cx="12105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GB" altLang="zh-CN" sz="1800" b="1" dirty="0" smtClean="0"/>
              <a:t>RP-182307</a:t>
            </a:r>
          </a:p>
        </p:txBody>
      </p:sp>
    </p:spTree>
    <p:extLst>
      <p:ext uri="{BB962C8B-B14F-4D97-AF65-F5344CB8AC3E}">
        <p14:creationId xmlns:p14="http://schemas.microsoft.com/office/powerpoint/2010/main" val="3912353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7968342" cy="551915"/>
          </a:xfrm>
        </p:spPr>
        <p:txBody>
          <a:bodyPr/>
          <a:lstStyle/>
          <a:p>
            <a:r>
              <a:rPr lang="en-GB" dirty="0" smtClean="0"/>
              <a:t>Background (1/2)</a:t>
            </a:r>
            <a:endParaRPr lang="en-GB" dirty="0"/>
          </a:p>
        </p:txBody>
      </p:sp>
      <p:sp>
        <p:nvSpPr>
          <p:cNvPr id="3" name="Text Placeholder 2"/>
          <p:cNvSpPr>
            <a:spLocks noGrp="1"/>
          </p:cNvSpPr>
          <p:nvPr>
            <p:ph type="body" sz="quarter" idx="10"/>
          </p:nvPr>
        </p:nvSpPr>
        <p:spPr>
          <a:xfrm>
            <a:off x="539552" y="1268760"/>
            <a:ext cx="8280920" cy="4968551"/>
          </a:xfrm>
        </p:spPr>
        <p:txBody>
          <a:bodyPr>
            <a:normAutofit fontScale="92500" lnSpcReduction="10000"/>
          </a:bodyPr>
          <a:lstStyle/>
          <a:p>
            <a:pPr hangingPunct="0"/>
            <a:endParaRPr lang="en-US" altLang="ko-KR" sz="2400" dirty="0" smtClean="0"/>
          </a:p>
          <a:p>
            <a:pPr hangingPunct="0"/>
            <a:r>
              <a:rPr lang="en-US" altLang="ko-KR" sz="2400" dirty="0" smtClean="0"/>
              <a:t>Study on 2Rx exception for vehicle mounted UE in Rel-15 is completed with following conclusion in RAN4[1]</a:t>
            </a:r>
          </a:p>
          <a:p>
            <a:pPr lvl="1" hangingPunct="0"/>
            <a:r>
              <a:rPr lang="en-US" altLang="ko-KR" sz="1800" dirty="0" smtClean="0"/>
              <a:t>For Coverage</a:t>
            </a:r>
          </a:p>
          <a:p>
            <a:pPr lvl="2" hangingPunct="0"/>
            <a:r>
              <a:rPr lang="en-GB" altLang="ko-KR" sz="1600" b="1" dirty="0"/>
              <a:t>Based on the results of the cell-edge performance evaluation, there was no indication for a degradation of the cell-edge coverage performance by using 2Rx vehicular UEs in bands where 4Rx is mandated</a:t>
            </a:r>
            <a:r>
              <a:rPr lang="en-GB" altLang="ko-KR" sz="1600" b="1" dirty="0" smtClean="0"/>
              <a:t>.</a:t>
            </a:r>
            <a:r>
              <a:rPr lang="en-GB" altLang="ko-KR" sz="1600" b="1" dirty="0"/>
              <a:t> </a:t>
            </a:r>
            <a:endParaRPr lang="en-GB" altLang="ko-KR" sz="1600" b="1" dirty="0" smtClean="0"/>
          </a:p>
          <a:p>
            <a:pPr lvl="2" hangingPunct="0"/>
            <a:endParaRPr lang="en-GB" altLang="ko-KR" sz="1600" b="1" dirty="0" smtClean="0"/>
          </a:p>
          <a:p>
            <a:pPr lvl="1" hangingPunct="0"/>
            <a:r>
              <a:rPr lang="en-GB" altLang="ko-KR" sz="1800" dirty="0"/>
              <a:t> For UE distinction</a:t>
            </a:r>
          </a:p>
          <a:p>
            <a:pPr lvl="2" hangingPunct="0"/>
            <a:r>
              <a:rPr lang="en-GB" altLang="ko-KR" sz="1600" b="1" dirty="0" smtClean="0"/>
              <a:t>2 </a:t>
            </a:r>
            <a:r>
              <a:rPr lang="en-GB" altLang="ko-KR" sz="1600" b="1" dirty="0"/>
              <a:t>RX Vehicular UE can be distinguished based on conclusion 1+2+3+4</a:t>
            </a:r>
            <a:endParaRPr lang="ko-KR" altLang="ko-KR" sz="1600" b="1" dirty="0"/>
          </a:p>
          <a:p>
            <a:pPr lvl="3" hangingPunct="0"/>
            <a:r>
              <a:rPr lang="en-US" altLang="ko-KR" sz="1600" b="1" dirty="0" smtClean="0"/>
              <a:t>Conclusion </a:t>
            </a:r>
            <a:r>
              <a:rPr lang="en-US" altLang="ko-KR" sz="1600" b="1" dirty="0"/>
              <a:t>1: “</a:t>
            </a:r>
            <a:r>
              <a:rPr lang="en-GB" altLang="ko-KR" sz="1600" b="1" dirty="0"/>
              <a:t>Declare and differentiate 2 RX Vehicular UE through 3GPP compliance testing via GCF/other certification organizations [9]. </a:t>
            </a:r>
            <a:endParaRPr lang="ko-KR" altLang="ko-KR" sz="1600" b="1" dirty="0"/>
          </a:p>
          <a:p>
            <a:pPr lvl="3" hangingPunct="0"/>
            <a:r>
              <a:rPr lang="en-US" altLang="ko-KR" sz="1600" b="1" dirty="0"/>
              <a:t>Conclusion 2: RAN 4 agree on existing UE capability signaling for # of MIMO layers to differentiate 2 RX UE from 4 RX UE.</a:t>
            </a:r>
            <a:endParaRPr lang="ko-KR" altLang="ko-KR" sz="1600" b="1" dirty="0"/>
          </a:p>
          <a:p>
            <a:pPr lvl="3" hangingPunct="0"/>
            <a:r>
              <a:rPr lang="en-US" altLang="ko-KR" sz="1600" b="1" dirty="0"/>
              <a:t>Conclusion 3: Definition of Vehicular UE in TS 38.101-1 is needed.  </a:t>
            </a:r>
            <a:endParaRPr lang="ko-KR" altLang="ko-KR" sz="1600" b="1" dirty="0"/>
          </a:p>
          <a:p>
            <a:pPr lvl="3" hangingPunct="0"/>
            <a:r>
              <a:rPr lang="en-GB" altLang="ko-KR" sz="1600" b="1" dirty="0"/>
              <a:t>Conclusion 4: For Vehicular UE, network based identification is required for authorization purposes. The actual implementation of network based identification method does not impact 3GPP decision on 2 RX exception.</a:t>
            </a:r>
            <a:endParaRPr lang="ko-KR" altLang="ko-KR" sz="1600" b="1" dirty="0"/>
          </a:p>
          <a:p>
            <a:endParaRPr lang="ko-KR" altLang="ko-KR" dirty="0"/>
          </a:p>
          <a:p>
            <a:pPr lvl="2" hangingPunct="0"/>
            <a:endParaRPr lang="en-GB" altLang="ko-KR" sz="1600" dirty="0" smtClean="0"/>
          </a:p>
          <a:p>
            <a:pPr lvl="2" hangingPunct="0"/>
            <a:endParaRPr lang="en-US" altLang="ko-KR" sz="1600" dirty="0" smtClean="0"/>
          </a:p>
          <a:p>
            <a:pPr lvl="1" hangingPunct="0"/>
            <a:endParaRPr lang="en-GB" sz="1600" dirty="0"/>
          </a:p>
        </p:txBody>
      </p:sp>
    </p:spTree>
    <p:extLst>
      <p:ext uri="{BB962C8B-B14F-4D97-AF65-F5344CB8AC3E}">
        <p14:creationId xmlns:p14="http://schemas.microsoft.com/office/powerpoint/2010/main" val="30712934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7968342" cy="551915"/>
          </a:xfrm>
        </p:spPr>
        <p:txBody>
          <a:bodyPr/>
          <a:lstStyle/>
          <a:p>
            <a:r>
              <a:rPr lang="en-GB" altLang="ko-KR" dirty="0" smtClean="0"/>
              <a:t>Background (2/2)</a:t>
            </a:r>
            <a:endParaRPr lang="en-GB" dirty="0"/>
          </a:p>
        </p:txBody>
      </p:sp>
      <p:sp>
        <p:nvSpPr>
          <p:cNvPr id="3" name="Text Placeholder 2"/>
          <p:cNvSpPr>
            <a:spLocks noGrp="1"/>
          </p:cNvSpPr>
          <p:nvPr>
            <p:ph type="body" sz="quarter" idx="10"/>
          </p:nvPr>
        </p:nvSpPr>
        <p:spPr>
          <a:xfrm>
            <a:off x="539552" y="1268760"/>
            <a:ext cx="8280920" cy="4968551"/>
          </a:xfrm>
        </p:spPr>
        <p:txBody>
          <a:bodyPr>
            <a:normAutofit lnSpcReduction="10000"/>
          </a:bodyPr>
          <a:lstStyle/>
          <a:p>
            <a:pPr lvl="0" hangingPunct="0"/>
            <a:r>
              <a:rPr lang="en-US" altLang="ko-KR" dirty="0" smtClean="0"/>
              <a:t>LS has been sent to RAN with 5GAA </a:t>
            </a:r>
            <a:r>
              <a:rPr lang="en-US" altLang="ko-KR" dirty="0" err="1" smtClean="0"/>
              <a:t>CC’ed</a:t>
            </a:r>
            <a:r>
              <a:rPr lang="en-US" altLang="ko-KR" dirty="0" smtClean="0"/>
              <a:t> [2]</a:t>
            </a:r>
          </a:p>
          <a:p>
            <a:pPr lvl="1" hangingPunct="0"/>
            <a:r>
              <a:rPr lang="en-US" altLang="ko-KR" sz="1800" dirty="0" smtClean="0"/>
              <a:t>To inform that all the objectives are resolved with conclusions as captured</a:t>
            </a:r>
            <a:endParaRPr lang="en-US" altLang="ko-KR" sz="1800" dirty="0"/>
          </a:p>
          <a:p>
            <a:pPr lvl="1" hangingPunct="0"/>
            <a:endParaRPr lang="en-US" altLang="ko-KR" dirty="0"/>
          </a:p>
          <a:p>
            <a:pPr hangingPunct="0"/>
            <a:r>
              <a:rPr lang="en-US" altLang="ko-KR" dirty="0" smtClean="0"/>
              <a:t>Status Report is submitted to RAN#82 [3]</a:t>
            </a:r>
          </a:p>
          <a:p>
            <a:pPr lvl="1" hangingPunct="0"/>
            <a:r>
              <a:rPr lang="en-US" altLang="ko-KR" sz="1800" dirty="0"/>
              <a:t>The completion level is 100%</a:t>
            </a:r>
          </a:p>
          <a:p>
            <a:pPr hangingPunct="0"/>
            <a:endParaRPr lang="en-US" altLang="ko-KR" dirty="0"/>
          </a:p>
          <a:p>
            <a:pPr hangingPunct="0"/>
            <a:r>
              <a:rPr lang="en-US" altLang="ko-KR" dirty="0" smtClean="0"/>
              <a:t>RAN4 CR[4] is provided to reflect SI conclusion [4],[5] into TS38.101-1</a:t>
            </a:r>
          </a:p>
          <a:p>
            <a:pPr lvl="1" hangingPunct="0"/>
            <a:r>
              <a:rPr lang="en-US" altLang="ko-KR" sz="1800" dirty="0"/>
              <a:t>The definition of vehicular UE in Section </a:t>
            </a:r>
            <a:r>
              <a:rPr lang="en-US" altLang="ko-KR" sz="1800" dirty="0" smtClean="0"/>
              <a:t>3</a:t>
            </a:r>
          </a:p>
          <a:p>
            <a:pPr lvl="2" hangingPunct="0"/>
            <a:r>
              <a:rPr lang="en-US" altLang="ko-KR" sz="1600" dirty="0">
                <a:solidFill>
                  <a:schemeClr val="tx1"/>
                </a:solidFill>
              </a:rPr>
              <a:t>Vehicular UE: A UE which is integrated in a vehicle with externally radiating antenna for NR operating bands.</a:t>
            </a:r>
          </a:p>
          <a:p>
            <a:pPr lvl="2" hangingPunct="0"/>
            <a:r>
              <a:rPr lang="en-US" altLang="ko-KR" sz="1600" dirty="0" smtClean="0">
                <a:solidFill>
                  <a:schemeClr val="tx1"/>
                </a:solidFill>
              </a:rPr>
              <a:t>NOTE: Integrated </a:t>
            </a:r>
            <a:r>
              <a:rPr lang="en-US" altLang="ko-KR" sz="1600" dirty="0">
                <a:solidFill>
                  <a:schemeClr val="tx1"/>
                </a:solidFill>
              </a:rPr>
              <a:t>UE does not refer to other UE form factors placed inside the </a:t>
            </a:r>
            <a:r>
              <a:rPr lang="en-US" altLang="ko-KR" sz="1600" dirty="0" smtClean="0">
                <a:solidFill>
                  <a:schemeClr val="tx1"/>
                </a:solidFill>
              </a:rPr>
              <a:t>vehicle</a:t>
            </a:r>
            <a:endParaRPr lang="en-US" altLang="ko-KR" sz="1600" dirty="0">
              <a:solidFill>
                <a:schemeClr val="tx1"/>
              </a:solidFill>
            </a:endParaRPr>
          </a:p>
          <a:p>
            <a:pPr lvl="1" hangingPunct="0"/>
            <a:r>
              <a:rPr lang="en-US" altLang="ko-KR" sz="1800" dirty="0" smtClean="0"/>
              <a:t>Add </a:t>
            </a:r>
            <a:r>
              <a:rPr lang="en-US" altLang="ko-KR" sz="1800" dirty="0"/>
              <a:t>NOTE1 in Section </a:t>
            </a:r>
            <a:r>
              <a:rPr lang="en-US" altLang="ko-KR" sz="1800" dirty="0" smtClean="0"/>
              <a:t>7</a:t>
            </a:r>
          </a:p>
          <a:p>
            <a:pPr lvl="2" hangingPunct="0"/>
            <a:r>
              <a:rPr lang="en-US" altLang="ko-KR" sz="1600" dirty="0"/>
              <a:t>NOTE </a:t>
            </a:r>
            <a:r>
              <a:rPr lang="en-US" altLang="ko-KR" sz="1600" dirty="0" smtClean="0"/>
              <a:t>1:Four </a:t>
            </a:r>
            <a:r>
              <a:rPr lang="en-US" altLang="ko-KR" sz="1600" dirty="0"/>
              <a:t>Rx antenna ports shall be the baseline for this operating band. </a:t>
            </a:r>
            <a:r>
              <a:rPr lang="en-US" altLang="ko-KR" sz="1600" dirty="0">
                <a:solidFill>
                  <a:schemeClr val="tx1"/>
                </a:solidFill>
              </a:rPr>
              <a:t>The exception is allowed for vehicular UE in this operating band, for which the requirements with two Rx antenna ports can be applied. 2Rx vehicular UE typically has better antenna system gain than other UE [9].</a:t>
            </a:r>
            <a:endParaRPr lang="en-US" altLang="ko-KR" sz="1600" dirty="0" smtClean="0">
              <a:solidFill>
                <a:schemeClr val="tx1"/>
              </a:solidFill>
            </a:endParaRPr>
          </a:p>
          <a:p>
            <a:pPr lvl="1" hangingPunct="0"/>
            <a:endParaRPr lang="en-US" altLang="ko-KR" sz="1800" dirty="0"/>
          </a:p>
          <a:p>
            <a:pPr hangingPunct="0"/>
            <a:endParaRPr lang="en-US" altLang="ko-KR" dirty="0" smtClean="0"/>
          </a:p>
          <a:p>
            <a:pPr lvl="1" hangingPunct="0"/>
            <a:endParaRPr lang="en-US" altLang="ko-KR" dirty="0" smtClean="0"/>
          </a:p>
        </p:txBody>
      </p:sp>
    </p:spTree>
    <p:extLst>
      <p:ext uri="{BB962C8B-B14F-4D97-AF65-F5344CB8AC3E}">
        <p14:creationId xmlns:p14="http://schemas.microsoft.com/office/powerpoint/2010/main" val="40353675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52736"/>
            <a:ext cx="7968342" cy="551915"/>
          </a:xfrm>
        </p:spPr>
        <p:txBody>
          <a:bodyPr>
            <a:normAutofit/>
          </a:bodyPr>
          <a:lstStyle/>
          <a:p>
            <a:r>
              <a:rPr lang="en-GB" altLang="ko-KR" dirty="0" smtClean="0"/>
              <a:t>The follow-up actions</a:t>
            </a:r>
            <a:endParaRPr lang="en-GB" dirty="0"/>
          </a:p>
        </p:txBody>
      </p:sp>
      <p:sp>
        <p:nvSpPr>
          <p:cNvPr id="3" name="Text Placeholder 2"/>
          <p:cNvSpPr>
            <a:spLocks noGrp="1"/>
          </p:cNvSpPr>
          <p:nvPr>
            <p:ph type="body" sz="quarter" idx="10"/>
          </p:nvPr>
        </p:nvSpPr>
        <p:spPr>
          <a:xfrm>
            <a:off x="311255" y="1772816"/>
            <a:ext cx="8280920" cy="4896544"/>
          </a:xfrm>
        </p:spPr>
        <p:txBody>
          <a:bodyPr>
            <a:normAutofit/>
          </a:bodyPr>
          <a:lstStyle/>
          <a:p>
            <a:pPr hangingPunct="0"/>
            <a:r>
              <a:rPr lang="en-US" altLang="ko-KR" dirty="0"/>
              <a:t>Based on the results in RAN4#89 and input in RAN#82 [1</a:t>
            </a:r>
            <a:r>
              <a:rPr lang="en-US" altLang="ko-KR" dirty="0" smtClean="0"/>
              <a:t>]~[5], </a:t>
            </a:r>
            <a:r>
              <a:rPr lang="en-US" altLang="ko-KR" dirty="0" smtClean="0">
                <a:solidFill>
                  <a:schemeClr val="tx1"/>
                </a:solidFill>
              </a:rPr>
              <a:t>the following should be considered as next steps </a:t>
            </a:r>
            <a:endParaRPr lang="en-US" altLang="ko-KR" dirty="0">
              <a:solidFill>
                <a:schemeClr val="tx1"/>
              </a:solidFill>
            </a:endParaRPr>
          </a:p>
          <a:p>
            <a:pPr lvl="0" hangingPunct="0"/>
            <a:endParaRPr lang="en-US" altLang="ko-KR" dirty="0" smtClean="0"/>
          </a:p>
          <a:p>
            <a:pPr lvl="1" hangingPunct="0"/>
            <a:r>
              <a:rPr lang="en-US" altLang="ko-KR" sz="1800" dirty="0"/>
              <a:t>RAN1 feature list on MIMO layer signaling</a:t>
            </a:r>
          </a:p>
          <a:p>
            <a:pPr lvl="2" hangingPunct="0"/>
            <a:r>
              <a:rPr lang="en-US" altLang="ko-KR" sz="1600" b="1" dirty="0"/>
              <a:t>Currently, # of MIMO layers in 4Rx mandated bands are 4. But vehicular UE with 2Rx exception </a:t>
            </a:r>
            <a:r>
              <a:rPr lang="en-US" altLang="ko-KR" sz="1600" b="1" dirty="0" smtClean="0"/>
              <a:t>can only </a:t>
            </a:r>
            <a:r>
              <a:rPr lang="en-US" altLang="ko-KR" sz="1600" b="1" dirty="0"/>
              <a:t>have 2 MIMO </a:t>
            </a:r>
            <a:r>
              <a:rPr lang="en-US" altLang="ko-KR" sz="1600" b="1" dirty="0" smtClean="0"/>
              <a:t>layers at most </a:t>
            </a:r>
            <a:r>
              <a:rPr lang="en-US" altLang="ko-KR" sz="1600" b="1" dirty="0"/>
              <a:t>even in 4Rx mandated bands. So </a:t>
            </a:r>
            <a:r>
              <a:rPr lang="en-US" altLang="ko-KR" sz="1600" b="1" dirty="0" smtClean="0"/>
              <a:t>this issue needs to </a:t>
            </a:r>
            <a:r>
              <a:rPr lang="en-US" altLang="ko-KR" sz="1600" b="1" dirty="0"/>
              <a:t>be addressed when finalizing RAN1 feature </a:t>
            </a:r>
            <a:r>
              <a:rPr lang="en-US" altLang="ko-KR" sz="1600" b="1" dirty="0" smtClean="0"/>
              <a:t>list on # of MIMO layer.</a:t>
            </a:r>
            <a:endParaRPr lang="en-US" altLang="ko-KR" sz="1600" b="1" dirty="0"/>
          </a:p>
          <a:p>
            <a:pPr lvl="1" hangingPunct="0"/>
            <a:endParaRPr lang="en-US" altLang="ko-KR" dirty="0" smtClean="0"/>
          </a:p>
          <a:p>
            <a:pPr lvl="1" hangingPunct="0"/>
            <a:r>
              <a:rPr lang="en-US" altLang="ko-KR" sz="1800" dirty="0"/>
              <a:t>LS to 5GAA</a:t>
            </a:r>
          </a:p>
          <a:p>
            <a:pPr lvl="2" hangingPunct="0"/>
            <a:r>
              <a:rPr lang="en-US" altLang="ko-KR" sz="1600" b="1" dirty="0"/>
              <a:t>All </a:t>
            </a:r>
            <a:r>
              <a:rPr lang="en-US" altLang="ko-KR" sz="1600" b="1" dirty="0" smtClean="0"/>
              <a:t>the related discussions and </a:t>
            </a:r>
            <a:r>
              <a:rPr lang="en-US" altLang="ko-KR" sz="1600" b="1" dirty="0"/>
              <a:t>conclusions </a:t>
            </a:r>
            <a:r>
              <a:rPr lang="en-US" altLang="ko-KR" sz="1600" b="1" dirty="0" smtClean="0"/>
              <a:t>on 2Rx exception for vehicular UE in </a:t>
            </a:r>
            <a:r>
              <a:rPr lang="en-US" altLang="ko-KR" sz="1600" b="1" dirty="0"/>
              <a:t>RAN#82 </a:t>
            </a:r>
            <a:r>
              <a:rPr lang="en-US" altLang="ko-KR" sz="1600" b="1" dirty="0" smtClean="0"/>
              <a:t>need to be summarized and delivered to 5GAA as LS</a:t>
            </a:r>
          </a:p>
          <a:p>
            <a:pPr lvl="2" hangingPunct="0"/>
            <a:endParaRPr lang="en-US" altLang="ko-KR" sz="1600" b="1" dirty="0"/>
          </a:p>
          <a:p>
            <a:pPr lvl="1" hangingPunct="0"/>
            <a:r>
              <a:rPr lang="en-US" altLang="ko-KR" sz="1800" dirty="0" smtClean="0"/>
              <a:t>RAN2 </a:t>
            </a:r>
            <a:r>
              <a:rPr lang="en-US" altLang="ko-KR" sz="1800" dirty="0"/>
              <a:t>CR </a:t>
            </a:r>
            <a:endParaRPr lang="en-US" altLang="ko-KR" sz="1800" dirty="0" smtClean="0"/>
          </a:p>
          <a:p>
            <a:pPr lvl="2" hangingPunct="0"/>
            <a:r>
              <a:rPr lang="en-US" altLang="ko-KR" sz="1600" b="1" dirty="0"/>
              <a:t>RAN4 agreed </a:t>
            </a:r>
            <a:r>
              <a:rPr lang="en-GB" altLang="ko-KR" sz="1600" b="1" dirty="0"/>
              <a:t>the actual implementation of network based identification method does not impact 3GPP decision on 2 RX exception. So </a:t>
            </a:r>
            <a:r>
              <a:rPr lang="en-GB" altLang="ko-KR" sz="1600" b="1" dirty="0" smtClean="0"/>
              <a:t>implementing RAN2 </a:t>
            </a:r>
            <a:r>
              <a:rPr lang="en-GB" altLang="ko-KR" sz="1600" b="1" dirty="0"/>
              <a:t>CR </a:t>
            </a:r>
            <a:r>
              <a:rPr lang="en-GB" altLang="ko-KR" sz="1600" b="1" dirty="0" smtClean="0"/>
              <a:t>[6] needs to be concluded.</a:t>
            </a:r>
            <a:endParaRPr lang="en-US" altLang="ko-KR" sz="1600" b="1" dirty="0"/>
          </a:p>
          <a:p>
            <a:pPr lvl="1" hangingPunct="0"/>
            <a:endParaRPr lang="en-US" altLang="ko-KR" dirty="0"/>
          </a:p>
          <a:p>
            <a:pPr lvl="1" hangingPunct="0"/>
            <a:endParaRPr lang="en-US" altLang="ko-KR" dirty="0"/>
          </a:p>
        </p:txBody>
      </p:sp>
      <p:sp>
        <p:nvSpPr>
          <p:cNvPr id="4" name="Rechteck 3"/>
          <p:cNvSpPr/>
          <p:nvPr/>
        </p:nvSpPr>
        <p:spPr>
          <a:xfrm>
            <a:off x="311255" y="263102"/>
            <a:ext cx="8725241" cy="646331"/>
          </a:xfrm>
          <a:prstGeom prst="rect">
            <a:avLst/>
          </a:prstGeom>
        </p:spPr>
        <p:txBody>
          <a:bodyPr wrap="square">
            <a:spAutoFit/>
          </a:bodyPr>
          <a:lstStyle/>
          <a:p>
            <a:pPr hangingPunct="0"/>
            <a:r>
              <a:rPr lang="en-US" altLang="ko-KR" dirty="0" smtClean="0">
                <a:solidFill>
                  <a:srgbClr val="FF0000"/>
                </a:solidFill>
              </a:rPr>
              <a:t>The follow-up actions are based </a:t>
            </a:r>
            <a:r>
              <a:rPr lang="en-US" altLang="ko-KR" dirty="0">
                <a:solidFill>
                  <a:srgbClr val="FF0000"/>
                </a:solidFill>
              </a:rPr>
              <a:t>on the assumption that RAN4 CR[4] has been approved in RAN#82</a:t>
            </a:r>
          </a:p>
        </p:txBody>
      </p:sp>
    </p:spTree>
    <p:extLst>
      <p:ext uri="{BB962C8B-B14F-4D97-AF65-F5344CB8AC3E}">
        <p14:creationId xmlns:p14="http://schemas.microsoft.com/office/powerpoint/2010/main" val="19402896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内容占位符 2"/>
          <p:cNvSpPr>
            <a:spLocks noGrp="1"/>
          </p:cNvSpPr>
          <p:nvPr>
            <p:ph idx="1"/>
          </p:nvPr>
        </p:nvSpPr>
        <p:spPr>
          <a:xfrm>
            <a:off x="519113" y="1600200"/>
            <a:ext cx="8229600" cy="4525963"/>
          </a:xfrm>
        </p:spPr>
        <p:txBody>
          <a:bodyPr/>
          <a:lstStyle/>
          <a:p>
            <a:pPr eaLnBrk="1" hangingPunct="1">
              <a:buNone/>
            </a:pPr>
            <a:r>
              <a:rPr lang="en-GB" altLang="zh-CN" sz="2000" dirty="0" smtClean="0"/>
              <a:t>[1] </a:t>
            </a:r>
            <a:r>
              <a:rPr lang="en-US" altLang="ko-KR" sz="2000" b="0" dirty="0" smtClean="0"/>
              <a:t>RP-182305	 </a:t>
            </a:r>
            <a:r>
              <a:rPr lang="fr-FR" altLang="ko-KR" sz="2000" b="0" dirty="0" smtClean="0"/>
              <a:t>TR 38.826 v1.0.0; SI on 2Rx exception for NR vehicular UE</a:t>
            </a:r>
            <a:r>
              <a:rPr lang="en-US" altLang="ko-KR" sz="2000" b="0" dirty="0" smtClean="0"/>
              <a:t> , 		LG Electronics</a:t>
            </a:r>
            <a:endParaRPr lang="en-GB" altLang="zh-CN" sz="2000" dirty="0" smtClean="0"/>
          </a:p>
          <a:p>
            <a:pPr marL="0" indent="0">
              <a:spcBef>
                <a:spcPts val="400"/>
              </a:spcBef>
              <a:spcAft>
                <a:spcPts val="300"/>
              </a:spcAft>
              <a:buNone/>
            </a:pPr>
            <a:r>
              <a:rPr lang="en-GB" altLang="zh-CN" sz="2000" dirty="0" smtClean="0"/>
              <a:t>[2] </a:t>
            </a:r>
            <a:r>
              <a:rPr lang="en-US" altLang="ko-KR" sz="2000" b="0" dirty="0" smtClean="0"/>
              <a:t>R4-1816775	</a:t>
            </a:r>
            <a:r>
              <a:rPr lang="en-GB" altLang="ko-KR" sz="2000" b="0" dirty="0" smtClean="0"/>
              <a:t>LS on conclusion of “Study on evaluation for 2 RX exception 		in Rel-15 vehicle mounted UE for NR” , Samsung</a:t>
            </a:r>
          </a:p>
          <a:p>
            <a:pPr eaLnBrk="1" hangingPunct="1">
              <a:buNone/>
            </a:pPr>
            <a:r>
              <a:rPr lang="en-GB" altLang="zh-CN" sz="2000" dirty="0" smtClean="0"/>
              <a:t>[3] </a:t>
            </a:r>
            <a:r>
              <a:rPr lang="en-US" altLang="ko-KR" sz="2000" b="0" dirty="0" smtClean="0"/>
              <a:t>RP-182316	Status Report for SI: Study on evaluation for 2 RX exception 		in Rel-15 vehicle mounted UE for NR , Samsung</a:t>
            </a:r>
            <a:endParaRPr lang="en-GB" altLang="zh-CN" sz="2000" dirty="0" smtClean="0"/>
          </a:p>
          <a:p>
            <a:pPr marL="0" indent="0">
              <a:spcBef>
                <a:spcPts val="400"/>
              </a:spcBef>
              <a:spcAft>
                <a:spcPts val="300"/>
              </a:spcAft>
              <a:buNone/>
            </a:pPr>
            <a:r>
              <a:rPr lang="en-GB" altLang="zh-CN" sz="2000" dirty="0" smtClean="0"/>
              <a:t>[4] </a:t>
            </a:r>
            <a:r>
              <a:rPr lang="en-US" altLang="ko-KR" sz="2000" b="0" dirty="0" smtClean="0"/>
              <a:t>RP-182306	Company CR on 2Rx exception for NR vehicular UE at FR1, 		LG Electronics, </a:t>
            </a:r>
            <a:r>
              <a:rPr lang="en-GB" altLang="ko-KR" sz="2000" b="0" dirty="0" smtClean="0"/>
              <a:t>Volkswagen AG and Samsung</a:t>
            </a:r>
          </a:p>
          <a:p>
            <a:pPr eaLnBrk="1" hangingPunct="1">
              <a:buNone/>
            </a:pPr>
            <a:r>
              <a:rPr lang="en-GB" altLang="zh-CN" sz="2000" dirty="0" smtClean="0"/>
              <a:t>[5] </a:t>
            </a:r>
            <a:r>
              <a:rPr lang="en-US" altLang="ko-KR" sz="2000" b="0" dirty="0" smtClean="0"/>
              <a:t>R4-186771	</a:t>
            </a:r>
            <a:r>
              <a:rPr lang="en-GB" altLang="ko-KR" sz="2000" b="0" dirty="0" smtClean="0"/>
              <a:t>WF on 2Rx exception for NR vehicle UE, Samsung, LG 		Electronics, Volkswagen AG</a:t>
            </a:r>
          </a:p>
          <a:p>
            <a:pPr eaLnBrk="1" hangingPunct="1">
              <a:buNone/>
            </a:pPr>
            <a:r>
              <a:rPr lang="en-GB" altLang="zh-CN" sz="2000" dirty="0" smtClean="0"/>
              <a:t>[6] </a:t>
            </a:r>
            <a:r>
              <a:rPr lang="en-GB" altLang="ko-KR" sz="2000" b="0" dirty="0" smtClean="0"/>
              <a:t>RP-182622	</a:t>
            </a:r>
            <a:r>
              <a:rPr lang="en-US" altLang="ko-KR" sz="2000" b="0" dirty="0" smtClean="0"/>
              <a:t>draft CR for the addition of an SPID value for vehicle UE 		subscriber, Vodafone</a:t>
            </a:r>
            <a:endParaRPr lang="en-GB" altLang="zh-CN" sz="2000" b="1" dirty="0" smtClean="0"/>
          </a:p>
          <a:p>
            <a:pPr eaLnBrk="1" hangingPunct="1"/>
            <a:endParaRPr lang="en-GB" altLang="zh-CN" b="1" dirty="0" smtClean="0"/>
          </a:p>
          <a:p>
            <a:pPr eaLnBrk="1" hangingPunct="1"/>
            <a:endParaRPr lang="zh-CN" altLang="en-US" dirty="0" smtClean="0"/>
          </a:p>
        </p:txBody>
      </p:sp>
      <p:sp>
        <p:nvSpPr>
          <p:cNvPr id="6" name="Title 1"/>
          <p:cNvSpPr txBox="1">
            <a:spLocks/>
          </p:cNvSpPr>
          <p:nvPr/>
        </p:nvSpPr>
        <p:spPr>
          <a:xfrm>
            <a:off x="649742" y="764704"/>
            <a:ext cx="7968342" cy="551915"/>
          </a:xfrm>
          <a:prstGeom prst="rect">
            <a:avLst/>
          </a:prstGeom>
        </p:spPr>
        <p:txBody>
          <a:bodyPr vert="horz" lIns="91440" tIns="45720" rIns="91440" bIns="45720" rtlCol="0" anchor="t" anchorCtr="0">
            <a:normAutofit/>
          </a:bodyPr>
          <a:lstStyle>
            <a:lvl1pPr algn="l" defTabSz="914400" rtl="0" eaLnBrk="1" latinLnBrk="1" hangingPunct="1">
              <a:spcBef>
                <a:spcPct val="0"/>
              </a:spcBef>
              <a:buNone/>
              <a:defRPr sz="2550" b="1" kern="1200">
                <a:solidFill>
                  <a:srgbClr val="00ADE6"/>
                </a:solidFill>
                <a:latin typeface="Univia Pro" charset="0"/>
                <a:ea typeface="Univia Pro" charset="0"/>
                <a:cs typeface="Univia Pro" charset="0"/>
              </a:defRPr>
            </a:lvl1pPr>
          </a:lstStyle>
          <a:p>
            <a:pPr marL="0" marR="0" lvl="0" indent="0" algn="l" defTabSz="914400" rtl="0" eaLnBrk="1" fontAlgn="auto" latinLnBrk="1" hangingPunct="1">
              <a:lnSpc>
                <a:spcPct val="100000"/>
              </a:lnSpc>
              <a:spcBef>
                <a:spcPct val="0"/>
              </a:spcBef>
              <a:spcAft>
                <a:spcPts val="0"/>
              </a:spcAft>
              <a:buClrTx/>
              <a:buSzTx/>
              <a:buFontTx/>
              <a:buNone/>
              <a:tabLst/>
              <a:defRPr/>
            </a:pPr>
            <a:r>
              <a:rPr kumimoji="0" lang="en-GB" sz="2550" b="1" i="0" u="none" strike="noStrike" kern="1200" cap="none" spc="0" normalizeH="0" baseline="0" noProof="0" dirty="0" smtClean="0">
                <a:ln>
                  <a:noFill/>
                </a:ln>
                <a:solidFill>
                  <a:srgbClr val="00ADE6"/>
                </a:solidFill>
                <a:effectLst/>
                <a:uLnTx/>
                <a:uFillTx/>
                <a:latin typeface="Univia Pro" charset="0"/>
              </a:rPr>
              <a:t>References</a:t>
            </a:r>
            <a:endParaRPr kumimoji="0" lang="en-GB" sz="2550" b="1" i="0" u="none" strike="noStrike" kern="1200" cap="none" spc="0" normalizeH="0" baseline="0" noProof="0" dirty="0">
              <a:ln>
                <a:noFill/>
              </a:ln>
              <a:solidFill>
                <a:srgbClr val="00ADE6"/>
              </a:solidFill>
              <a:effectLst/>
              <a:uLnTx/>
              <a:uFillTx/>
              <a:latin typeface="Univia Pro" charset="0"/>
            </a:endParaRPr>
          </a:p>
        </p:txBody>
      </p:sp>
    </p:spTree>
    <p:extLst>
      <p:ext uri="{BB962C8B-B14F-4D97-AF65-F5344CB8AC3E}">
        <p14:creationId xmlns:p14="http://schemas.microsoft.com/office/powerpoint/2010/main" val="1680003690"/>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TotalTime>
  <Words>489</Words>
  <Application>Microsoft Office PowerPoint</Application>
  <PresentationFormat>화면 슬라이드 쇼(4:3)</PresentationFormat>
  <Paragraphs>56</Paragraphs>
  <Slides>5</Slides>
  <Notes>1</Notes>
  <HiddenSlides>0</HiddenSlides>
  <MMClips>0</MMClips>
  <ScaleCrop>false</ScaleCrop>
  <HeadingPairs>
    <vt:vector size="6" baseType="variant">
      <vt:variant>
        <vt:lpstr>사용한 글꼴</vt:lpstr>
      </vt:variant>
      <vt:variant>
        <vt:i4>8</vt:i4>
      </vt:variant>
      <vt:variant>
        <vt:lpstr>테마</vt:lpstr>
      </vt:variant>
      <vt:variant>
        <vt:i4>2</vt:i4>
      </vt:variant>
      <vt:variant>
        <vt:lpstr>슬라이드 제목</vt:lpstr>
      </vt:variant>
      <vt:variant>
        <vt:i4>5</vt:i4>
      </vt:variant>
    </vt:vector>
  </HeadingPairs>
  <TitlesOfParts>
    <vt:vector size="15" baseType="lpstr">
      <vt:lpstr>Open Sans</vt:lpstr>
      <vt:lpstr>SimSun</vt:lpstr>
      <vt:lpstr>SimSun</vt:lpstr>
      <vt:lpstr>Univia Pro</vt:lpstr>
      <vt:lpstr>맑은 고딕</vt:lpstr>
      <vt:lpstr>Arial</vt:lpstr>
      <vt:lpstr>Calibri</vt:lpstr>
      <vt:lpstr>Wingdings</vt:lpstr>
      <vt:lpstr>Office 테마</vt:lpstr>
      <vt:lpstr>Office 主题</vt:lpstr>
      <vt:lpstr>PowerPoint 프레젠테이션</vt:lpstr>
      <vt:lpstr>Background (1/2)</vt:lpstr>
      <vt:lpstr>Background (2/2)</vt:lpstr>
      <vt:lpstr>The follow-up actions</vt:lpstr>
      <vt:lpstr>PowerPoint 프레젠테이션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admin</dc:creator>
  <cp:lastModifiedBy>임수환/책임연구원/차세대표준(연)CAS팀(suhwan.lim@lge.com)</cp:lastModifiedBy>
  <cp:revision>633</cp:revision>
  <cp:lastPrinted>2016-01-21T02:26:27Z</cp:lastPrinted>
  <dcterms:created xsi:type="dcterms:W3CDTF">2015-12-24T06:16:16Z</dcterms:created>
  <dcterms:modified xsi:type="dcterms:W3CDTF">2018-12-03T12:10:11Z</dcterms:modified>
</cp:coreProperties>
</file>