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4" autoAdjust="0"/>
    <p:restoredTop sz="90154" autoAdjust="0"/>
  </p:normalViewPr>
  <p:slideViewPr>
    <p:cSldViewPr snapToGrid="0">
      <p:cViewPr varScale="1">
        <p:scale>
          <a:sx n="82" d="100"/>
          <a:sy n="82" d="100"/>
        </p:scale>
        <p:origin x="2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C6A51-B6A7-46F3-B90A-5DF65CAA43D1}" type="datetimeFigureOut">
              <a:rPr lang="zh-CN" altLang="en-US" smtClean="0"/>
              <a:t>2018/9/13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C4F0B-EB60-433D-ABEE-81521E3D13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692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C4F0B-EB60-433D-ABEE-81521E3D13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3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58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7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=""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12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=""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793" y="1132232"/>
            <a:ext cx="11202619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8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="" xmlns:a16="http://schemas.microsoft.com/office/drawing/2014/main" id="{CE17B5C3-EC24-45A0-9C9A-FB9EEA124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6484545"/>
            <a:ext cx="10223342" cy="189801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07000"/>
              </a:lnSpc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63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3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0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8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3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92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3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6D2C1-3868-44C5-B893-9BCA3DD7E3A6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5294-DBDA-4224-B4F9-06CDD9740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9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handling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RAN4 </a:t>
            </a:r>
            <a:r>
              <a:rPr lang="en-US" dirty="0"/>
              <a:t>testability open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54357"/>
            <a:ext cx="9144000" cy="1655762"/>
          </a:xfrm>
        </p:spPr>
        <p:txBody>
          <a:bodyPr/>
          <a:lstStyle/>
          <a:p>
            <a:r>
              <a:rPr lang="en-US" dirty="0" smtClean="0"/>
              <a:t>CATR, OPPO</a:t>
            </a:r>
            <a:r>
              <a:rPr lang="en-US" dirty="0"/>
              <a:t>, </a:t>
            </a:r>
            <a:r>
              <a:rPr lang="en-US" dirty="0" err="1" smtClean="0"/>
              <a:t>Keysight</a:t>
            </a:r>
            <a:r>
              <a:rPr lang="en-US" dirty="0" smtClean="0"/>
              <a:t>, Apple, Q</a:t>
            </a:r>
            <a:r>
              <a:rPr lang="en-US" altLang="zh-CN" dirty="0"/>
              <a:t>ualcomm, </a:t>
            </a:r>
            <a:r>
              <a:rPr lang="en-US" altLang="zh-CN" dirty="0" smtClean="0"/>
              <a:t>Rohde-Schwarz</a:t>
            </a:r>
            <a:r>
              <a:rPr lang="en-US" altLang="zh-CN" smtClean="0"/>
              <a:t>, Intel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2860" y="577969"/>
            <a:ext cx="1089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Meeting #81					</a:t>
            </a:r>
            <a:r>
              <a:rPr lang="en-GB" b="1" dirty="0" smtClean="0"/>
              <a:t>                                               </a:t>
            </a:r>
            <a:r>
              <a:rPr lang="en-GB" b="1" dirty="0"/>
              <a:t>	</a:t>
            </a:r>
            <a:r>
              <a:rPr lang="en-GB" b="1" dirty="0" smtClean="0"/>
              <a:t>RP-182172</a:t>
            </a:r>
            <a:endParaRPr lang="en-US" dirty="0"/>
          </a:p>
          <a:p>
            <a:r>
              <a:rPr lang="en-GB" b="1" dirty="0"/>
              <a:t>Gold Coast, Australia, September 10 - 13,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46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Following</a:t>
            </a:r>
            <a:r>
              <a:rPr lang="en-US" altLang="zh-CN" dirty="0" smtClean="0"/>
              <a:t> </a:t>
            </a:r>
            <a:r>
              <a:rPr lang="en-US" dirty="0" smtClean="0"/>
              <a:t>open issues for the FR2 Testability SI </a:t>
            </a:r>
            <a:r>
              <a:rPr lang="en-US" smtClean="0"/>
              <a:t>were identified</a:t>
            </a:r>
            <a:endParaRPr lang="en-US" dirty="0" smtClean="0"/>
          </a:p>
          <a:p>
            <a:pPr lvl="1" hangingPunct="0"/>
            <a:r>
              <a:rPr lang="en-GB" altLang="zh-CN" dirty="0" smtClean="0"/>
              <a:t>UE </a:t>
            </a:r>
            <a:r>
              <a:rPr lang="en-GB" altLang="zh-CN" dirty="0"/>
              <a:t>RF testing methodology</a:t>
            </a:r>
            <a:endParaRPr lang="zh-CN" altLang="zh-CN" dirty="0"/>
          </a:p>
          <a:p>
            <a:pPr lvl="2" hangingPunct="0"/>
            <a:r>
              <a:rPr lang="en-GB" altLang="zh-CN" dirty="0"/>
              <a:t>Reliability of UE RX beam peak search method based on RSRP is FFS. Study optimization and alternative methods for RX beam peak search, if needed</a:t>
            </a:r>
            <a:r>
              <a:rPr lang="en-GB" altLang="zh-CN" dirty="0" smtClean="0"/>
              <a:t>.</a:t>
            </a:r>
          </a:p>
          <a:p>
            <a:pPr lvl="2" hangingPunct="0"/>
            <a:r>
              <a:rPr lang="en-US" altLang="zh-CN" dirty="0" smtClean="0"/>
              <a:t>Define EIS spherical coverage testing methodology;</a:t>
            </a:r>
            <a:endParaRPr lang="zh-CN" altLang="zh-CN" dirty="0"/>
          </a:p>
          <a:p>
            <a:pPr lvl="1" hangingPunct="0"/>
            <a:r>
              <a:rPr lang="en-GB" altLang="zh-CN" dirty="0"/>
              <a:t>UE RRM testing </a:t>
            </a:r>
            <a:r>
              <a:rPr lang="en-GB" altLang="zh-CN" dirty="0" smtClean="0"/>
              <a:t>methodology 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Define the methodology to derive the SNR at Reference point from UE BB SNR under non-RX beam peak direction assumptions for case of 1 </a:t>
            </a:r>
            <a:r>
              <a:rPr lang="en-GB" altLang="zh-CN" dirty="0" err="1" smtClean="0"/>
              <a:t>AoA</a:t>
            </a:r>
            <a:r>
              <a:rPr lang="en-GB" altLang="zh-CN" dirty="0" smtClean="0"/>
              <a:t>. Define the methodology to specify the SNR/SINR at Reference point from UE BB SNR/SINR for case of 2 </a:t>
            </a:r>
            <a:r>
              <a:rPr lang="en-GB" altLang="zh-CN" dirty="0" err="1" smtClean="0"/>
              <a:t>AoAs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pPr lvl="2" hangingPunct="0"/>
            <a:r>
              <a:rPr lang="en-GB" altLang="zh-CN" dirty="0" smtClean="0"/>
              <a:t>Identify </a:t>
            </a:r>
            <a:r>
              <a:rPr lang="en-GB" altLang="zh-CN" dirty="0"/>
              <a:t>approximate Power, SNR range under the RX beam peak direction and non-RX beam peak direction with 1 </a:t>
            </a:r>
            <a:r>
              <a:rPr lang="en-GB" altLang="zh-CN" dirty="0" err="1"/>
              <a:t>AoA</a:t>
            </a:r>
            <a:r>
              <a:rPr lang="en-GB" altLang="zh-CN" dirty="0"/>
              <a:t>. Identify the approximate Power, SNR/SINR range with 2 </a:t>
            </a:r>
            <a:r>
              <a:rPr lang="en-GB" altLang="zh-CN" dirty="0" err="1"/>
              <a:t>AoAs</a:t>
            </a:r>
            <a:r>
              <a:rPr lang="en-GB" altLang="zh-CN" dirty="0"/>
              <a:t>.</a:t>
            </a:r>
            <a:endParaRPr lang="zh-CN" altLang="zh-CN" dirty="0"/>
          </a:p>
          <a:p>
            <a:pPr lvl="2" hangingPunct="0"/>
            <a:r>
              <a:rPr lang="en-GB" altLang="zh-CN" dirty="0"/>
              <a:t>Study how to identify the directions in which the UE RRM test cases can be </a:t>
            </a:r>
            <a:r>
              <a:rPr lang="en-GB" altLang="zh-CN" dirty="0" smtClean="0"/>
              <a:t>performed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192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Guidance from RAN4 status report (RP-181498)</a:t>
            </a:r>
          </a:p>
          <a:p>
            <a:pPr lvl="1" hangingPunct="0"/>
            <a:r>
              <a:rPr lang="en-US" altLang="zh-CN" dirty="0"/>
              <a:t>Rel-16 SI on test methods for NR is supposed to be completed by RAN #</a:t>
            </a:r>
            <a:r>
              <a:rPr lang="en-US" altLang="zh-CN" dirty="0" smtClean="0"/>
              <a:t>81 </a:t>
            </a:r>
          </a:p>
          <a:p>
            <a:pPr lvl="1" hangingPunct="0"/>
            <a:r>
              <a:rPr lang="en-US" altLang="zh-CN" dirty="0" smtClean="0"/>
              <a:t>How </a:t>
            </a:r>
            <a:r>
              <a:rPr lang="en-US" altLang="zh-CN" dirty="0"/>
              <a:t>to address the remaining </a:t>
            </a:r>
            <a:r>
              <a:rPr lang="en-US" altLang="zh-CN" dirty="0" smtClean="0"/>
              <a:t>issues</a:t>
            </a:r>
            <a:endParaRPr lang="zh-CN" altLang="zh-CN" dirty="0"/>
          </a:p>
          <a:p>
            <a:pPr lvl="2"/>
            <a:r>
              <a:rPr lang="en-US" altLang="zh-CN" dirty="0"/>
              <a:t>Option 1: Allow 1 quarter extension for SI to complete the remaining </a:t>
            </a:r>
            <a:r>
              <a:rPr lang="en-US" altLang="zh-CN" dirty="0" smtClean="0"/>
              <a:t>issues</a:t>
            </a:r>
            <a:endParaRPr lang="en-US" altLang="zh-CN" dirty="0"/>
          </a:p>
          <a:p>
            <a:pPr lvl="2"/>
            <a:r>
              <a:rPr lang="en-US" altLang="zh-CN" dirty="0"/>
              <a:t>Option 2: Complete the remaining issues in corresponding requirements discussion in NR WI, e.g., continue discuss the test methods for spherical EIS in NR WI maintenance.  </a:t>
            </a:r>
          </a:p>
          <a:p>
            <a:pPr lvl="2"/>
            <a:r>
              <a:rPr lang="en-US" altLang="zh-CN" dirty="0"/>
              <a:t>Option 3: Move the open issues to Rel-16 SI on radiated metrics and test methodology for the verification of multi-antenna reception </a:t>
            </a:r>
            <a:r>
              <a:rPr lang="en-US" altLang="zh-CN" dirty="0" err="1"/>
              <a:t>perf</a:t>
            </a:r>
            <a:r>
              <a:rPr lang="en-US" altLang="zh-CN" dirty="0"/>
              <a:t>. of NR UEs</a:t>
            </a:r>
          </a:p>
        </p:txBody>
      </p:sp>
    </p:spTree>
    <p:extLst>
      <p:ext uri="{BB962C8B-B14F-4D97-AF65-F5344CB8AC3E}">
        <p14:creationId xmlns:p14="http://schemas.microsoft.com/office/powerpoint/2010/main" val="3255456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1484" y="263769"/>
            <a:ext cx="10515600" cy="1325563"/>
          </a:xfrm>
        </p:spPr>
        <p:txBody>
          <a:bodyPr/>
          <a:lstStyle/>
          <a:p>
            <a:r>
              <a:rPr lang="en-US" dirty="0" smtClean="0"/>
              <a:t>Testability SI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484" y="1684308"/>
            <a:ext cx="10515600" cy="4455235"/>
          </a:xfrm>
        </p:spPr>
        <p:txBody>
          <a:bodyPr>
            <a:normAutofit/>
          </a:bodyPr>
          <a:lstStyle/>
          <a:p>
            <a:r>
              <a:rPr lang="en-US" dirty="0" smtClean="0"/>
              <a:t>Allow </a:t>
            </a:r>
            <a:r>
              <a:rPr lang="en-US" dirty="0"/>
              <a:t>1 quarter extension for SI to complete the remaining issues:</a:t>
            </a:r>
            <a:endParaRPr lang="en-US" dirty="0" smtClean="0"/>
          </a:p>
          <a:p>
            <a:pPr lvl="1"/>
            <a:r>
              <a:rPr lang="en-US" dirty="0"/>
              <a:t>The remaining issues should be finalized in RAN4 </a:t>
            </a:r>
            <a:r>
              <a:rPr lang="en-US" dirty="0" smtClean="0"/>
              <a:t>Nov. meeting;</a:t>
            </a:r>
          </a:p>
          <a:p>
            <a:pPr lvl="1"/>
            <a:r>
              <a:rPr lang="en-US" altLang="zh-CN" dirty="0" smtClean="0"/>
              <a:t>Detailed work plan is listed in p5~p6;</a:t>
            </a:r>
          </a:p>
          <a:p>
            <a:pPr lvl="0"/>
            <a:r>
              <a:rPr lang="en-US" altLang="zh-CN" dirty="0" smtClean="0"/>
              <a:t>Rel-15 </a:t>
            </a:r>
            <a:r>
              <a:rPr lang="en-US" altLang="zh-CN" dirty="0"/>
              <a:t>testability </a:t>
            </a:r>
            <a:r>
              <a:rPr lang="en-US" altLang="zh-CN" dirty="0" smtClean="0"/>
              <a:t>open issues share 0.5 TU of </a:t>
            </a:r>
            <a:r>
              <a:rPr lang="en-US" altLang="zh-CN" dirty="0"/>
              <a:t>Rel-16 NR MIMO OTA </a:t>
            </a:r>
            <a:r>
              <a:rPr lang="en-US" altLang="zh-CN" dirty="0" smtClean="0"/>
              <a:t>SI in next quarter</a:t>
            </a:r>
            <a:r>
              <a:rPr lang="en-US" altLang="zh-CN" dirty="0" smtClean="0">
                <a:solidFill>
                  <a:prstClr val="black"/>
                </a:solidFill>
              </a:rPr>
              <a:t>;</a:t>
            </a:r>
            <a:endParaRPr lang="en-US" altLang="zh-CN" dirty="0">
              <a:solidFill>
                <a:prstClr val="black"/>
              </a:solidFill>
            </a:endParaRP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44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0B77AD-D28B-44C5-89A9-A3B8577BD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89" y="575576"/>
            <a:ext cx="11188223" cy="429028"/>
          </a:xfrm>
        </p:spPr>
        <p:txBody>
          <a:bodyPr>
            <a:normAutofit fontScale="90000"/>
          </a:bodyPr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F597C3-6789-4D78-8272-A654D05A027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8488" y="1114528"/>
            <a:ext cx="11210544" cy="5167896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RAN4#88 Bis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RF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UE Rx beam peak search method: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reliability/uncertainty of Rx beam peak search method based on RSRP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other methods for Rx beam peak search, if any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Evaluation of EIS spherical coverage testing method </a:t>
            </a:r>
            <a:r>
              <a:rPr lang="en-US" dirty="0" smtClean="0">
                <a:solidFill>
                  <a:schemeClr val="tx1"/>
                </a:solidFill>
              </a:rPr>
              <a:t>proposals</a:t>
            </a:r>
          </a:p>
          <a:p>
            <a:pPr lvl="4"/>
            <a:r>
              <a:rPr lang="en-US" altLang="zh-CN" i="1" dirty="0" smtClean="0"/>
              <a:t>How to test the requirement for UE with or without beam correspondence will be discussed</a:t>
            </a:r>
            <a:endParaRPr lang="en-US" dirty="0" smtClean="0">
              <a:solidFill>
                <a:schemeClr val="tx1"/>
              </a:solidFill>
            </a:endParaRP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Preliminary </a:t>
            </a:r>
            <a:r>
              <a:rPr lang="en-US" dirty="0">
                <a:solidFill>
                  <a:schemeClr val="tx1"/>
                </a:solidFill>
              </a:rPr>
              <a:t>analysis of MU for EIS spherical </a:t>
            </a:r>
            <a:r>
              <a:rPr lang="en-US" dirty="0" smtClean="0">
                <a:solidFill>
                  <a:schemeClr val="tx1"/>
                </a:solidFill>
              </a:rPr>
              <a:t>coverage</a:t>
            </a:r>
          </a:p>
          <a:p>
            <a:pPr lvl="4"/>
            <a:r>
              <a:rPr lang="en-US" dirty="0" smtClean="0"/>
              <a:t>Antenna </a:t>
            </a:r>
            <a:r>
              <a:rPr lang="en-US" dirty="0"/>
              <a:t>assumptions need to be agreed (to finalize spherical coverage grids and respective </a:t>
            </a:r>
            <a:r>
              <a:rPr lang="en-US" dirty="0" smtClean="0"/>
              <a:t>preliminary MU </a:t>
            </a:r>
            <a:r>
              <a:rPr lang="en-US" altLang="zh-CN" dirty="0" smtClean="0"/>
              <a:t>assessment</a:t>
            </a:r>
            <a:r>
              <a:rPr lang="en-US" dirty="0" smtClean="0"/>
              <a:t> for EIS </a:t>
            </a:r>
            <a:r>
              <a:rPr lang="en-US" dirty="0"/>
              <a:t>spherical coverage in RAN4#89</a:t>
            </a:r>
            <a:r>
              <a:rPr lang="en-US" dirty="0" smtClean="0"/>
              <a:t>)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RRM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</a:rPr>
              <a:t> How to choose directions for incoming signal(s):</a:t>
            </a:r>
          </a:p>
          <a:p>
            <a:pPr lvl="3"/>
            <a:r>
              <a:rPr lang="en-US" altLang="ja-JP" dirty="0">
                <a:solidFill>
                  <a:schemeClr val="tx1"/>
                </a:solidFill>
              </a:rPr>
              <a:t>Discuss methodology to choose signal directions and relationship to spherical EIS statistics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1 </a:t>
            </a:r>
            <a:r>
              <a:rPr lang="en-US" dirty="0" err="1">
                <a:solidFill>
                  <a:schemeClr val="tx1"/>
                </a:solidFill>
              </a:rPr>
              <a:t>AoA</a:t>
            </a:r>
            <a:r>
              <a:rPr lang="en-US" dirty="0">
                <a:solidFill>
                  <a:schemeClr val="tx1"/>
                </a:solidFill>
              </a:rPr>
              <a:t> non beam peak direction: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Define the methodology to derive the SNR at Reference point from UE BB SNR and side conditions </a:t>
            </a:r>
            <a:endParaRPr lang="en-US" dirty="0" smtClean="0">
              <a:solidFill>
                <a:schemeClr val="tx1"/>
              </a:solidFill>
            </a:endParaRP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Identify approximate Power, SNR range</a:t>
            </a:r>
            <a:endParaRPr lang="en-US" strike="sngStrike" dirty="0" smtClean="0">
              <a:solidFill>
                <a:schemeClr val="tx1"/>
              </a:solidFill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2 </a:t>
            </a:r>
            <a:r>
              <a:rPr lang="en-US" dirty="0" err="1">
                <a:solidFill>
                  <a:schemeClr val="tx1"/>
                </a:solidFill>
              </a:rPr>
              <a:t>AoAs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Define the methodology to specify the SNR/SINR at Reference point from UE BB SNR/SINR and side conditions in </a:t>
            </a:r>
          </a:p>
          <a:p>
            <a:pPr lvl="3"/>
            <a:r>
              <a:rPr lang="en-US" dirty="0">
                <a:solidFill>
                  <a:schemeClr val="tx1"/>
                </a:solidFill>
              </a:rPr>
              <a:t>Identify the approximate Power, SNR/SINR range </a:t>
            </a:r>
            <a:r>
              <a:rPr lang="en-US" altLang="ja-JP" dirty="0">
                <a:solidFill>
                  <a:schemeClr val="tx1"/>
                </a:solidFill>
              </a:rPr>
              <a:t> 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</a:rPr>
              <a:t>Discussion on impact to MU for RRM tests with single angle and two angles of arrival, if any</a:t>
            </a:r>
          </a:p>
          <a:p>
            <a:pPr lvl="2"/>
            <a:endParaRPr lang="en-US" altLang="ja-JP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9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FE0B18-E08C-476B-8DBF-86995ABFA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Work plan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98A5FA-EEF2-437E-8E9D-78C1A4FA51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1868" y="1227328"/>
            <a:ext cx="11210544" cy="5055096"/>
          </a:xfrm>
        </p:spPr>
        <p:txBody>
          <a:bodyPr/>
          <a:lstStyle/>
          <a:p>
            <a:r>
              <a:rPr lang="en-US" altLang="ja-JP" dirty="0"/>
              <a:t>RAN4#89 </a:t>
            </a:r>
          </a:p>
          <a:p>
            <a:pPr lvl="1"/>
            <a:r>
              <a:rPr lang="en-US" altLang="ja-JP" dirty="0"/>
              <a:t>RF</a:t>
            </a:r>
          </a:p>
          <a:p>
            <a:pPr lvl="2"/>
            <a:r>
              <a:rPr lang="en-US" altLang="ja-JP" dirty="0"/>
              <a:t>Agree Rx beam peak search </a:t>
            </a:r>
            <a:r>
              <a:rPr lang="en-US" altLang="ja-JP" dirty="0" smtClean="0"/>
              <a:t>methodo</a:t>
            </a:r>
            <a:r>
              <a:rPr lang="en-US" altLang="zh-CN" dirty="0" smtClean="0"/>
              <a:t>lo</a:t>
            </a:r>
            <a:r>
              <a:rPr lang="en-US" altLang="ja-JP" dirty="0" smtClean="0"/>
              <a:t>gy</a:t>
            </a:r>
            <a:endParaRPr lang="en-US" altLang="ja-JP" dirty="0"/>
          </a:p>
          <a:p>
            <a:pPr lvl="2"/>
            <a:r>
              <a:rPr lang="en-US" altLang="ja-JP" dirty="0"/>
              <a:t>Agree preliminary MU for Rx beam search</a:t>
            </a:r>
          </a:p>
          <a:p>
            <a:pPr lvl="2"/>
            <a:r>
              <a:rPr lang="en-US" altLang="ja-JP" dirty="0"/>
              <a:t>Agree EIS spherical coverage testing methodology for UE with or without beam correspondence</a:t>
            </a:r>
          </a:p>
          <a:p>
            <a:pPr lvl="2"/>
            <a:r>
              <a:rPr lang="en-US" altLang="ja-JP" dirty="0" smtClean="0"/>
              <a:t>Agree </a:t>
            </a:r>
            <a:r>
              <a:rPr lang="en-US" altLang="ja-JP" dirty="0"/>
              <a:t>preliminary MU for EIS spherical coverage test </a:t>
            </a:r>
          </a:p>
          <a:p>
            <a:pPr lvl="1"/>
            <a:r>
              <a:rPr lang="en-US" altLang="ja-JP" dirty="0"/>
              <a:t>RRM</a:t>
            </a:r>
          </a:p>
          <a:p>
            <a:pPr lvl="2"/>
            <a:r>
              <a:rPr lang="en-US" altLang="ja-JP" dirty="0"/>
              <a:t>Agree methodology to derive signal directions for testing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Complete work on SNR and Signal level setting for 2 </a:t>
            </a:r>
            <a:r>
              <a:rPr lang="en-US" dirty="0" err="1">
                <a:solidFill>
                  <a:schemeClr val="tx1"/>
                </a:solidFill>
              </a:rPr>
              <a:t>AoA</a:t>
            </a:r>
            <a:r>
              <a:rPr lang="en-US" dirty="0">
                <a:solidFill>
                  <a:schemeClr val="tx1"/>
                </a:solidFill>
              </a:rPr>
              <a:t> case and for the case of </a:t>
            </a:r>
            <a:r>
              <a:rPr lang="en-GB" dirty="0">
                <a:solidFill>
                  <a:schemeClr val="tx1"/>
                </a:solidFill>
              </a:rPr>
              <a:t>1 </a:t>
            </a:r>
            <a:r>
              <a:rPr lang="en-GB" dirty="0" err="1">
                <a:solidFill>
                  <a:schemeClr val="tx1"/>
                </a:solidFill>
              </a:rPr>
              <a:t>AoA</a:t>
            </a:r>
            <a:r>
              <a:rPr lang="en-GB" dirty="0">
                <a:solidFill>
                  <a:schemeClr val="tx1"/>
                </a:solidFill>
              </a:rPr>
              <a:t> with non beam peak direction (if not completed in RAN4 88bis)</a:t>
            </a:r>
          </a:p>
          <a:p>
            <a:pPr lvl="2"/>
            <a:r>
              <a:rPr lang="en-US" altLang="ja-JP" dirty="0"/>
              <a:t>Agree impact to preliminary MU for RRM tests, if any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398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402</Words>
  <Application>Microsoft Office PowerPoint</Application>
  <PresentationFormat>宽屏</PresentationFormat>
  <Paragraphs>57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Calibri Light</vt:lpstr>
      <vt:lpstr>Office Theme</vt:lpstr>
      <vt:lpstr>WF on handling  RAN4 testability open issues</vt:lpstr>
      <vt:lpstr>Background(1)</vt:lpstr>
      <vt:lpstr>Background(2)</vt:lpstr>
      <vt:lpstr>Testability SI management</vt:lpstr>
      <vt:lpstr>Work plan</vt:lpstr>
      <vt:lpstr>Work plan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 RAN4 testability open issues</dc:title>
  <dc:creator>Tang, Yang</dc:creator>
  <cp:lastModifiedBy>Ruixin WANG</cp:lastModifiedBy>
  <cp:revision>78</cp:revision>
  <dcterms:created xsi:type="dcterms:W3CDTF">2018-09-10T05:39:33Z</dcterms:created>
  <dcterms:modified xsi:type="dcterms:W3CDTF">2018-09-13T05:09:39Z</dcterms:modified>
</cp:coreProperties>
</file>