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3" r:id="rId1"/>
  </p:sldMasterIdLst>
  <p:sldIdLst>
    <p:sldId id="256" r:id="rId2"/>
    <p:sldId id="257" r:id="rId3"/>
    <p:sldId id="260" r:id="rId4"/>
    <p:sldId id="259" r:id="rId5"/>
    <p:sldId id="258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65"/>
  </p:normalViewPr>
  <p:slideViewPr>
    <p:cSldViewPr snapToGrid="0" snapToObjects="1">
      <p:cViewPr varScale="1">
        <p:scale>
          <a:sx n="114" d="100"/>
          <a:sy n="114" d="100"/>
        </p:scale>
        <p:origin x="4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74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154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0389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106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6852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681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351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486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84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684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22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090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826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175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289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325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FD9A6-6A3B-DF42-9619-3A66DE66BC36}" type="datetimeFigureOut">
              <a:rPr lang="en-US" smtClean="0"/>
              <a:t>9/3/18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B13C621-8F97-0A49-9C15-918487EACF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96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D597A-4991-5641-A0FA-10DCD41FD4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8423" y="1182029"/>
            <a:ext cx="8915399" cy="2402171"/>
          </a:xfrm>
        </p:spPr>
        <p:txBody>
          <a:bodyPr/>
          <a:lstStyle/>
          <a:p>
            <a:r>
              <a:rPr lang="en-US" dirty="0"/>
              <a:t>Motivation for SI on 6 -24 GHz frequency range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1A325C-BBCC-8848-B9C7-CB5ED35C46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8422" y="3918735"/>
            <a:ext cx="8915399" cy="1126283"/>
          </a:xfrm>
        </p:spPr>
        <p:txBody>
          <a:bodyPr/>
          <a:lstStyle/>
          <a:p>
            <a:r>
              <a:rPr lang="en-US" dirty="0"/>
              <a:t>3GPP RAN#81										</a:t>
            </a:r>
            <a:r>
              <a:rPr lang="en-US"/>
              <a:t>	RP-181773</a:t>
            </a:r>
            <a:endParaRPr lang="en-US" dirty="0"/>
          </a:p>
          <a:p>
            <a:r>
              <a:rPr lang="en-US" dirty="0"/>
              <a:t>Gold Coast, Australia</a:t>
            </a:r>
          </a:p>
        </p:txBody>
      </p:sp>
    </p:spTree>
    <p:extLst>
      <p:ext uri="{BB962C8B-B14F-4D97-AF65-F5344CB8AC3E}">
        <p14:creationId xmlns:p14="http://schemas.microsoft.com/office/powerpoint/2010/main" val="3909511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E0423-4CFF-B14E-A6AD-88E448182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819989"/>
          </a:xfrm>
        </p:spPr>
        <p:txBody>
          <a:bodyPr/>
          <a:lstStyle/>
          <a:p>
            <a:r>
              <a:rPr lang="en-US" dirty="0"/>
              <a:t>Motivation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47F74-0E73-574C-89FD-D7D50FB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438507"/>
            <a:ext cx="9905999" cy="283241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NR system should support frequencies up to 100GHz according to the WI description</a:t>
            </a:r>
          </a:p>
          <a:p>
            <a:r>
              <a:rPr lang="en-US" dirty="0"/>
              <a:t>So far NR work has been done for two frequency ranges, &lt;6GHz and 24-52.6GHz </a:t>
            </a:r>
          </a:p>
          <a:p>
            <a:pPr lvl="1"/>
            <a:r>
              <a:rPr lang="en-US" dirty="0"/>
              <a:t>LTE/NR-U SI has been done for up to 7.125GHz, hence this SI does not need to include those frequencies</a:t>
            </a:r>
          </a:p>
          <a:p>
            <a:pPr lvl="1"/>
            <a:r>
              <a:rPr lang="en-US" dirty="0"/>
              <a:t>Also, a RAN SI is working on frequencies &gt;52.6GHz</a:t>
            </a:r>
          </a:p>
          <a:p>
            <a:r>
              <a:rPr lang="en-US" dirty="0"/>
              <a:t>7.125-24GHz is a large spectrum range, which applicable RF characteristics (conducted and OTA) and regulatory aspects have not been studied yet</a:t>
            </a:r>
          </a:p>
          <a:p>
            <a:r>
              <a:rPr lang="en-US" dirty="0"/>
              <a:t>Based on RAN e-mail discussions, at least the following frequency ranges have operator interest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5E5E95-1B8B-7D43-9355-0C48C73FAC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875303"/>
              </p:ext>
            </p:extLst>
          </p:nvPr>
        </p:nvGraphicFramePr>
        <p:xfrm>
          <a:off x="2782336" y="4405103"/>
          <a:ext cx="6082884" cy="19176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7654">
                  <a:extLst>
                    <a:ext uri="{9D8B030D-6E8A-4147-A177-3AD203B41FA5}">
                      <a16:colId xmlns:a16="http://schemas.microsoft.com/office/drawing/2014/main" val="404647073"/>
                    </a:ext>
                  </a:extLst>
                </a:gridCol>
                <a:gridCol w="1864143">
                  <a:extLst>
                    <a:ext uri="{9D8B030D-6E8A-4147-A177-3AD203B41FA5}">
                      <a16:colId xmlns:a16="http://schemas.microsoft.com/office/drawing/2014/main" val="2166535372"/>
                    </a:ext>
                  </a:extLst>
                </a:gridCol>
                <a:gridCol w="2651087">
                  <a:extLst>
                    <a:ext uri="{9D8B030D-6E8A-4147-A177-3AD203B41FA5}">
                      <a16:colId xmlns:a16="http://schemas.microsoft.com/office/drawing/2014/main" val="2784196769"/>
                    </a:ext>
                  </a:extLst>
                </a:gridCol>
              </a:tblGrid>
              <a:tr h="213071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Frequencies of interest between 7.125 – 24 GHz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167089"/>
                  </a:ext>
                </a:extLst>
              </a:tr>
              <a:tr h="4261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Company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Frequency range [GHz]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Region/Country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7800528"/>
                  </a:ext>
                </a:extLst>
              </a:tr>
              <a:tr h="21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Dish Network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12.2 - 12.7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Region 2/USA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4364854"/>
                  </a:ext>
                </a:extLst>
              </a:tr>
              <a:tr h="21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Orange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7.125 - 8.5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Region 1/Europe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3573744"/>
                  </a:ext>
                </a:extLst>
              </a:tr>
              <a:tr h="21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Orange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21.4 - 22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Region 1/Europe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3637897"/>
                  </a:ext>
                </a:extLst>
              </a:tr>
              <a:tr h="21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Etisalat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10.7 - 11.7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Region 1/MENA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1510928"/>
                  </a:ext>
                </a:extLst>
              </a:tr>
              <a:tr h="21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8950128"/>
                  </a:ext>
                </a:extLst>
              </a:tr>
              <a:tr h="213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i-FI" sz="1100" dirty="0">
                          <a:effectLst/>
                        </a:rPr>
                        <a:t> </a:t>
                      </a:r>
                      <a:endParaRPr lang="fi-FI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8574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345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E0423-4CFF-B14E-A6AD-88E448182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819989"/>
          </a:xfrm>
        </p:spPr>
        <p:txBody>
          <a:bodyPr/>
          <a:lstStyle/>
          <a:p>
            <a:r>
              <a:rPr lang="en-US" dirty="0"/>
              <a:t>Motivation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47F74-0E73-574C-89FD-D7D50FB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438507"/>
            <a:ext cx="9905999" cy="283241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 completely new &amp; large frequency range requires significant effort </a:t>
            </a:r>
          </a:p>
          <a:p>
            <a:pPr lvl="1"/>
            <a:r>
              <a:rPr lang="en-US" dirty="0" err="1"/>
              <a:t>mmWave</a:t>
            </a:r>
            <a:r>
              <a:rPr lang="en-US" dirty="0"/>
              <a:t> was also studied in a release before the WI in Rel-15</a:t>
            </a:r>
          </a:p>
          <a:p>
            <a:r>
              <a:rPr lang="en-US" dirty="0"/>
              <a:t>Study on Applicable RF characteristics </a:t>
            </a:r>
          </a:p>
          <a:p>
            <a:pPr lvl="1"/>
            <a:r>
              <a:rPr lang="en-US" dirty="0"/>
              <a:t>Identifies the impact to existing frequencies (FR1, FR2) </a:t>
            </a:r>
          </a:p>
          <a:p>
            <a:pPr lvl="1"/>
            <a:r>
              <a:rPr lang="en-US" dirty="0"/>
              <a:t>Allows equipment vendors time for an analysis on the development</a:t>
            </a:r>
          </a:p>
          <a:p>
            <a:pPr lvl="1"/>
            <a:r>
              <a:rPr lang="en-US" dirty="0"/>
              <a:t>Allows test equipment vendors to consider this in their FR1 and FR2 design</a:t>
            </a:r>
          </a:p>
          <a:p>
            <a:r>
              <a:rPr lang="en-US" dirty="0"/>
              <a:t>RAN5 can take the outcome into account in the existing TS 38.5xx conformance specifications by Rel-17 Band WIs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625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C81EF-8BFC-E149-AE75-B8D696F6C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043014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B277C-ECB9-034A-B0CC-E9883231E1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583473"/>
            <a:ext cx="9905999" cy="4207728"/>
          </a:xfrm>
        </p:spPr>
        <p:txBody>
          <a:bodyPr/>
          <a:lstStyle/>
          <a:p>
            <a:r>
              <a:rPr lang="en-US" dirty="0"/>
              <a:t>Study the basic characteristics for the 7.125-24GHz frequency range in Rel16</a:t>
            </a:r>
          </a:p>
          <a:p>
            <a:pPr lvl="1"/>
            <a:r>
              <a:rPr lang="en-US" dirty="0"/>
              <a:t>Regulatory landscape survey</a:t>
            </a:r>
          </a:p>
          <a:p>
            <a:pPr lvl="1"/>
            <a:r>
              <a:rPr lang="en-US" dirty="0"/>
              <a:t>Boundary frequency for conductive/OTA requirements, and related boundary conditions</a:t>
            </a:r>
          </a:p>
          <a:p>
            <a:pPr lvl="1"/>
            <a:r>
              <a:rPr lang="en-US" dirty="0"/>
              <a:t>Basic RF characteristics evaluations for chosen frequency ranges</a:t>
            </a:r>
          </a:p>
          <a:p>
            <a:pPr lvl="1"/>
            <a:r>
              <a:rPr lang="en-US" dirty="0"/>
              <a:t>Co-existence analysis, preferably around the boundary frequency</a:t>
            </a:r>
          </a:p>
          <a:p>
            <a:r>
              <a:rPr lang="en-US" dirty="0"/>
              <a:t>RAN4 study as no impacts for other WG’s are foreseen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843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B496CA-B174-AF47-8D3F-C01736127675}"/>
              </a:ext>
            </a:extLst>
          </p:cNvPr>
          <p:cNvSpPr txBox="1"/>
          <p:nvPr/>
        </p:nvSpPr>
        <p:spPr>
          <a:xfrm>
            <a:off x="4282069" y="2642839"/>
            <a:ext cx="3780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THANK YOU!</a:t>
            </a:r>
          </a:p>
        </p:txBody>
      </p:sp>
    </p:spTree>
    <p:extLst>
      <p:ext uri="{BB962C8B-B14F-4D97-AF65-F5344CB8AC3E}">
        <p14:creationId xmlns:p14="http://schemas.microsoft.com/office/powerpoint/2010/main" val="3971207600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{F23B97F3-FEA0-EA4E-A905-4EC30A857E29}tf10001069</Template>
  <TotalTime>630</TotalTime>
  <Words>302</Words>
  <Application>Microsoft Macintosh PowerPoint</Application>
  <PresentationFormat>Widescreen</PresentationFormat>
  <Paragraphs>54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Century Gothic</vt:lpstr>
      <vt:lpstr>Wingdings 3</vt:lpstr>
      <vt:lpstr>Wisp</vt:lpstr>
      <vt:lpstr>Motivation for SI on 6 -24 GHz frequency range</vt:lpstr>
      <vt:lpstr>Motivation 1/2</vt:lpstr>
      <vt:lpstr>Motivation 2/2</vt:lpstr>
      <vt:lpstr>Proposal</vt:lpstr>
      <vt:lpstr>PowerPoint Presentation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SI on 7.125-24GHz frequency range</dc:title>
  <dc:creator>Antti Immonen</dc:creator>
  <cp:lastModifiedBy>Antti Immonen</cp:lastModifiedBy>
  <cp:revision>36</cp:revision>
  <dcterms:created xsi:type="dcterms:W3CDTF">2018-08-27T06:46:11Z</dcterms:created>
  <dcterms:modified xsi:type="dcterms:W3CDTF">2018-09-03T19:08:38Z</dcterms:modified>
</cp:coreProperties>
</file>