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72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03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985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98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53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5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244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273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25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564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739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424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B817F-FBB2-4D23-82CB-4B8CC9A783FE}" type="datetimeFigureOut">
              <a:rPr lang="zh-CN" altLang="en-US" smtClean="0"/>
              <a:t>2018/6/15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71F7A-70C8-4BEC-8B12-D907C9893B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340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Way forward on the study of </a:t>
            </a:r>
            <a:r>
              <a:rPr lang="en-US" altLang="zh-CN" dirty="0">
                <a:solidFill>
                  <a:srgbClr val="FF0000"/>
                </a:solidFill>
              </a:rPr>
              <a:t>RF</a:t>
            </a:r>
            <a:r>
              <a:rPr lang="en-US" altLang="zh-CN" dirty="0"/>
              <a:t> co-existence of </a:t>
            </a:r>
            <a:r>
              <a:rPr lang="en-US" altLang="zh-CN" dirty="0">
                <a:solidFill>
                  <a:srgbClr val="FF0000"/>
                </a:solidFill>
              </a:rPr>
              <a:t>LTE MTC and </a:t>
            </a:r>
            <a:r>
              <a:rPr lang="en-US" altLang="zh-CN" dirty="0"/>
              <a:t>NB-IoT with NR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Huawei, HiSilicon, </a:t>
            </a:r>
            <a:r>
              <a:rPr lang="en-US" altLang="zh-CN" dirty="0" smtClean="0"/>
              <a:t>Dish, Lenovo, Motorola Mobility, </a:t>
            </a:r>
            <a:r>
              <a:rPr lang="en-US" altLang="zh-CN" dirty="0" smtClean="0"/>
              <a:t>Ericsson, Nokia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919411" y="351130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RP-181437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5130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845" y="106333"/>
            <a:ext cx="10515600" cy="768731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07699"/>
            <a:ext cx="12102860" cy="5417388"/>
          </a:xfrm>
        </p:spPr>
        <p:txBody>
          <a:bodyPr>
            <a:normAutofit fontScale="92500" lnSpcReduction="10000"/>
          </a:bodyPr>
          <a:lstStyle/>
          <a:p>
            <a:r>
              <a:rPr lang="en-GB" altLang="zh-CN" dirty="0"/>
              <a:t>RAN#79 agreements</a:t>
            </a:r>
          </a:p>
          <a:p>
            <a:pPr lvl="1"/>
            <a:r>
              <a:rPr lang="en-GB" altLang="zh-CN" dirty="0"/>
              <a:t> </a:t>
            </a:r>
            <a:r>
              <a:rPr lang="en-GB" altLang="zh-CN" i="1" dirty="0"/>
              <a:t>LPWA use cases will continue to be addressed by evolving LTE-M(</a:t>
            </a:r>
            <a:r>
              <a:rPr lang="en-GB" altLang="zh-CN" i="1" dirty="0" err="1"/>
              <a:t>eMTC</a:t>
            </a:r>
            <a:r>
              <a:rPr lang="en-GB" altLang="zh-CN" i="1" dirty="0"/>
              <a:t>) and NB-</a:t>
            </a:r>
            <a:r>
              <a:rPr lang="en-GB" altLang="zh-CN" i="1" dirty="0" err="1"/>
              <a:t>IoT</a:t>
            </a:r>
            <a:r>
              <a:rPr lang="en-GB" altLang="zh-CN" i="1" dirty="0"/>
              <a:t> and potential enhancements to the already supported coexistence between NR and LTE-M(</a:t>
            </a:r>
            <a:r>
              <a:rPr lang="en-GB" altLang="zh-CN" i="1" dirty="0" err="1"/>
              <a:t>eMTC</a:t>
            </a:r>
            <a:r>
              <a:rPr lang="en-GB" altLang="zh-CN" i="1" dirty="0"/>
              <a:t>)/NB-</a:t>
            </a:r>
            <a:r>
              <a:rPr lang="en-GB" altLang="zh-CN" i="1" dirty="0" err="1"/>
              <a:t>IoT</a:t>
            </a:r>
            <a:r>
              <a:rPr lang="en-GB" altLang="zh-CN" i="1" dirty="0"/>
              <a:t> in Rel-15 may be studied and enhancements standardized if useful and not adversely affecting legacy UEs</a:t>
            </a:r>
            <a:r>
              <a:rPr lang="en-GB" altLang="zh-CN" dirty="0"/>
              <a:t>. </a:t>
            </a:r>
            <a:endParaRPr lang="en-US" altLang="zh-CN" dirty="0"/>
          </a:p>
          <a:p>
            <a:r>
              <a:rPr lang="en-US" altLang="zh-CN" dirty="0"/>
              <a:t>Motivation:</a:t>
            </a:r>
          </a:p>
          <a:p>
            <a:pPr lvl="1"/>
            <a:r>
              <a:rPr lang="en-US" altLang="zh-CN" dirty="0">
                <a:solidFill>
                  <a:srgbClr val="7030A0"/>
                </a:solidFill>
              </a:rPr>
              <a:t>The following RF co-existence scenarios have not been addressed in Release 15:</a:t>
            </a:r>
          </a:p>
          <a:p>
            <a:pPr lvl="2"/>
            <a:r>
              <a:rPr lang="en-US" altLang="zh-CN" dirty="0">
                <a:solidFill>
                  <a:srgbClr val="7030A0"/>
                </a:solidFill>
              </a:rPr>
              <a:t>RF c</a:t>
            </a:r>
            <a:r>
              <a:rPr lang="en-US" altLang="zh-CN" dirty="0">
                <a:solidFill>
                  <a:srgbClr val="FF0000"/>
                </a:solidFill>
              </a:rPr>
              <a:t>o-existence between NR and NB-IoT </a:t>
            </a:r>
            <a:r>
              <a:rPr lang="en-US" altLang="zh-CN" dirty="0">
                <a:solidFill>
                  <a:srgbClr val="7030A0"/>
                </a:solidFill>
              </a:rPr>
              <a:t>for NB-IoT operation within NR carrier</a:t>
            </a:r>
            <a:r>
              <a:rPr lang="en-US" altLang="zh-CN" dirty="0">
                <a:solidFill>
                  <a:srgbClr val="FF0000"/>
                </a:solidFill>
              </a:rPr>
              <a:t>, and </a:t>
            </a:r>
          </a:p>
          <a:p>
            <a:pPr lvl="2"/>
            <a:r>
              <a:rPr lang="en-US" altLang="zh-CN" dirty="0">
                <a:solidFill>
                  <a:srgbClr val="7030A0"/>
                </a:solidFill>
              </a:rPr>
              <a:t>RF c</a:t>
            </a:r>
            <a:r>
              <a:rPr lang="en-US" altLang="zh-CN" dirty="0">
                <a:solidFill>
                  <a:srgbClr val="FF0000"/>
                </a:solidFill>
              </a:rPr>
              <a:t>o-existence between </a:t>
            </a:r>
            <a:r>
              <a:rPr lang="en-US" altLang="zh-CN" dirty="0">
                <a:solidFill>
                  <a:srgbClr val="7030A0"/>
                </a:solidFill>
              </a:rPr>
              <a:t>NR and LTE MTC for LTE MTC operation within NR carrier</a:t>
            </a:r>
            <a:r>
              <a:rPr lang="en-US" altLang="zh-CN" dirty="0">
                <a:solidFill>
                  <a:srgbClr val="FF0000"/>
                </a:solidFill>
              </a:rPr>
              <a:t>. 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NR has differences relative to LTE which could lead to </a:t>
            </a:r>
            <a:r>
              <a:rPr lang="en-US" altLang="zh-CN" dirty="0">
                <a:solidFill>
                  <a:srgbClr val="7030A0"/>
                </a:solidFill>
              </a:rPr>
              <a:t>RF </a:t>
            </a:r>
            <a:r>
              <a:rPr lang="en-US" altLang="zh-CN" dirty="0">
                <a:solidFill>
                  <a:srgbClr val="FF0000"/>
                </a:solidFill>
              </a:rPr>
              <a:t>co-existence issues depending on deployed SCS/Channel bandwidth(s) etc.</a:t>
            </a:r>
          </a:p>
          <a:p>
            <a:pPr lvl="1"/>
            <a:r>
              <a:rPr lang="en-US" altLang="zh-CN" dirty="0"/>
              <a:t>To </a:t>
            </a:r>
            <a:r>
              <a:rPr lang="en-US" altLang="zh-CN" strike="sngStrike" dirty="0"/>
              <a:t>provide the input to regulation organizations </a:t>
            </a:r>
            <a:r>
              <a:rPr lang="en-US" altLang="zh-CN" strike="sngStrike" dirty="0">
                <a:solidFill>
                  <a:srgbClr val="FF0000"/>
                </a:solidFill>
              </a:rPr>
              <a:t>and operators  </a:t>
            </a:r>
            <a:r>
              <a:rPr lang="en-US" altLang="zh-CN" strike="sngStrike" dirty="0"/>
              <a:t>to </a:t>
            </a:r>
            <a:r>
              <a:rPr lang="en-US" altLang="zh-CN" dirty="0"/>
              <a:t>enable </a:t>
            </a:r>
            <a:r>
              <a:rPr lang="en-US" altLang="zh-CN" strike="sngStrike" dirty="0"/>
              <a:t>standalone, in-band and/or guard band deployment of </a:t>
            </a:r>
            <a:r>
              <a:rPr lang="en-US" altLang="zh-CN" dirty="0"/>
              <a:t>NB-IoT </a:t>
            </a:r>
            <a:r>
              <a:rPr lang="en-US" altLang="zh-CN" dirty="0">
                <a:solidFill>
                  <a:srgbClr val="FF0000"/>
                </a:solidFill>
              </a:rPr>
              <a:t>and LTE MTC </a:t>
            </a:r>
            <a:r>
              <a:rPr lang="en-US" altLang="zh-CN" dirty="0"/>
              <a:t>operations in an NR band. </a:t>
            </a:r>
          </a:p>
          <a:p>
            <a:pPr lvl="2"/>
            <a:r>
              <a:rPr lang="en-US" altLang="zh-CN" dirty="0"/>
              <a:t>Otherwise, there would be a risk that </a:t>
            </a:r>
            <a:r>
              <a:rPr lang="en-US" altLang="zh-CN" strike="sngStrike" dirty="0"/>
              <a:t>the</a:t>
            </a:r>
            <a:r>
              <a:rPr lang="en-US" altLang="zh-CN" dirty="0"/>
              <a:t> </a:t>
            </a:r>
            <a:r>
              <a:rPr lang="en-US" altLang="zh-CN" strike="sngStrike" dirty="0"/>
              <a:t>in-band and/or guard band </a:t>
            </a:r>
            <a:r>
              <a:rPr lang="en-US" altLang="zh-CN" dirty="0"/>
              <a:t>NB-IoT </a:t>
            </a:r>
            <a:r>
              <a:rPr lang="en-US" altLang="zh-CN" dirty="0">
                <a:solidFill>
                  <a:srgbClr val="FF0000"/>
                </a:solidFill>
              </a:rPr>
              <a:t>and LTE MTC </a:t>
            </a:r>
            <a:r>
              <a:rPr lang="en-US" altLang="zh-CN" dirty="0"/>
              <a:t>service</a:t>
            </a:r>
            <a:r>
              <a:rPr lang="en-US" altLang="zh-CN" dirty="0">
                <a:solidFill>
                  <a:srgbClr val="FF0000"/>
                </a:solidFill>
              </a:rPr>
              <a:t>s </a:t>
            </a:r>
            <a:r>
              <a:rPr lang="en-US" altLang="zh-CN" strike="sngStrike" dirty="0"/>
              <a:t>cannot be allowed to continu</a:t>
            </a:r>
            <a:r>
              <a:rPr lang="en-US" altLang="zh-CN" dirty="0"/>
              <a:t>e </a:t>
            </a:r>
            <a:r>
              <a:rPr lang="en-US" altLang="zh-CN" dirty="0">
                <a:solidFill>
                  <a:srgbClr val="FF0000"/>
                </a:solidFill>
              </a:rPr>
              <a:t>would be degraded when NR is deployed </a:t>
            </a:r>
            <a:r>
              <a:rPr lang="en-US" altLang="zh-CN" dirty="0"/>
              <a:t>or </a:t>
            </a:r>
            <a:r>
              <a:rPr lang="en-US" altLang="zh-CN" strike="sngStrike" dirty="0"/>
              <a:t>after</a:t>
            </a:r>
            <a:r>
              <a:rPr lang="en-US" altLang="zh-CN" dirty="0"/>
              <a:t> LTE bands are re-farmed</a:t>
            </a:r>
            <a:r>
              <a:rPr lang="en-US" altLang="zh-CN" strike="sngStrike" dirty="0"/>
              <a:t>, or the LTE bands cannot be re-farmed to NR timely due to the existence of in-band and/or guard band deployment.</a:t>
            </a:r>
          </a:p>
          <a:p>
            <a:pPr marL="0" indent="0">
              <a:buNone/>
            </a:pPr>
            <a:r>
              <a:rPr lang="en-US" altLang="zh-CN" sz="1000" dirty="0"/>
              <a:t>References:</a:t>
            </a:r>
          </a:p>
          <a:p>
            <a:pPr marL="0" indent="0">
              <a:buNone/>
            </a:pPr>
            <a:r>
              <a:rPr lang="en-US" altLang="zh-CN" sz="1000" dirty="0"/>
              <a:t>[1] RP‑180965, Motivation for WI on NR RF requirements for coexistence with in-band NB-</a:t>
            </a:r>
            <a:r>
              <a:rPr lang="en-US" altLang="zh-CN" sz="1000" dirty="0" err="1"/>
              <a:t>IoT</a:t>
            </a:r>
            <a:r>
              <a:rPr lang="en-US" altLang="zh-CN" sz="1000" dirty="0"/>
              <a:t> and </a:t>
            </a:r>
            <a:r>
              <a:rPr lang="en-US" altLang="zh-CN" sz="1000" dirty="0" err="1"/>
              <a:t>eMTC</a:t>
            </a:r>
            <a:r>
              <a:rPr lang="en-US" altLang="zh-CN" sz="1000" dirty="0"/>
              <a:t>, RAN#80</a:t>
            </a:r>
          </a:p>
          <a:p>
            <a:pPr marL="0" indent="0">
              <a:buNone/>
            </a:pPr>
            <a:r>
              <a:rPr lang="en-US" altLang="zh-CN" sz="1000" dirty="0"/>
              <a:t>[2] RP‑180964, New WI proposal: NR RF requirements for coexistence with in-band NB-</a:t>
            </a:r>
            <a:r>
              <a:rPr lang="en-US" altLang="zh-CN" sz="1000" dirty="0" err="1"/>
              <a:t>IoT</a:t>
            </a:r>
            <a:r>
              <a:rPr lang="en-US" altLang="zh-CN" sz="1000" dirty="0"/>
              <a:t> and </a:t>
            </a:r>
            <a:r>
              <a:rPr lang="en-US" altLang="zh-CN" sz="1000" dirty="0" err="1"/>
              <a:t>eMTC</a:t>
            </a:r>
            <a:r>
              <a:rPr lang="en-US" altLang="zh-CN" sz="1000" dirty="0"/>
              <a:t>, RAN#80</a:t>
            </a:r>
          </a:p>
          <a:p>
            <a:pPr marL="0" indent="0">
              <a:buNone/>
            </a:pPr>
            <a:endParaRPr lang="en-US" altLang="zh-CN" sz="1000" dirty="0"/>
          </a:p>
        </p:txBody>
      </p:sp>
    </p:spTree>
    <p:extLst>
      <p:ext uri="{BB962C8B-B14F-4D97-AF65-F5344CB8AC3E}">
        <p14:creationId xmlns:p14="http://schemas.microsoft.com/office/powerpoint/2010/main" val="2483079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8731"/>
          </a:xfrm>
        </p:spPr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4052"/>
            <a:ext cx="10515600" cy="4852912"/>
          </a:xfrm>
        </p:spPr>
        <p:txBody>
          <a:bodyPr/>
          <a:lstStyle/>
          <a:p>
            <a:r>
              <a:rPr lang="en-US" altLang="zh-CN" dirty="0"/>
              <a:t>In August meeting, RAN4 is tasked to discuss the scope for the study of </a:t>
            </a:r>
            <a:r>
              <a:rPr lang="en-US" altLang="zh-CN" dirty="0">
                <a:solidFill>
                  <a:srgbClr val="FF0000"/>
                </a:solidFill>
              </a:rPr>
              <a:t>LTE MTC and </a:t>
            </a:r>
            <a:r>
              <a:rPr lang="en-US" altLang="zh-CN" dirty="0"/>
              <a:t>NB-IoT </a:t>
            </a:r>
            <a:r>
              <a:rPr lang="en-US" altLang="zh-CN" dirty="0">
                <a:solidFill>
                  <a:srgbClr val="FF0000"/>
                </a:solidFill>
              </a:rPr>
              <a:t>RF</a:t>
            </a:r>
            <a:r>
              <a:rPr lang="en-US" altLang="zh-CN" dirty="0"/>
              <a:t> coexistence with NR</a:t>
            </a:r>
          </a:p>
          <a:p>
            <a:pPr lvl="1"/>
            <a:r>
              <a:rPr lang="en-US" altLang="zh-CN" dirty="0"/>
              <a:t>With limited number of TU allocated</a:t>
            </a:r>
          </a:p>
          <a:p>
            <a:r>
              <a:rPr lang="en-US" altLang="zh-CN" dirty="0"/>
              <a:t>Come back to RAN#81 with the stable scope for </a:t>
            </a:r>
            <a:r>
              <a:rPr lang="en-US" altLang="zh-CN" dirty="0" smtClean="0">
                <a:solidFill>
                  <a:srgbClr val="FF0000"/>
                </a:solidFill>
              </a:rPr>
              <a:t>a Rel-16 </a:t>
            </a:r>
            <a:r>
              <a:rPr lang="en-US" altLang="zh-CN" dirty="0" smtClean="0"/>
              <a:t>SI </a:t>
            </a:r>
            <a:r>
              <a:rPr lang="en-US" altLang="zh-CN" dirty="0"/>
              <a:t>or </a:t>
            </a:r>
            <a:r>
              <a:rPr lang="en-US" altLang="zh-CN" dirty="0" smtClean="0"/>
              <a:t>WI 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92817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321</Words>
  <Application>Microsoft Office PowerPoint</Application>
  <PresentationFormat>宽屏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主题</vt:lpstr>
      <vt:lpstr>Way forward on the study of RF co-existence of LTE MTC and NB-IoT with NR</vt:lpstr>
      <vt:lpstr>Background</vt:lpstr>
      <vt:lpstr>Way forward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Daixizeng</dc:creator>
  <cp:lastModifiedBy>Daixizeng</cp:lastModifiedBy>
  <cp:revision>67</cp:revision>
  <dcterms:created xsi:type="dcterms:W3CDTF">2018-06-12T21:30:34Z</dcterms:created>
  <dcterms:modified xsi:type="dcterms:W3CDTF">2018-06-14T23:17:35Z</dcterms:modified>
</cp:coreProperties>
</file>