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1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682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B92F0-6256-4592-8700-71B8D3E0075A}" type="datetimeFigureOut">
              <a:rPr lang="zh-CN" altLang="en-US" smtClean="0"/>
              <a:t>2018/6/4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F6D5CA-B125-4765-A7D0-CFBCC51EED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01203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B92F0-6256-4592-8700-71B8D3E0075A}" type="datetimeFigureOut">
              <a:rPr lang="zh-CN" altLang="en-US" smtClean="0"/>
              <a:t>2018/6/4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F6D5CA-B125-4765-A7D0-CFBCC51EED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6432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B92F0-6256-4592-8700-71B8D3E0075A}" type="datetimeFigureOut">
              <a:rPr lang="zh-CN" altLang="en-US" smtClean="0"/>
              <a:t>2018/6/4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F6D5CA-B125-4765-A7D0-CFBCC51EED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55090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B92F0-6256-4592-8700-71B8D3E0075A}" type="datetimeFigureOut">
              <a:rPr lang="zh-CN" altLang="en-US" smtClean="0"/>
              <a:t>2018/6/4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F6D5CA-B125-4765-A7D0-CFBCC51EED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5641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B92F0-6256-4592-8700-71B8D3E0075A}" type="datetimeFigureOut">
              <a:rPr lang="zh-CN" altLang="en-US" smtClean="0"/>
              <a:t>2018/6/4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F6D5CA-B125-4765-A7D0-CFBCC51EED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5042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B92F0-6256-4592-8700-71B8D3E0075A}" type="datetimeFigureOut">
              <a:rPr lang="zh-CN" altLang="en-US" smtClean="0"/>
              <a:t>2018/6/4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F6D5CA-B125-4765-A7D0-CFBCC51EED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9820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B92F0-6256-4592-8700-71B8D3E0075A}" type="datetimeFigureOut">
              <a:rPr lang="zh-CN" altLang="en-US" smtClean="0"/>
              <a:t>2018/6/4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F6D5CA-B125-4765-A7D0-CFBCC51EED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20742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B92F0-6256-4592-8700-71B8D3E0075A}" type="datetimeFigureOut">
              <a:rPr lang="zh-CN" altLang="en-US" smtClean="0"/>
              <a:t>2018/6/4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F6D5CA-B125-4765-A7D0-CFBCC51EED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1151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B92F0-6256-4592-8700-71B8D3E0075A}" type="datetimeFigureOut">
              <a:rPr lang="zh-CN" altLang="en-US" smtClean="0"/>
              <a:t>2018/6/4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F6D5CA-B125-4765-A7D0-CFBCC51EED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41590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B92F0-6256-4592-8700-71B8D3E0075A}" type="datetimeFigureOut">
              <a:rPr lang="zh-CN" altLang="en-US" smtClean="0"/>
              <a:t>2018/6/4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F6D5CA-B125-4765-A7D0-CFBCC51EED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02531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B92F0-6256-4592-8700-71B8D3E0075A}" type="datetimeFigureOut">
              <a:rPr lang="zh-CN" altLang="en-US" smtClean="0"/>
              <a:t>2018/6/4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F6D5CA-B125-4765-A7D0-CFBCC51EED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92340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3B92F0-6256-4592-8700-71B8D3E0075A}" type="datetimeFigureOut">
              <a:rPr lang="zh-CN" altLang="en-US" smtClean="0"/>
              <a:t>2018/6/4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F6D5CA-B125-4765-A7D0-CFBCC51EED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2156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ctrTitle"/>
          </p:nvPr>
        </p:nvSpPr>
        <p:spPr>
          <a:xfrm>
            <a:off x="809682" y="2109212"/>
            <a:ext cx="10972009" cy="1956022"/>
          </a:xfrm>
        </p:spPr>
        <p:txBody>
          <a:bodyPr>
            <a:noAutofit/>
          </a:bodyPr>
          <a:lstStyle/>
          <a:p>
            <a:r>
              <a:rPr lang="en-US" altLang="zh-CN" sz="3600" b="1" dirty="0" smtClean="0"/>
              <a:t>Way forward for </a:t>
            </a:r>
            <a:r>
              <a:rPr lang="en-GB" altLang="zh-CN" sz="3600" b="1" dirty="0" err="1"/>
              <a:t>eNB</a:t>
            </a:r>
            <a:r>
              <a:rPr lang="en-GB" altLang="zh-CN" sz="3600" b="1" dirty="0"/>
              <a:t>(s) Architecture Evolution for E-UTRAN and </a:t>
            </a:r>
            <a:r>
              <a:rPr lang="en-GB" altLang="zh-CN" sz="3600" b="1" dirty="0" smtClean="0"/>
              <a:t>NG-RAN WI</a:t>
            </a:r>
            <a:endParaRPr lang="zh-CN" altLang="en-US" sz="3600" b="1" dirty="0"/>
          </a:p>
        </p:txBody>
      </p:sp>
      <p:sp>
        <p:nvSpPr>
          <p:cNvPr id="5" name="副标题 2"/>
          <p:cNvSpPr>
            <a:spLocks noGrp="1"/>
          </p:cNvSpPr>
          <p:nvPr>
            <p:ph type="subTitle" idx="1"/>
          </p:nvPr>
        </p:nvSpPr>
        <p:spPr>
          <a:xfrm>
            <a:off x="1524000" y="5287616"/>
            <a:ext cx="9144000" cy="1089329"/>
          </a:xfrm>
        </p:spPr>
        <p:txBody>
          <a:bodyPr>
            <a:normAutofit/>
          </a:bodyPr>
          <a:lstStyle/>
          <a:p>
            <a:r>
              <a:rPr lang="en-US" altLang="zh-CN" sz="2200" dirty="0" smtClean="0"/>
              <a:t>China </a:t>
            </a:r>
            <a:r>
              <a:rPr lang="en-US" altLang="zh-CN" sz="2200" dirty="0" err="1" smtClean="0"/>
              <a:t>Unciom</a:t>
            </a:r>
            <a:r>
              <a:rPr lang="en-US" altLang="zh-CN" sz="2200" dirty="0" smtClean="0"/>
              <a:t>, </a:t>
            </a:r>
            <a:r>
              <a:rPr lang="en-US" altLang="zh-CN" sz="2200" dirty="0" smtClean="0"/>
              <a:t>Orange</a:t>
            </a:r>
            <a:endParaRPr lang="zh-CN" altLang="en-US" sz="2200" dirty="0"/>
          </a:p>
        </p:txBody>
      </p:sp>
      <p:sp>
        <p:nvSpPr>
          <p:cNvPr id="6" name="文本框 5"/>
          <p:cNvSpPr txBox="1"/>
          <p:nvPr/>
        </p:nvSpPr>
        <p:spPr>
          <a:xfrm>
            <a:off x="377371" y="333829"/>
            <a:ext cx="60960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 smtClean="0"/>
              <a:t>3GPP TSG RAN Meeting #80</a:t>
            </a:r>
          </a:p>
          <a:p>
            <a:r>
              <a:rPr lang="en-US" altLang="zh-CN" sz="2200" dirty="0" smtClean="0"/>
              <a:t>La Jolla, CA USA, Jun 11 – 14, 2018</a:t>
            </a:r>
          </a:p>
          <a:p>
            <a:endParaRPr lang="en-US" altLang="zh-CN" sz="2200" dirty="0"/>
          </a:p>
          <a:p>
            <a:r>
              <a:rPr lang="en-US" altLang="zh-CN" sz="2200" dirty="0" smtClean="0"/>
              <a:t>Document for: Discussion</a:t>
            </a:r>
          </a:p>
          <a:p>
            <a:r>
              <a:rPr lang="en-US" altLang="zh-CN" sz="2200" dirty="0" smtClean="0"/>
              <a:t>Agenda Item: </a:t>
            </a:r>
            <a:r>
              <a:rPr lang="en-US" altLang="zh-CN" sz="2200" dirty="0" smtClean="0"/>
              <a:t>9</a:t>
            </a:r>
            <a:r>
              <a:rPr lang="en-US" altLang="zh-CN" sz="2200" dirty="0" smtClean="0"/>
              <a:t>.3.3</a:t>
            </a:r>
            <a:endParaRPr lang="zh-CN" altLang="en-US" sz="2200" dirty="0"/>
          </a:p>
        </p:txBody>
      </p:sp>
      <p:sp>
        <p:nvSpPr>
          <p:cNvPr id="7" name="文本框 6"/>
          <p:cNvSpPr txBox="1"/>
          <p:nvPr/>
        </p:nvSpPr>
        <p:spPr>
          <a:xfrm>
            <a:off x="5435723" y="335153"/>
            <a:ext cx="60960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600" b="1" dirty="0" smtClean="0"/>
              <a:t>RP-181052</a:t>
            </a:r>
            <a:endParaRPr lang="zh-CN" altLang="en-US" sz="2600" b="1" dirty="0"/>
          </a:p>
        </p:txBody>
      </p:sp>
    </p:spTree>
    <p:extLst>
      <p:ext uri="{BB962C8B-B14F-4D97-AF65-F5344CB8AC3E}">
        <p14:creationId xmlns:p14="http://schemas.microsoft.com/office/powerpoint/2010/main" val="33798489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10308" y="365125"/>
            <a:ext cx="10943492" cy="1325563"/>
          </a:xfrm>
        </p:spPr>
        <p:txBody>
          <a:bodyPr>
            <a:normAutofit/>
          </a:bodyPr>
          <a:lstStyle/>
          <a:p>
            <a:r>
              <a:rPr lang="en-US" altLang="zh-CN" sz="3200" b="1" dirty="0"/>
              <a:t>Scope of </a:t>
            </a:r>
            <a:r>
              <a:rPr lang="en-US" altLang="zh-CN" sz="3200" b="1" dirty="0" err="1"/>
              <a:t>eNB</a:t>
            </a:r>
            <a:r>
              <a:rPr lang="en-US" altLang="zh-CN" sz="3200" b="1" dirty="0"/>
              <a:t>(s) Architecture Evolution for E-UTRAN and NG-RAN </a:t>
            </a:r>
            <a:r>
              <a:rPr lang="en-US" altLang="zh-CN" sz="3200" b="1" dirty="0" smtClean="0"/>
              <a:t>WI</a:t>
            </a:r>
            <a:endParaRPr lang="zh-CN" altLang="en-US" sz="32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10308" y="1825625"/>
            <a:ext cx="11488924" cy="4351338"/>
          </a:xfrm>
        </p:spPr>
        <p:txBody>
          <a:bodyPr>
            <a:normAutofit/>
          </a:bodyPr>
          <a:lstStyle/>
          <a:p>
            <a:pPr hangingPunct="0"/>
            <a:r>
              <a:rPr lang="en-GB" altLang="zh-CN" sz="2400" dirty="0" smtClean="0"/>
              <a:t>Starting </a:t>
            </a:r>
            <a:r>
              <a:rPr lang="en-GB" altLang="zh-CN" sz="2400" dirty="0"/>
              <a:t>from NR CU and DU in higher layer split, t</a:t>
            </a:r>
            <a:r>
              <a:rPr lang="en-GB" altLang="zh-CN" sz="2400" dirty="0" smtClean="0"/>
              <a:t>he </a:t>
            </a:r>
            <a:r>
              <a:rPr lang="en-GB" altLang="zh-CN" sz="2400" dirty="0"/>
              <a:t>goal of this WI is to specify the </a:t>
            </a:r>
            <a:r>
              <a:rPr lang="en-GB" altLang="zh-CN" sz="2400" dirty="0" err="1"/>
              <a:t>eNB</a:t>
            </a:r>
            <a:r>
              <a:rPr lang="en-GB" altLang="zh-CN" sz="2400" dirty="0"/>
              <a:t> CU-DU split architecture for E-UTRAN and NG-RAN. The detailed objectives of the study item are:</a:t>
            </a:r>
            <a:endParaRPr lang="zh-CN" altLang="zh-CN" sz="2400" dirty="0"/>
          </a:p>
          <a:p>
            <a:pPr lvl="1" hangingPunct="0"/>
            <a:r>
              <a:rPr lang="en-US" altLang="zh-CN" sz="1800" dirty="0"/>
              <a:t>Specification of </a:t>
            </a:r>
            <a:r>
              <a:rPr lang="en-US" altLang="zh-CN" sz="1800" dirty="0" err="1"/>
              <a:t>eNB</a:t>
            </a:r>
            <a:r>
              <a:rPr lang="en-US" altLang="zh-CN" sz="1800" dirty="0"/>
              <a:t>-CU and </a:t>
            </a:r>
            <a:r>
              <a:rPr lang="en-US" altLang="zh-CN" sz="1800" dirty="0" err="1"/>
              <a:t>eNB</a:t>
            </a:r>
            <a:r>
              <a:rPr lang="en-US" altLang="zh-CN" sz="1800" dirty="0"/>
              <a:t>-DU interface (e.g. W1) general principles, functions and procedures;</a:t>
            </a:r>
            <a:endParaRPr lang="zh-CN" altLang="zh-CN" sz="1800" dirty="0"/>
          </a:p>
          <a:p>
            <a:pPr lvl="1" hangingPunct="0"/>
            <a:r>
              <a:rPr lang="en-US" altLang="zh-CN" sz="1800" dirty="0"/>
              <a:t>Specification of </a:t>
            </a:r>
            <a:r>
              <a:rPr lang="en-US" altLang="zh-CN" sz="1800" dirty="0" err="1"/>
              <a:t>eNB</a:t>
            </a:r>
            <a:r>
              <a:rPr lang="en-US" altLang="zh-CN" sz="1800" dirty="0"/>
              <a:t>-CU and </a:t>
            </a:r>
            <a:r>
              <a:rPr lang="en-US" altLang="zh-CN" sz="1800" dirty="0" err="1"/>
              <a:t>eNB</a:t>
            </a:r>
            <a:r>
              <a:rPr lang="en-US" altLang="zh-CN" sz="1800" dirty="0"/>
              <a:t>-DU interface (e.g. W1) signaling transport and data transport, to allow the exchange of control plane and user plane information;</a:t>
            </a:r>
            <a:endParaRPr lang="zh-CN" altLang="zh-CN" sz="1800" dirty="0"/>
          </a:p>
          <a:p>
            <a:pPr lvl="1"/>
            <a:r>
              <a:rPr lang="en-US" altLang="zh-CN" sz="1800" dirty="0"/>
              <a:t>Specification of </a:t>
            </a:r>
            <a:r>
              <a:rPr lang="en-US" altLang="zh-CN" sz="1800" dirty="0" err="1"/>
              <a:t>eNB</a:t>
            </a:r>
            <a:r>
              <a:rPr lang="en-US" altLang="zh-CN" sz="1800" dirty="0"/>
              <a:t>-CU and </a:t>
            </a:r>
            <a:r>
              <a:rPr lang="en-US" altLang="zh-CN" sz="1800" dirty="0" err="1"/>
              <a:t>eNB</a:t>
            </a:r>
            <a:r>
              <a:rPr lang="en-US" altLang="zh-CN" sz="1800" dirty="0"/>
              <a:t>-DU interface (e.g. W1) application protocol, including the stage-3 description of elementary procedures and message.</a:t>
            </a:r>
            <a:endParaRPr lang="zh-CN" altLang="zh-CN" sz="3200" dirty="0"/>
          </a:p>
          <a:p>
            <a:pPr lvl="0" hangingPunct="0"/>
            <a:r>
              <a:rPr lang="en-GB" altLang="zh-CN" sz="2400" dirty="0" smtClean="0">
                <a:solidFill>
                  <a:prstClr val="black"/>
                </a:solidFill>
              </a:rPr>
              <a:t>In the WI scope, both </a:t>
            </a:r>
            <a:r>
              <a:rPr lang="en-GB" altLang="zh-CN" sz="2400" dirty="0" err="1" smtClean="0">
                <a:solidFill>
                  <a:prstClr val="black"/>
                </a:solidFill>
              </a:rPr>
              <a:t>eNB</a:t>
            </a:r>
            <a:r>
              <a:rPr lang="en-GB" altLang="zh-CN" sz="2400" dirty="0" smtClean="0">
                <a:solidFill>
                  <a:prstClr val="black"/>
                </a:solidFill>
              </a:rPr>
              <a:t> connecting to EPC and ng-</a:t>
            </a:r>
            <a:r>
              <a:rPr lang="en-GB" altLang="zh-CN" sz="2400" dirty="0" err="1" smtClean="0">
                <a:solidFill>
                  <a:prstClr val="black"/>
                </a:solidFill>
              </a:rPr>
              <a:t>eNB</a:t>
            </a:r>
            <a:r>
              <a:rPr lang="en-GB" altLang="zh-CN" sz="2400" dirty="0" smtClean="0">
                <a:solidFill>
                  <a:prstClr val="black"/>
                </a:solidFill>
              </a:rPr>
              <a:t> connecting to 5GC are considered, and the higher layer split solution should be applied for these two deployment scenarios.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16623238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10308" y="365125"/>
            <a:ext cx="10943492" cy="1325563"/>
          </a:xfrm>
        </p:spPr>
        <p:txBody>
          <a:bodyPr>
            <a:normAutofit/>
          </a:bodyPr>
          <a:lstStyle/>
          <a:p>
            <a:r>
              <a:rPr lang="en-US" altLang="zh-CN" sz="3200" b="1" dirty="0" smtClean="0"/>
              <a:t>Way forward for </a:t>
            </a:r>
            <a:r>
              <a:rPr lang="en-US" altLang="zh-CN" sz="3200" b="1" dirty="0" err="1"/>
              <a:t>eNB</a:t>
            </a:r>
            <a:r>
              <a:rPr lang="en-US" altLang="zh-CN" sz="3200" b="1" dirty="0"/>
              <a:t>(s) Architecture Evolution for E-UTRAN and NG-RAN WI</a:t>
            </a:r>
            <a:endParaRPr lang="zh-CN" altLang="en-US" sz="32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34462" y="1825625"/>
            <a:ext cx="11828584" cy="4351338"/>
          </a:xfrm>
        </p:spPr>
        <p:txBody>
          <a:bodyPr>
            <a:normAutofit/>
          </a:bodyPr>
          <a:lstStyle/>
          <a:p>
            <a:pPr hangingPunct="0"/>
            <a:r>
              <a:rPr lang="en-US" altLang="zh-CN" sz="2600" dirty="0" smtClean="0"/>
              <a:t>As the NSA option 5 and 7 families are including into R15 late drop, these options are related with ng-</a:t>
            </a:r>
            <a:r>
              <a:rPr lang="en-US" altLang="zh-CN" sz="2600" dirty="0" err="1" smtClean="0"/>
              <a:t>eNB</a:t>
            </a:r>
            <a:r>
              <a:rPr lang="en-US" altLang="zh-CN" sz="2600" dirty="0" smtClean="0"/>
              <a:t> connecting to 5GC. As both NSA and SA options (e.g. option 2,3,4,5,7) will be standardized, the </a:t>
            </a:r>
            <a:r>
              <a:rPr lang="en-US" altLang="zh-CN" sz="2600" dirty="0" err="1" smtClean="0"/>
              <a:t>eNB</a:t>
            </a:r>
            <a:r>
              <a:rPr lang="en-US" altLang="zh-CN" sz="2600" dirty="0" smtClean="0"/>
              <a:t> CU DU higher split architecture should standardize the W1 interface to support connecting to EPC or 5GC. </a:t>
            </a:r>
          </a:p>
          <a:p>
            <a:pPr hangingPunct="0"/>
            <a:endParaRPr lang="en-US" altLang="zh-CN" sz="2600" dirty="0"/>
          </a:p>
          <a:p>
            <a:pPr hangingPunct="0"/>
            <a:r>
              <a:rPr lang="en-US" altLang="zh-CN" sz="2600" dirty="0" smtClean="0"/>
              <a:t>It is proposed</a:t>
            </a:r>
            <a:endParaRPr lang="zh-CN" altLang="zh-CN" sz="2600" dirty="0"/>
          </a:p>
          <a:p>
            <a:pPr lvl="1" hangingPunct="0"/>
            <a:r>
              <a:rPr lang="en-US" altLang="zh-CN" dirty="0" smtClean="0"/>
              <a:t>Extending </a:t>
            </a:r>
            <a:r>
              <a:rPr lang="en-US" altLang="zh-CN" b="1" dirty="0" err="1"/>
              <a:t>eNB</a:t>
            </a:r>
            <a:r>
              <a:rPr lang="en-US" altLang="zh-CN" b="1" dirty="0"/>
              <a:t>(s) Architecture Evolution for E-UTRAN and NG-RAN </a:t>
            </a:r>
            <a:r>
              <a:rPr lang="en-US" altLang="zh-CN" b="1" dirty="0" smtClean="0"/>
              <a:t>WI </a:t>
            </a:r>
            <a:r>
              <a:rPr lang="en-US" altLang="zh-CN" dirty="0" smtClean="0"/>
              <a:t>to Dec 2018, and the TS 37.47x series are planning to be submit to RAN#82 (Dec 2018) for approval. This WI should be included as part of late drop R15 features</a:t>
            </a:r>
            <a:r>
              <a:rPr lang="en-US" altLang="zh-CN" dirty="0" smtClean="0"/>
              <a:t>.</a:t>
            </a:r>
            <a:endParaRPr lang="zh-CN" altLang="zh-CN" dirty="0"/>
          </a:p>
          <a:p>
            <a:pPr marL="457200" lvl="1" indent="0" hangingPunct="0">
              <a:buNone/>
            </a:pPr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626817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</TotalTime>
  <Words>318</Words>
  <Application>Microsoft Office PowerPoint</Application>
  <PresentationFormat>宽屏</PresentationFormat>
  <Paragraphs>19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8" baseType="lpstr">
      <vt:lpstr>宋体</vt:lpstr>
      <vt:lpstr>Arial</vt:lpstr>
      <vt:lpstr>Calibri</vt:lpstr>
      <vt:lpstr>Calibri Light</vt:lpstr>
      <vt:lpstr>Office 主题</vt:lpstr>
      <vt:lpstr>Way forward for eNB(s) Architecture Evolution for E-UTRAN and NG-RAN WI</vt:lpstr>
      <vt:lpstr>Scope of eNB(s) Architecture Evolution for E-UTRAN and NG-RAN WI</vt:lpstr>
      <vt:lpstr>Way forward for eNB(s) Architecture Evolution for E-UTRAN and NG-RAN WI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WI on Higher Layer Functional Split for LTE CU and DU</dc:title>
  <dc:creator>China Unicom</dc:creator>
  <cp:lastModifiedBy>CUC</cp:lastModifiedBy>
  <cp:revision>46</cp:revision>
  <dcterms:created xsi:type="dcterms:W3CDTF">2017-02-21T04:03:30Z</dcterms:created>
  <dcterms:modified xsi:type="dcterms:W3CDTF">2018-06-04T02:12:00Z</dcterms:modified>
</cp:coreProperties>
</file>