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01" r:id="rId1"/>
  </p:sldMasterIdLst>
  <p:notesMasterIdLst>
    <p:notesMasterId r:id="rId12"/>
  </p:notesMasterIdLst>
  <p:handoutMasterIdLst>
    <p:handoutMasterId r:id="rId13"/>
  </p:handoutMasterIdLst>
  <p:sldIdLst>
    <p:sldId id="259" r:id="rId2"/>
    <p:sldId id="276" r:id="rId3"/>
    <p:sldId id="277" r:id="rId4"/>
    <p:sldId id="264" r:id="rId5"/>
    <p:sldId id="271" r:id="rId6"/>
    <p:sldId id="282" r:id="rId7"/>
    <p:sldId id="278" r:id="rId8"/>
    <p:sldId id="279" r:id="rId9"/>
    <p:sldId id="280" r:id="rId10"/>
    <p:sldId id="281" r:id="rId11"/>
  </p:sldIdLst>
  <p:sldSz cx="9144000" cy="6858000" type="screen4x3"/>
  <p:notesSz cx="6884988" cy="10018713"/>
  <p:embeddedFontLst>
    <p:embeddedFont>
      <p:font typeface="Calibri" panose="020F0502020204030204" pitchFamily="34" charset="0"/>
      <p:regular r:id="rId14"/>
      <p:bold r:id="rId15"/>
      <p:italic r:id="rId16"/>
      <p:boldItalic r:id="rId17"/>
    </p:embeddedFont>
    <p:embeddedFont>
      <p:font typeface="Calibri Light" panose="020F0302020204030204" pitchFamily="34" charset="0"/>
      <p:regular r:id="rId18"/>
      <p:italic r:id="rId1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9386CF36-BFA9-4BB0-91B9-1B19D4CB6FFA}">
          <p14:sldIdLst>
            <p14:sldId id="259"/>
            <p14:sldId id="276"/>
            <p14:sldId id="277"/>
            <p14:sldId id="264"/>
            <p14:sldId id="271"/>
            <p14:sldId id="282"/>
            <p14:sldId id="278"/>
            <p14:sldId id="279"/>
            <p14:sldId id="280"/>
            <p14:sldId id="281"/>
          </p14:sldIdLst>
        </p14:section>
      </p14:sectionLst>
    </p:ext>
    <p:ext uri="{EFAFB233-063F-42B5-8137-9DF3F51BA10A}">
      <p15:sldGuideLst xmlns:p15="http://schemas.microsoft.com/office/powerpoint/2012/main">
        <p15:guide id="1" orient="horz" pos="1136">
          <p15:clr>
            <a:srgbClr val="A4A3A4"/>
          </p15:clr>
        </p15:guide>
        <p15:guide id="2" orient="horz" pos="4110">
          <p15:clr>
            <a:srgbClr val="A4A3A4"/>
          </p15:clr>
        </p15:guide>
        <p15:guide id="3" orient="horz" pos="151">
          <p15:clr>
            <a:srgbClr val="A4A3A4"/>
          </p15:clr>
        </p15:guide>
        <p15:guide id="4" orient="horz" pos="2449">
          <p15:clr>
            <a:srgbClr val="A4A3A4"/>
          </p15:clr>
        </p15:guide>
        <p15:guide id="5" orient="horz" pos="3566">
          <p15:clr>
            <a:srgbClr val="A4A3A4"/>
          </p15:clr>
        </p15:guide>
        <p15:guide id="6" orient="horz" pos="2545">
          <p15:clr>
            <a:srgbClr val="A4A3A4"/>
          </p15:clr>
        </p15:guide>
        <p15:guide id="7" orient="horz" pos="3845">
          <p15:clr>
            <a:srgbClr val="A4A3A4"/>
          </p15:clr>
        </p15:guide>
        <p15:guide id="8" pos="4969">
          <p15:clr>
            <a:srgbClr val="A4A3A4"/>
          </p15:clr>
        </p15:guide>
        <p15:guide id="9" pos="1941">
          <p15:clr>
            <a:srgbClr val="A4A3A4"/>
          </p15:clr>
        </p15:guide>
        <p15:guide id="10" pos="3818">
          <p15:clr>
            <a:srgbClr val="A4A3A4"/>
          </p15:clr>
        </p15:guide>
        <p15:guide id="11" pos="3727">
          <p15:clr>
            <a:srgbClr val="A4A3A4"/>
          </p15:clr>
        </p15:guide>
        <p15:guide id="12" pos="2834">
          <p15:clr>
            <a:srgbClr val="A4A3A4"/>
          </p15:clr>
        </p15:guide>
        <p15:guide id="13" pos="2926">
          <p15:clr>
            <a:srgbClr val="A4A3A4"/>
          </p15:clr>
        </p15:guide>
        <p15:guide id="14" pos="248">
          <p15:clr>
            <a:srgbClr val="A4A3A4"/>
          </p15:clr>
        </p15:guide>
        <p15:guide id="15" pos="2034">
          <p15:clr>
            <a:srgbClr val="A4A3A4"/>
          </p15:clr>
        </p15:guide>
        <p15:guide id="16" pos="2879">
          <p15:clr>
            <a:srgbClr val="A4A3A4"/>
          </p15:clr>
        </p15:guide>
        <p15:guide id="17" pos="2676">
          <p15:clr>
            <a:srgbClr val="A4A3A4"/>
          </p15:clr>
        </p15:guide>
        <p15:guide id="18" pos="3084">
          <p15:clr>
            <a:srgbClr val="A4A3A4"/>
          </p15:clr>
        </p15:guide>
        <p15:guide id="19" pos="5511">
          <p15:clr>
            <a:srgbClr val="A4A3A4"/>
          </p15:clr>
        </p15:guide>
      </p15:sldGuideLst>
    </p:ext>
    <p:ext uri="{2D200454-40CA-4A62-9FC3-DE9A4176ACB9}">
      <p15:notesGuideLst xmlns:p15="http://schemas.microsoft.com/office/powerpoint/2012/main">
        <p15:guide id="1" orient="horz" pos="3155">
          <p15:clr>
            <a:srgbClr val="A4A3A4"/>
          </p15:clr>
        </p15:guide>
        <p15:guide id="2" pos="2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FB7D3"/>
    <a:srgbClr val="8BC5FF"/>
    <a:srgbClr val="99CCFF"/>
    <a:srgbClr val="6A8FBF"/>
    <a:srgbClr val="00A9D4"/>
    <a:srgbClr val="007B78"/>
    <a:srgbClr val="89BA17"/>
    <a:srgbClr val="FABB00"/>
    <a:srgbClr val="F08A00"/>
    <a:srgbClr val="E321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351" autoAdjust="0"/>
    <p:restoredTop sz="95319" autoAdjust="0"/>
  </p:normalViewPr>
  <p:slideViewPr>
    <p:cSldViewPr snapToGrid="0" snapToObjects="1">
      <p:cViewPr>
        <p:scale>
          <a:sx n="100" d="100"/>
          <a:sy n="100" d="100"/>
        </p:scale>
        <p:origin x="3108" y="1602"/>
      </p:cViewPr>
      <p:guideLst>
        <p:guide orient="horz" pos="1136"/>
        <p:guide orient="horz" pos="4110"/>
        <p:guide orient="horz" pos="151"/>
        <p:guide orient="horz" pos="2449"/>
        <p:guide orient="horz" pos="3566"/>
        <p:guide orient="horz" pos="2545"/>
        <p:guide orient="horz" pos="3845"/>
        <p:guide pos="4969"/>
        <p:guide pos="1941"/>
        <p:guide pos="3818"/>
        <p:guide pos="3727"/>
        <p:guide pos="2834"/>
        <p:guide pos="2926"/>
        <p:guide pos="248"/>
        <p:guide pos="2034"/>
        <p:guide pos="2879"/>
        <p:guide pos="2676"/>
        <p:guide pos="3084"/>
        <p:guide pos="5511"/>
      </p:guideLst>
    </p:cSldViewPr>
  </p:slideViewPr>
  <p:notesTextViewPr>
    <p:cViewPr>
      <p:scale>
        <a:sx n="100" d="100"/>
        <a:sy n="100" d="100"/>
      </p:scale>
      <p:origin x="0" y="0"/>
    </p:cViewPr>
  </p:notesTextViewPr>
  <p:sorterViewPr>
    <p:cViewPr>
      <p:scale>
        <a:sx n="100" d="100"/>
        <a:sy n="100" d="100"/>
      </p:scale>
      <p:origin x="0" y="6528"/>
    </p:cViewPr>
  </p:sorterViewPr>
  <p:notesViewPr>
    <p:cSldViewPr snapToGrid="0" snapToObjects="1">
      <p:cViewPr varScale="1">
        <p:scale>
          <a:sx n="64" d="100"/>
          <a:sy n="64" d="100"/>
        </p:scale>
        <p:origin x="-3414" y="-126"/>
      </p:cViewPr>
      <p:guideLst>
        <p:guide orient="horz" pos="3155"/>
        <p:guide pos="2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4.fntdata"/><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spcBef>
                <a:spcPct val="0"/>
              </a:spcBef>
              <a:defRPr sz="1300"/>
            </a:lvl1pPr>
          </a:lstStyle>
          <a:p>
            <a:r>
              <a:rPr lang="en-US" sz="1200"/>
              <a:t> </a:t>
            </a:r>
            <a:endParaRPr lang="en-US" sz="1200" dirty="0"/>
          </a:p>
        </p:txBody>
      </p:sp>
      <p:sp>
        <p:nvSpPr>
          <p:cNvPr id="79875" name="Rectangle 3"/>
          <p:cNvSpPr>
            <a:spLocks noGrp="1" noChangeArrowheads="1"/>
          </p:cNvSpPr>
          <p:nvPr>
            <p:ph type="dt" sz="quarter" idx="1"/>
          </p:nvPr>
        </p:nvSpPr>
        <p:spPr bwMode="auto">
          <a:xfrm>
            <a:off x="389990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lgn="r">
              <a:spcBef>
                <a:spcPct val="0"/>
              </a:spcBef>
              <a:defRPr sz="1300"/>
            </a:lvl1pPr>
          </a:lstStyle>
          <a:p>
            <a:r>
              <a:rPr lang="en-US" sz="1200"/>
              <a:t>2016-11-28 </a:t>
            </a:r>
            <a:endParaRPr lang="en-US" sz="1200" dirty="0"/>
          </a:p>
        </p:txBody>
      </p:sp>
      <p:sp>
        <p:nvSpPr>
          <p:cNvPr id="79876" name="Rectangle 4"/>
          <p:cNvSpPr>
            <a:spLocks noGrp="1" noChangeArrowheads="1"/>
          </p:cNvSpPr>
          <p:nvPr>
            <p:ph type="ftr" sz="quarter" idx="2"/>
          </p:nvPr>
        </p:nvSpPr>
        <p:spPr bwMode="auto">
          <a:xfrm>
            <a:off x="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spcBef>
                <a:spcPct val="0"/>
              </a:spcBef>
              <a:defRPr sz="1300"/>
            </a:lvl1pPr>
          </a:lstStyle>
          <a:p>
            <a:r>
              <a:rPr lang="en-US" sz="1200"/>
              <a:t>© Ericsson AB 2016 </a:t>
            </a:r>
            <a:endParaRPr lang="en-US" sz="1200" dirty="0"/>
          </a:p>
        </p:txBody>
      </p:sp>
      <p:sp>
        <p:nvSpPr>
          <p:cNvPr id="79877" name="Rectangle 5"/>
          <p:cNvSpPr>
            <a:spLocks noGrp="1" noChangeArrowheads="1"/>
          </p:cNvSpPr>
          <p:nvPr>
            <p:ph type="sldNum" sz="quarter" idx="3"/>
          </p:nvPr>
        </p:nvSpPr>
        <p:spPr bwMode="auto">
          <a:xfrm>
            <a:off x="389990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lgn="r">
              <a:spcBef>
                <a:spcPct val="0"/>
              </a:spcBef>
              <a:defRPr sz="1300"/>
            </a:lvl1pPr>
          </a:lstStyle>
          <a:p>
            <a:fld id="{4ECEF30E-552D-42ED-82CA-C73F83CA10A8}" type="slidenum">
              <a:rPr lang="en-US" sz="1200"/>
              <a:pPr/>
              <a:t>‹#›</a:t>
            </a:fld>
            <a:endParaRPr lang="en-US" sz="1200" dirty="0"/>
          </a:p>
        </p:txBody>
      </p:sp>
    </p:spTree>
    <p:extLst>
      <p:ext uri="{BB962C8B-B14F-4D97-AF65-F5344CB8AC3E}">
        <p14:creationId xmlns:p14="http://schemas.microsoft.com/office/powerpoint/2010/main" val="2985583238"/>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idx="1"/>
          </p:nvPr>
        </p:nvSpPr>
        <p:spPr>
          <a:xfrm>
            <a:off x="3900488" y="0"/>
            <a:ext cx="2982912" cy="501650"/>
          </a:xfrm>
          <a:prstGeom prst="rect">
            <a:avLst/>
          </a:prstGeom>
        </p:spPr>
        <p:txBody>
          <a:bodyPr vert="horz" lIns="91440" tIns="45720" rIns="91440" bIns="45720" rtlCol="0"/>
          <a:lstStyle>
            <a:lvl1pPr algn="r">
              <a:defRPr sz="1200"/>
            </a:lvl1pPr>
          </a:lstStyle>
          <a:p>
            <a:r>
              <a:rPr lang="en-US"/>
              <a:t>2016-11-28 </a:t>
            </a:r>
            <a:endParaRPr lang="en-US" dirty="0"/>
          </a:p>
        </p:txBody>
      </p:sp>
      <p:sp>
        <p:nvSpPr>
          <p:cNvPr id="3" name="Slide Number Placeholder 2"/>
          <p:cNvSpPr>
            <a:spLocks noGrp="1"/>
          </p:cNvSpPr>
          <p:nvPr>
            <p:ph type="sldNum" sz="quarter" idx="5"/>
          </p:nvPr>
        </p:nvSpPr>
        <p:spPr>
          <a:xfrm>
            <a:off x="3900488" y="9515475"/>
            <a:ext cx="2982912" cy="501650"/>
          </a:xfrm>
          <a:prstGeom prst="rect">
            <a:avLst/>
          </a:prstGeom>
        </p:spPr>
        <p:txBody>
          <a:bodyPr vert="horz" lIns="91440" tIns="45720" rIns="91440" bIns="45720" rtlCol="0" anchor="b"/>
          <a:lstStyle>
            <a:lvl1pPr algn="r">
              <a:defRPr sz="1200"/>
            </a:lvl1pPr>
          </a:lstStyle>
          <a:p>
            <a:fld id="{5852353D-F306-481A-B3D0-C36CE0BF9563}" type="slidenum">
              <a:rPr lang="en-US" smtClean="0"/>
              <a:pPr/>
              <a:t>‹#›</a:t>
            </a:fld>
            <a:endParaRPr lang="en-US" dirty="0"/>
          </a:p>
        </p:txBody>
      </p:sp>
      <p:sp>
        <p:nvSpPr>
          <p:cNvPr id="4" name="Header Placeholder 3"/>
          <p:cNvSpPr>
            <a:spLocks noGrp="1"/>
          </p:cNvSpPr>
          <p:nvPr>
            <p:ph type="hdr" sz="quarter"/>
          </p:nvPr>
        </p:nvSpPr>
        <p:spPr>
          <a:xfrm>
            <a:off x="0" y="0"/>
            <a:ext cx="2982913" cy="501650"/>
          </a:xfrm>
          <a:prstGeom prst="rect">
            <a:avLst/>
          </a:prstGeom>
        </p:spPr>
        <p:txBody>
          <a:bodyPr vert="horz" lIns="91440" tIns="45720" rIns="91440" bIns="45720" rtlCol="0"/>
          <a:lstStyle>
            <a:lvl1pPr algn="l">
              <a:defRPr sz="1200"/>
            </a:lvl1pPr>
          </a:lstStyle>
          <a:p>
            <a:r>
              <a:rPr lang="en-US"/>
              <a:t> </a:t>
            </a:r>
            <a:endParaRPr lang="en-US" dirty="0"/>
          </a:p>
        </p:txBody>
      </p:sp>
      <p:sp>
        <p:nvSpPr>
          <p:cNvPr id="5" name="Slide Image Placeholder 4"/>
          <p:cNvSpPr>
            <a:spLocks noGrp="1" noRot="1" noChangeAspect="1"/>
          </p:cNvSpPr>
          <p:nvPr>
            <p:ph type="sldImg" idx="2"/>
          </p:nvPr>
        </p:nvSpPr>
        <p:spPr>
          <a:xfrm>
            <a:off x="938213" y="750888"/>
            <a:ext cx="5008562" cy="3757612"/>
          </a:xfrm>
          <a:prstGeom prst="rect">
            <a:avLst/>
          </a:prstGeom>
          <a:noFill/>
          <a:ln w="12700">
            <a:solidFill>
              <a:prstClr val="black"/>
            </a:solidFill>
          </a:ln>
        </p:spPr>
        <p:txBody>
          <a:bodyPr vert="horz" lIns="91440" tIns="45720" rIns="91440" bIns="45720" rtlCol="0" anchor="ctr"/>
          <a:lstStyle/>
          <a:p>
            <a:endParaRPr lang="en-US"/>
          </a:p>
        </p:txBody>
      </p:sp>
      <p:sp>
        <p:nvSpPr>
          <p:cNvPr id="6" name="Footer Placeholder 5"/>
          <p:cNvSpPr>
            <a:spLocks noGrp="1"/>
          </p:cNvSpPr>
          <p:nvPr>
            <p:ph type="ftr" sz="quarter" idx="4"/>
          </p:nvPr>
        </p:nvSpPr>
        <p:spPr>
          <a:xfrm>
            <a:off x="0" y="9515475"/>
            <a:ext cx="2982913" cy="501650"/>
          </a:xfrm>
          <a:prstGeom prst="rect">
            <a:avLst/>
          </a:prstGeom>
        </p:spPr>
        <p:txBody>
          <a:bodyPr vert="horz" lIns="91440" tIns="45720" rIns="91440" bIns="45720" rtlCol="0" anchor="b"/>
          <a:lstStyle>
            <a:lvl1pPr algn="l">
              <a:defRPr sz="1200"/>
            </a:lvl1pPr>
          </a:lstStyle>
          <a:p>
            <a:r>
              <a:rPr lang="en-US"/>
              <a:t>© Ericsson AB 2016 </a:t>
            </a:r>
            <a:endParaRPr lang="en-US" dirty="0"/>
          </a:p>
        </p:txBody>
      </p:sp>
      <p:sp>
        <p:nvSpPr>
          <p:cNvPr id="7" name="Notes Placeholder 6"/>
          <p:cNvSpPr>
            <a:spLocks noGrp="1"/>
          </p:cNvSpPr>
          <p:nvPr>
            <p:ph type="body" sz="quarter" idx="3"/>
          </p:nvPr>
        </p:nvSpPr>
        <p:spPr>
          <a:xfrm>
            <a:off x="688975" y="4759325"/>
            <a:ext cx="5507038" cy="45085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08257339"/>
      </p:ext>
    </p:extLst>
  </p:cSld>
  <p:clrMap bg1="lt1" tx1="dk1" bg2="lt2" tx2="dk2" accent1="accent1" accent2="accent2" accent3="accent3" accent4="accent4" accent5="accent5" accent6="accent6" hlink="hlink" folHlink="folHlink"/>
  <p:hf/>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938213" y="750888"/>
            <a:ext cx="5008562" cy="3757612"/>
          </a:xfrm>
          <a:prstGeom prst="rect">
            <a:avLst/>
          </a:prstGeom>
          <a:ln/>
        </p:spPr>
      </p:sp>
      <p:sp>
        <p:nvSpPr>
          <p:cNvPr id="80899" name="Rectangle 3"/>
          <p:cNvSpPr>
            <a:spLocks noGrp="1" noChangeArrowheads="1"/>
          </p:cNvSpPr>
          <p:nvPr>
            <p:ph type="body" idx="1"/>
          </p:nvPr>
        </p:nvSpPr>
        <p:spPr>
          <a:xfrm>
            <a:off x="688499" y="4758889"/>
            <a:ext cx="5507990" cy="4508421"/>
          </a:xfrm>
          <a:prstGeom prst="rect">
            <a:avLst/>
          </a:prstGeom>
        </p:spPr>
        <p:txBody>
          <a:bodyPr/>
          <a:lstStyle/>
          <a:p>
            <a:endParaRPr lang="en-US" dirty="0"/>
          </a:p>
        </p:txBody>
      </p:sp>
      <p:sp>
        <p:nvSpPr>
          <p:cNvPr id="5" name="Date Placeholder 4"/>
          <p:cNvSpPr>
            <a:spLocks noGrp="1"/>
          </p:cNvSpPr>
          <p:nvPr>
            <p:ph type="dt" idx="10"/>
          </p:nvPr>
        </p:nvSpPr>
        <p:spPr/>
        <p:txBody>
          <a:bodyPr/>
          <a:lstStyle/>
          <a:p>
            <a:r>
              <a:rPr lang="en-US"/>
              <a:t>2016-11-28 </a:t>
            </a:r>
          </a:p>
        </p:txBody>
      </p:sp>
      <p:sp>
        <p:nvSpPr>
          <p:cNvPr id="6" name="Footer Placeholder 5"/>
          <p:cNvSpPr>
            <a:spLocks noGrp="1"/>
          </p:cNvSpPr>
          <p:nvPr>
            <p:ph type="ftr" sz="quarter" idx="11"/>
          </p:nvPr>
        </p:nvSpPr>
        <p:spPr/>
        <p:txBody>
          <a:bodyPr/>
          <a:lstStyle/>
          <a:p>
            <a:r>
              <a:rPr lang="en-US"/>
              <a:t>© Ericsson AB 2016 </a:t>
            </a:r>
          </a:p>
        </p:txBody>
      </p:sp>
      <p:sp>
        <p:nvSpPr>
          <p:cNvPr id="8" name="Slide Number Placeholder 7"/>
          <p:cNvSpPr>
            <a:spLocks noGrp="1"/>
          </p:cNvSpPr>
          <p:nvPr>
            <p:ph type="sldNum" sz="quarter" idx="12"/>
          </p:nvPr>
        </p:nvSpPr>
        <p:spPr/>
        <p:txBody>
          <a:bodyPr/>
          <a:lstStyle/>
          <a:p>
            <a:fld id="{AB9FC6A4-5950-4D82-BE0D-3E38BEEA3C5E}" type="slidenum">
              <a:rPr lang="en-US" smtClean="0"/>
              <a:t>1</a:t>
            </a:fld>
            <a:endParaRPr lang="en-US"/>
          </a:p>
        </p:txBody>
      </p:sp>
      <p:sp>
        <p:nvSpPr>
          <p:cNvPr id="9" name="Header Placeholder 8"/>
          <p:cNvSpPr>
            <a:spLocks noGrp="1"/>
          </p:cNvSpPr>
          <p:nvPr>
            <p:ph type="hdr" sz="quarter" idx="13"/>
          </p:nvPr>
        </p:nvSpPr>
        <p:spPr/>
        <p:txBody>
          <a:bodyPr/>
          <a:lstStyle/>
          <a:p>
            <a:r>
              <a:rPr lang="en-US"/>
              <a:t> </a:t>
            </a:r>
          </a:p>
        </p:txBody>
      </p:sp>
    </p:spTree>
    <p:extLst>
      <p:ext uri="{BB962C8B-B14F-4D97-AF65-F5344CB8AC3E}">
        <p14:creationId xmlns:p14="http://schemas.microsoft.com/office/powerpoint/2010/main" val="37634767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2016-11-28 </a:t>
            </a:r>
            <a:endParaRPr lang="en-US" dirty="0"/>
          </a:p>
        </p:txBody>
      </p:sp>
      <p:sp>
        <p:nvSpPr>
          <p:cNvPr id="5" name="Slide Number Placeholder 4"/>
          <p:cNvSpPr>
            <a:spLocks noGrp="1"/>
          </p:cNvSpPr>
          <p:nvPr>
            <p:ph type="sldNum" sz="quarter" idx="11"/>
          </p:nvPr>
        </p:nvSpPr>
        <p:spPr/>
        <p:txBody>
          <a:bodyPr/>
          <a:lstStyle/>
          <a:p>
            <a:fld id="{E6422233-B2AE-4985-8934-97B448F367E7}" type="slidenum">
              <a:rPr lang="en-US" smtClean="0"/>
              <a:t>2</a:t>
            </a:fld>
            <a:endParaRPr lang="en-US" dirty="0"/>
          </a:p>
        </p:txBody>
      </p:sp>
      <p:sp>
        <p:nvSpPr>
          <p:cNvPr id="6" name="Header Placeholder 5"/>
          <p:cNvSpPr>
            <a:spLocks noGrp="1"/>
          </p:cNvSpPr>
          <p:nvPr>
            <p:ph type="hdr" sz="quarter" idx="12"/>
          </p:nvPr>
        </p:nvSpPr>
        <p:spPr/>
        <p:txBody>
          <a:bodyPr/>
          <a:lstStyle/>
          <a:p>
            <a:r>
              <a:rPr lang="en-US"/>
              <a:t> </a:t>
            </a:r>
            <a:endParaRPr lang="en-US" dirty="0"/>
          </a:p>
        </p:txBody>
      </p:sp>
      <p:sp>
        <p:nvSpPr>
          <p:cNvPr id="7" name="Footer Placeholder 6"/>
          <p:cNvSpPr>
            <a:spLocks noGrp="1"/>
          </p:cNvSpPr>
          <p:nvPr>
            <p:ph type="ftr" sz="quarter" idx="13"/>
          </p:nvPr>
        </p:nvSpPr>
        <p:spPr/>
        <p:txBody>
          <a:bodyPr/>
          <a:lstStyle/>
          <a:p>
            <a:r>
              <a:rPr lang="en-US"/>
              <a:t>© Ericsson AB 2016 </a:t>
            </a:r>
            <a:endParaRPr lang="en-US" dirty="0"/>
          </a:p>
        </p:txBody>
      </p:sp>
    </p:spTree>
    <p:extLst>
      <p:ext uri="{BB962C8B-B14F-4D97-AF65-F5344CB8AC3E}">
        <p14:creationId xmlns:p14="http://schemas.microsoft.com/office/powerpoint/2010/main" val="6672213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2016-11-28 </a:t>
            </a:r>
            <a:endParaRPr lang="en-US" dirty="0"/>
          </a:p>
        </p:txBody>
      </p:sp>
      <p:sp>
        <p:nvSpPr>
          <p:cNvPr id="5" name="Slide Number Placeholder 4"/>
          <p:cNvSpPr>
            <a:spLocks noGrp="1"/>
          </p:cNvSpPr>
          <p:nvPr>
            <p:ph type="sldNum" sz="quarter" idx="11"/>
          </p:nvPr>
        </p:nvSpPr>
        <p:spPr/>
        <p:txBody>
          <a:bodyPr/>
          <a:lstStyle/>
          <a:p>
            <a:fld id="{E6422233-B2AE-4985-8934-97B448F367E7}" type="slidenum">
              <a:rPr lang="en-US" smtClean="0"/>
              <a:t>3</a:t>
            </a:fld>
            <a:endParaRPr lang="en-US" dirty="0"/>
          </a:p>
        </p:txBody>
      </p:sp>
      <p:sp>
        <p:nvSpPr>
          <p:cNvPr id="6" name="Header Placeholder 5"/>
          <p:cNvSpPr>
            <a:spLocks noGrp="1"/>
          </p:cNvSpPr>
          <p:nvPr>
            <p:ph type="hdr" sz="quarter" idx="12"/>
          </p:nvPr>
        </p:nvSpPr>
        <p:spPr/>
        <p:txBody>
          <a:bodyPr/>
          <a:lstStyle/>
          <a:p>
            <a:r>
              <a:rPr lang="en-US"/>
              <a:t> </a:t>
            </a:r>
            <a:endParaRPr lang="en-US" dirty="0"/>
          </a:p>
        </p:txBody>
      </p:sp>
      <p:sp>
        <p:nvSpPr>
          <p:cNvPr id="7" name="Footer Placeholder 6"/>
          <p:cNvSpPr>
            <a:spLocks noGrp="1"/>
          </p:cNvSpPr>
          <p:nvPr>
            <p:ph type="ftr" sz="quarter" idx="13"/>
          </p:nvPr>
        </p:nvSpPr>
        <p:spPr/>
        <p:txBody>
          <a:bodyPr/>
          <a:lstStyle/>
          <a:p>
            <a:r>
              <a:rPr lang="en-US"/>
              <a:t>© Ericsson AB 2016 </a:t>
            </a:r>
            <a:endParaRPr lang="en-US" dirty="0"/>
          </a:p>
        </p:txBody>
      </p:sp>
    </p:spTree>
    <p:extLst>
      <p:ext uri="{BB962C8B-B14F-4D97-AF65-F5344CB8AC3E}">
        <p14:creationId xmlns:p14="http://schemas.microsoft.com/office/powerpoint/2010/main" val="5881397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AE5ED-9CA3-4E3A-B561-D5CDF944D198}"/>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124C6005-C65E-46B1-A0FE-CC883372BF6F}"/>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8D265022-8A1E-490C-B002-E2F394F25CF7}"/>
              </a:ext>
            </a:extLst>
          </p:cNvPr>
          <p:cNvSpPr>
            <a:spLocks noGrp="1"/>
          </p:cNvSpPr>
          <p:nvPr>
            <p:ph type="dt" sz="half" idx="10"/>
          </p:nvPr>
        </p:nvSpPr>
        <p:spPr/>
        <p:txBody>
          <a:bodyPr/>
          <a:lstStyle/>
          <a:p>
            <a:fld id="{B4E7FB2E-FC29-4FEA-B52D-3CC56598B0C1}" type="datetimeFigureOut">
              <a:rPr lang="en-US" smtClean="0"/>
              <a:t>6/4/2018</a:t>
            </a:fld>
            <a:endParaRPr lang="en-US"/>
          </a:p>
        </p:txBody>
      </p:sp>
      <p:sp>
        <p:nvSpPr>
          <p:cNvPr id="5" name="Footer Placeholder 4">
            <a:extLst>
              <a:ext uri="{FF2B5EF4-FFF2-40B4-BE49-F238E27FC236}">
                <a16:creationId xmlns:a16="http://schemas.microsoft.com/office/drawing/2014/main" id="{F0245CBA-E1F1-4924-97F8-12CC407C163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17B4D09-4C05-4697-8455-25705A27F12B}"/>
              </a:ext>
            </a:extLst>
          </p:cNvPr>
          <p:cNvSpPr>
            <a:spLocks noGrp="1"/>
          </p:cNvSpPr>
          <p:nvPr>
            <p:ph type="sldNum" sz="quarter" idx="12"/>
          </p:nvPr>
        </p:nvSpPr>
        <p:spPr/>
        <p:txBody>
          <a:bodyPr/>
          <a:lstStyle/>
          <a:p>
            <a:fld id="{5393C0BD-6B8B-468C-9F4B-0D6584620784}" type="slidenum">
              <a:rPr lang="en-US" smtClean="0"/>
              <a:t>‹#›</a:t>
            </a:fld>
            <a:endParaRPr lang="en-US"/>
          </a:p>
        </p:txBody>
      </p:sp>
    </p:spTree>
    <p:extLst>
      <p:ext uri="{BB962C8B-B14F-4D97-AF65-F5344CB8AC3E}">
        <p14:creationId xmlns:p14="http://schemas.microsoft.com/office/powerpoint/2010/main" val="428402695"/>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1E742B-3ED7-455E-989D-9B1FE49E9C8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E10EE76-5C4A-437C-A3CF-99D45B2D5B38}"/>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13620C-92AE-4F08-BEFC-3F019C098872}"/>
              </a:ext>
            </a:extLst>
          </p:cNvPr>
          <p:cNvSpPr>
            <a:spLocks noGrp="1"/>
          </p:cNvSpPr>
          <p:nvPr>
            <p:ph type="dt" sz="half" idx="10"/>
          </p:nvPr>
        </p:nvSpPr>
        <p:spPr/>
        <p:txBody>
          <a:bodyPr/>
          <a:lstStyle/>
          <a:p>
            <a:fld id="{B4E7FB2E-FC29-4FEA-B52D-3CC56598B0C1}" type="datetimeFigureOut">
              <a:rPr lang="en-US" smtClean="0"/>
              <a:t>6/4/2018</a:t>
            </a:fld>
            <a:endParaRPr lang="en-US"/>
          </a:p>
        </p:txBody>
      </p:sp>
      <p:sp>
        <p:nvSpPr>
          <p:cNvPr id="5" name="Footer Placeholder 4">
            <a:extLst>
              <a:ext uri="{FF2B5EF4-FFF2-40B4-BE49-F238E27FC236}">
                <a16:creationId xmlns:a16="http://schemas.microsoft.com/office/drawing/2014/main" id="{3F31804E-2BAE-4042-B84F-AEC1F4F2B5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75C3F05-20A4-4C5B-B380-1074F64BDED8}"/>
              </a:ext>
            </a:extLst>
          </p:cNvPr>
          <p:cNvSpPr>
            <a:spLocks noGrp="1"/>
          </p:cNvSpPr>
          <p:nvPr>
            <p:ph type="sldNum" sz="quarter" idx="12"/>
          </p:nvPr>
        </p:nvSpPr>
        <p:spPr/>
        <p:txBody>
          <a:bodyPr/>
          <a:lstStyle/>
          <a:p>
            <a:fld id="{5393C0BD-6B8B-468C-9F4B-0D6584620784}" type="slidenum">
              <a:rPr lang="en-US" smtClean="0"/>
              <a:t>‹#›</a:t>
            </a:fld>
            <a:endParaRPr lang="en-US"/>
          </a:p>
        </p:txBody>
      </p:sp>
    </p:spTree>
    <p:extLst>
      <p:ext uri="{BB962C8B-B14F-4D97-AF65-F5344CB8AC3E}">
        <p14:creationId xmlns:p14="http://schemas.microsoft.com/office/powerpoint/2010/main" val="2846237054"/>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05BA3DB-0E76-40D2-8EB6-78AD5F9A8E39}"/>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03C6902-212A-4F8B-9D42-3D6EBB68984B}"/>
              </a:ext>
            </a:extLst>
          </p:cNvPr>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280BDBB-B252-4D02-89F9-F6289F42622F}"/>
              </a:ext>
            </a:extLst>
          </p:cNvPr>
          <p:cNvSpPr>
            <a:spLocks noGrp="1"/>
          </p:cNvSpPr>
          <p:nvPr>
            <p:ph type="dt" sz="half" idx="10"/>
          </p:nvPr>
        </p:nvSpPr>
        <p:spPr/>
        <p:txBody>
          <a:bodyPr/>
          <a:lstStyle/>
          <a:p>
            <a:fld id="{B4E7FB2E-FC29-4FEA-B52D-3CC56598B0C1}" type="datetimeFigureOut">
              <a:rPr lang="en-US" smtClean="0"/>
              <a:t>6/4/2018</a:t>
            </a:fld>
            <a:endParaRPr lang="en-US"/>
          </a:p>
        </p:txBody>
      </p:sp>
      <p:sp>
        <p:nvSpPr>
          <p:cNvPr id="5" name="Footer Placeholder 4">
            <a:extLst>
              <a:ext uri="{FF2B5EF4-FFF2-40B4-BE49-F238E27FC236}">
                <a16:creationId xmlns:a16="http://schemas.microsoft.com/office/drawing/2014/main" id="{C0A34233-FAC3-4B5A-B87F-52D36E8A9D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0CC408E-07C0-4D7A-9827-18E08193B8B9}"/>
              </a:ext>
            </a:extLst>
          </p:cNvPr>
          <p:cNvSpPr>
            <a:spLocks noGrp="1"/>
          </p:cNvSpPr>
          <p:nvPr>
            <p:ph type="sldNum" sz="quarter" idx="12"/>
          </p:nvPr>
        </p:nvSpPr>
        <p:spPr/>
        <p:txBody>
          <a:bodyPr/>
          <a:lstStyle/>
          <a:p>
            <a:fld id="{5393C0BD-6B8B-468C-9F4B-0D6584620784}" type="slidenum">
              <a:rPr lang="en-US" smtClean="0"/>
              <a:t>‹#›</a:t>
            </a:fld>
            <a:endParaRPr lang="en-US"/>
          </a:p>
        </p:txBody>
      </p:sp>
    </p:spTree>
    <p:extLst>
      <p:ext uri="{BB962C8B-B14F-4D97-AF65-F5344CB8AC3E}">
        <p14:creationId xmlns:p14="http://schemas.microsoft.com/office/powerpoint/2010/main" val="1715969930"/>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396875" y="1800000"/>
            <a:ext cx="8351839" cy="385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a:xfrm>
            <a:off x="393701" y="239713"/>
            <a:ext cx="7494588"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34746563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4645025" y="1795464"/>
            <a:ext cx="4100513"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Content Placeholder 1"/>
          <p:cNvSpPr>
            <a:spLocks noGrp="1"/>
          </p:cNvSpPr>
          <p:nvPr>
            <p:ph sz="half" idx="1"/>
          </p:nvPr>
        </p:nvSpPr>
        <p:spPr>
          <a:xfrm>
            <a:off x="393700" y="1795463"/>
            <a:ext cx="4098925"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393701" y="239713"/>
            <a:ext cx="7494588" cy="1085371"/>
          </a:xfrm>
        </p:spPr>
        <p:txBody>
          <a:bodyPr/>
          <a:lstStyle/>
          <a:p>
            <a:r>
              <a:rPr lang="en-US"/>
              <a:t>Click to edit Master title style</a:t>
            </a:r>
          </a:p>
        </p:txBody>
      </p:sp>
    </p:spTree>
    <p:extLst>
      <p:ext uri="{BB962C8B-B14F-4D97-AF65-F5344CB8AC3E}">
        <p14:creationId xmlns:p14="http://schemas.microsoft.com/office/powerpoint/2010/main" val="36747264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393700" y="1800225"/>
            <a:ext cx="4105275"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393701" y="239713"/>
            <a:ext cx="7494587" cy="1085371"/>
          </a:xfrm>
        </p:spPr>
        <p:txBody>
          <a:bodyPr/>
          <a:lstStyle/>
          <a:p>
            <a:r>
              <a:rPr lang="en-US"/>
              <a:t>Click to edit Master title style</a:t>
            </a:r>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393701" y="1800225"/>
            <a:ext cx="385445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393701" y="239713"/>
            <a:ext cx="3854449" cy="1085371"/>
          </a:xfrm>
        </p:spPr>
        <p:txBody>
          <a:bodyPr/>
          <a:lstStyle/>
          <a:p>
            <a:r>
              <a:rPr lang="en-US"/>
              <a:t>Click to edit Master title style</a:t>
            </a:r>
          </a:p>
        </p:txBody>
      </p:sp>
    </p:spTree>
    <p:extLst>
      <p:ext uri="{BB962C8B-B14F-4D97-AF65-F5344CB8AC3E}">
        <p14:creationId xmlns:p14="http://schemas.microsoft.com/office/powerpoint/2010/main" val="22835488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1800225"/>
            <a:ext cx="4105275"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393701" y="239713"/>
            <a:ext cx="7494588"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2629739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1800225"/>
            <a:ext cx="4105275"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4645025" y="239713"/>
            <a:ext cx="3243263"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5259091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ow 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3545840"/>
            <a:ext cx="4105275" cy="2978785"/>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4643438" y="1797524"/>
            <a:ext cx="4105275"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40718651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F13876-DC0D-4FF5-8FDE-69757D18BF5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C0CC684-3925-4E29-B8DF-D18E922D9C9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477DF74-1CE9-41AF-90B0-D7A609E86F4D}"/>
              </a:ext>
            </a:extLst>
          </p:cNvPr>
          <p:cNvSpPr>
            <a:spLocks noGrp="1"/>
          </p:cNvSpPr>
          <p:nvPr>
            <p:ph type="dt" sz="half" idx="10"/>
          </p:nvPr>
        </p:nvSpPr>
        <p:spPr/>
        <p:txBody>
          <a:bodyPr/>
          <a:lstStyle/>
          <a:p>
            <a:fld id="{B4E7FB2E-FC29-4FEA-B52D-3CC56598B0C1}" type="datetimeFigureOut">
              <a:rPr lang="en-US" smtClean="0"/>
              <a:t>6/4/2018</a:t>
            </a:fld>
            <a:endParaRPr lang="en-US"/>
          </a:p>
        </p:txBody>
      </p:sp>
      <p:sp>
        <p:nvSpPr>
          <p:cNvPr id="5" name="Footer Placeholder 4">
            <a:extLst>
              <a:ext uri="{FF2B5EF4-FFF2-40B4-BE49-F238E27FC236}">
                <a16:creationId xmlns:a16="http://schemas.microsoft.com/office/drawing/2014/main" id="{EFF2569B-F0BD-4157-8964-EF5E1A25386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8530910-67D6-4D1C-A7EC-16AC39CC3171}"/>
              </a:ext>
            </a:extLst>
          </p:cNvPr>
          <p:cNvSpPr>
            <a:spLocks noGrp="1"/>
          </p:cNvSpPr>
          <p:nvPr>
            <p:ph type="sldNum" sz="quarter" idx="12"/>
          </p:nvPr>
        </p:nvSpPr>
        <p:spPr/>
        <p:txBody>
          <a:bodyPr/>
          <a:lstStyle/>
          <a:p>
            <a:fld id="{5393C0BD-6B8B-468C-9F4B-0D6584620784}" type="slidenum">
              <a:rPr lang="en-US" smtClean="0"/>
              <a:t>‹#›</a:t>
            </a:fld>
            <a:endParaRPr lang="en-US"/>
          </a:p>
        </p:txBody>
      </p:sp>
    </p:spTree>
    <p:extLst>
      <p:ext uri="{BB962C8B-B14F-4D97-AF65-F5344CB8AC3E}">
        <p14:creationId xmlns:p14="http://schemas.microsoft.com/office/powerpoint/2010/main" val="3388571256"/>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FC0F82-5257-4DCA-BAA5-9EBC39A35F09}"/>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AB512C93-40F1-4852-BEC6-8CA43A78FC5C}"/>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EC353058-C938-427B-AB22-90CF4489579A}"/>
              </a:ext>
            </a:extLst>
          </p:cNvPr>
          <p:cNvSpPr>
            <a:spLocks noGrp="1"/>
          </p:cNvSpPr>
          <p:nvPr>
            <p:ph type="dt" sz="half" idx="10"/>
          </p:nvPr>
        </p:nvSpPr>
        <p:spPr/>
        <p:txBody>
          <a:bodyPr/>
          <a:lstStyle/>
          <a:p>
            <a:fld id="{B4E7FB2E-FC29-4FEA-B52D-3CC56598B0C1}" type="datetimeFigureOut">
              <a:rPr lang="en-US" smtClean="0"/>
              <a:t>6/4/2018</a:t>
            </a:fld>
            <a:endParaRPr lang="en-US"/>
          </a:p>
        </p:txBody>
      </p:sp>
      <p:sp>
        <p:nvSpPr>
          <p:cNvPr id="5" name="Footer Placeholder 4">
            <a:extLst>
              <a:ext uri="{FF2B5EF4-FFF2-40B4-BE49-F238E27FC236}">
                <a16:creationId xmlns:a16="http://schemas.microsoft.com/office/drawing/2014/main" id="{7E2086D5-F1F8-43DD-8CB6-0F5B0CD607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1D74208-F3E1-40C5-A971-CF04AF1EC344}"/>
              </a:ext>
            </a:extLst>
          </p:cNvPr>
          <p:cNvSpPr>
            <a:spLocks noGrp="1"/>
          </p:cNvSpPr>
          <p:nvPr>
            <p:ph type="sldNum" sz="quarter" idx="12"/>
          </p:nvPr>
        </p:nvSpPr>
        <p:spPr/>
        <p:txBody>
          <a:bodyPr/>
          <a:lstStyle/>
          <a:p>
            <a:fld id="{5393C0BD-6B8B-468C-9F4B-0D6584620784}" type="slidenum">
              <a:rPr lang="en-US" smtClean="0"/>
              <a:t>‹#›</a:t>
            </a:fld>
            <a:endParaRPr lang="en-US"/>
          </a:p>
        </p:txBody>
      </p:sp>
    </p:spTree>
    <p:extLst>
      <p:ext uri="{BB962C8B-B14F-4D97-AF65-F5344CB8AC3E}">
        <p14:creationId xmlns:p14="http://schemas.microsoft.com/office/powerpoint/2010/main" val="2290509166"/>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C94636-C478-4D62-908C-E895E31CBE3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A38751C-5B09-4C99-BAA0-F5EA587904E8}"/>
              </a:ext>
            </a:extLst>
          </p:cNvPr>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6E3F5C7-2E4E-4616-A2FF-E94984EE759C}"/>
              </a:ext>
            </a:extLst>
          </p:cNvPr>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E8A53A1-BDAA-4841-B321-725DD07F2355}"/>
              </a:ext>
            </a:extLst>
          </p:cNvPr>
          <p:cNvSpPr>
            <a:spLocks noGrp="1"/>
          </p:cNvSpPr>
          <p:nvPr>
            <p:ph type="dt" sz="half" idx="10"/>
          </p:nvPr>
        </p:nvSpPr>
        <p:spPr/>
        <p:txBody>
          <a:bodyPr/>
          <a:lstStyle/>
          <a:p>
            <a:fld id="{B4E7FB2E-FC29-4FEA-B52D-3CC56598B0C1}" type="datetimeFigureOut">
              <a:rPr lang="en-US" smtClean="0"/>
              <a:t>6/4/2018</a:t>
            </a:fld>
            <a:endParaRPr lang="en-US"/>
          </a:p>
        </p:txBody>
      </p:sp>
      <p:sp>
        <p:nvSpPr>
          <p:cNvPr id="6" name="Footer Placeholder 5">
            <a:extLst>
              <a:ext uri="{FF2B5EF4-FFF2-40B4-BE49-F238E27FC236}">
                <a16:creationId xmlns:a16="http://schemas.microsoft.com/office/drawing/2014/main" id="{F92DA6B1-D886-47F6-AC39-D3F373F035A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F7E3780-722D-4CCC-972A-F8982B61D17A}"/>
              </a:ext>
            </a:extLst>
          </p:cNvPr>
          <p:cNvSpPr>
            <a:spLocks noGrp="1"/>
          </p:cNvSpPr>
          <p:nvPr>
            <p:ph type="sldNum" sz="quarter" idx="12"/>
          </p:nvPr>
        </p:nvSpPr>
        <p:spPr/>
        <p:txBody>
          <a:bodyPr/>
          <a:lstStyle/>
          <a:p>
            <a:fld id="{5393C0BD-6B8B-468C-9F4B-0D6584620784}" type="slidenum">
              <a:rPr lang="en-US" smtClean="0"/>
              <a:t>‹#›</a:t>
            </a:fld>
            <a:endParaRPr lang="en-US"/>
          </a:p>
        </p:txBody>
      </p:sp>
    </p:spTree>
    <p:extLst>
      <p:ext uri="{BB962C8B-B14F-4D97-AF65-F5344CB8AC3E}">
        <p14:creationId xmlns:p14="http://schemas.microsoft.com/office/powerpoint/2010/main" val="3181442485"/>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5B6DC8-3527-4F31-A66E-374F2D5E80B4}"/>
              </a:ext>
            </a:extLst>
          </p:cNvPr>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B53EF04-9FA9-41BB-9ED8-69B84B4CB087}"/>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E37F066E-CB26-4D79-A953-33CEB1D10480}"/>
              </a:ext>
            </a:extLst>
          </p:cNvPr>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52B412E-9DB4-4E4D-86F3-F70AB5D60649}"/>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id="{DF7F1D13-03DE-41FB-82B9-9420469F98E8}"/>
              </a:ext>
            </a:extLst>
          </p:cNvPr>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8DCA7B6-6B5A-45F1-9964-4D4187BE0755}"/>
              </a:ext>
            </a:extLst>
          </p:cNvPr>
          <p:cNvSpPr>
            <a:spLocks noGrp="1"/>
          </p:cNvSpPr>
          <p:nvPr>
            <p:ph type="dt" sz="half" idx="10"/>
          </p:nvPr>
        </p:nvSpPr>
        <p:spPr/>
        <p:txBody>
          <a:bodyPr/>
          <a:lstStyle/>
          <a:p>
            <a:fld id="{B4E7FB2E-FC29-4FEA-B52D-3CC56598B0C1}" type="datetimeFigureOut">
              <a:rPr lang="en-US" smtClean="0"/>
              <a:t>6/4/2018</a:t>
            </a:fld>
            <a:endParaRPr lang="en-US"/>
          </a:p>
        </p:txBody>
      </p:sp>
      <p:sp>
        <p:nvSpPr>
          <p:cNvPr id="8" name="Footer Placeholder 7">
            <a:extLst>
              <a:ext uri="{FF2B5EF4-FFF2-40B4-BE49-F238E27FC236}">
                <a16:creationId xmlns:a16="http://schemas.microsoft.com/office/drawing/2014/main" id="{C9971EA5-D1A2-48CA-9D8C-C2FAB272847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6D2DD82-E72F-4318-BA4E-732206BF6715}"/>
              </a:ext>
            </a:extLst>
          </p:cNvPr>
          <p:cNvSpPr>
            <a:spLocks noGrp="1"/>
          </p:cNvSpPr>
          <p:nvPr>
            <p:ph type="sldNum" sz="quarter" idx="12"/>
          </p:nvPr>
        </p:nvSpPr>
        <p:spPr/>
        <p:txBody>
          <a:bodyPr/>
          <a:lstStyle/>
          <a:p>
            <a:fld id="{5393C0BD-6B8B-468C-9F4B-0D6584620784}" type="slidenum">
              <a:rPr lang="en-US" smtClean="0"/>
              <a:t>‹#›</a:t>
            </a:fld>
            <a:endParaRPr lang="en-US"/>
          </a:p>
        </p:txBody>
      </p:sp>
    </p:spTree>
    <p:extLst>
      <p:ext uri="{BB962C8B-B14F-4D97-AF65-F5344CB8AC3E}">
        <p14:creationId xmlns:p14="http://schemas.microsoft.com/office/powerpoint/2010/main" val="2620409097"/>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A09BF-2882-428B-819C-6818C27CAC1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003E680-5DA4-4CEB-A8D5-23A3B99F2A29}"/>
              </a:ext>
            </a:extLst>
          </p:cNvPr>
          <p:cNvSpPr>
            <a:spLocks noGrp="1"/>
          </p:cNvSpPr>
          <p:nvPr>
            <p:ph type="dt" sz="half" idx="10"/>
          </p:nvPr>
        </p:nvSpPr>
        <p:spPr/>
        <p:txBody>
          <a:bodyPr/>
          <a:lstStyle/>
          <a:p>
            <a:fld id="{B4E7FB2E-FC29-4FEA-B52D-3CC56598B0C1}" type="datetimeFigureOut">
              <a:rPr lang="en-US" smtClean="0"/>
              <a:t>6/4/2018</a:t>
            </a:fld>
            <a:endParaRPr lang="en-US"/>
          </a:p>
        </p:txBody>
      </p:sp>
      <p:sp>
        <p:nvSpPr>
          <p:cNvPr id="4" name="Footer Placeholder 3">
            <a:extLst>
              <a:ext uri="{FF2B5EF4-FFF2-40B4-BE49-F238E27FC236}">
                <a16:creationId xmlns:a16="http://schemas.microsoft.com/office/drawing/2014/main" id="{03018105-1079-409B-A3E2-F2B77353092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40BA6B2-328F-4D3D-B4CA-E867F6F56BB0}"/>
              </a:ext>
            </a:extLst>
          </p:cNvPr>
          <p:cNvSpPr>
            <a:spLocks noGrp="1"/>
          </p:cNvSpPr>
          <p:nvPr>
            <p:ph type="sldNum" sz="quarter" idx="12"/>
          </p:nvPr>
        </p:nvSpPr>
        <p:spPr/>
        <p:txBody>
          <a:bodyPr/>
          <a:lstStyle/>
          <a:p>
            <a:fld id="{5393C0BD-6B8B-468C-9F4B-0D6584620784}" type="slidenum">
              <a:rPr lang="en-US" smtClean="0"/>
              <a:t>‹#›</a:t>
            </a:fld>
            <a:endParaRPr lang="en-US"/>
          </a:p>
        </p:txBody>
      </p:sp>
    </p:spTree>
    <p:extLst>
      <p:ext uri="{BB962C8B-B14F-4D97-AF65-F5344CB8AC3E}">
        <p14:creationId xmlns:p14="http://schemas.microsoft.com/office/powerpoint/2010/main" val="31315043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4B6118D-3DEB-4D47-95A9-8F72B014D7EF}"/>
              </a:ext>
            </a:extLst>
          </p:cNvPr>
          <p:cNvSpPr>
            <a:spLocks noGrp="1"/>
          </p:cNvSpPr>
          <p:nvPr>
            <p:ph type="dt" sz="half" idx="10"/>
          </p:nvPr>
        </p:nvSpPr>
        <p:spPr/>
        <p:txBody>
          <a:bodyPr/>
          <a:lstStyle/>
          <a:p>
            <a:fld id="{B4E7FB2E-FC29-4FEA-B52D-3CC56598B0C1}" type="datetimeFigureOut">
              <a:rPr lang="en-US" smtClean="0"/>
              <a:t>6/4/2018</a:t>
            </a:fld>
            <a:endParaRPr lang="en-US"/>
          </a:p>
        </p:txBody>
      </p:sp>
      <p:sp>
        <p:nvSpPr>
          <p:cNvPr id="3" name="Footer Placeholder 2">
            <a:extLst>
              <a:ext uri="{FF2B5EF4-FFF2-40B4-BE49-F238E27FC236}">
                <a16:creationId xmlns:a16="http://schemas.microsoft.com/office/drawing/2014/main" id="{78D96FCE-AB24-45D3-B03A-7A25FFD5C80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87FCAAF-46D2-4661-9403-7DEBD9155C6A}"/>
              </a:ext>
            </a:extLst>
          </p:cNvPr>
          <p:cNvSpPr>
            <a:spLocks noGrp="1"/>
          </p:cNvSpPr>
          <p:nvPr>
            <p:ph type="sldNum" sz="quarter" idx="12"/>
          </p:nvPr>
        </p:nvSpPr>
        <p:spPr/>
        <p:txBody>
          <a:bodyPr/>
          <a:lstStyle/>
          <a:p>
            <a:fld id="{5393C0BD-6B8B-468C-9F4B-0D6584620784}" type="slidenum">
              <a:rPr lang="en-US" smtClean="0"/>
              <a:t>‹#›</a:t>
            </a:fld>
            <a:endParaRPr lang="en-US"/>
          </a:p>
        </p:txBody>
      </p:sp>
    </p:spTree>
    <p:extLst>
      <p:ext uri="{BB962C8B-B14F-4D97-AF65-F5344CB8AC3E}">
        <p14:creationId xmlns:p14="http://schemas.microsoft.com/office/powerpoint/2010/main" val="42602913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820AFA-FB04-48C3-9448-1D9676E20D9C}"/>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CA1CC18C-9F5A-47CD-940E-B924FCE24C80}"/>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DF64793-83B2-417D-8AB7-E058C832B1D7}"/>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6A898085-5579-428D-A5D8-E423EDD371D4}"/>
              </a:ext>
            </a:extLst>
          </p:cNvPr>
          <p:cNvSpPr>
            <a:spLocks noGrp="1"/>
          </p:cNvSpPr>
          <p:nvPr>
            <p:ph type="dt" sz="half" idx="10"/>
          </p:nvPr>
        </p:nvSpPr>
        <p:spPr/>
        <p:txBody>
          <a:bodyPr/>
          <a:lstStyle/>
          <a:p>
            <a:fld id="{B4E7FB2E-FC29-4FEA-B52D-3CC56598B0C1}" type="datetimeFigureOut">
              <a:rPr lang="en-US" smtClean="0"/>
              <a:t>6/4/2018</a:t>
            </a:fld>
            <a:endParaRPr lang="en-US"/>
          </a:p>
        </p:txBody>
      </p:sp>
      <p:sp>
        <p:nvSpPr>
          <p:cNvPr id="6" name="Footer Placeholder 5">
            <a:extLst>
              <a:ext uri="{FF2B5EF4-FFF2-40B4-BE49-F238E27FC236}">
                <a16:creationId xmlns:a16="http://schemas.microsoft.com/office/drawing/2014/main" id="{E271673B-D319-43AD-A88E-A80A795B89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C1EBB1F-8ACC-4584-9486-2FA19B7BF35B}"/>
              </a:ext>
            </a:extLst>
          </p:cNvPr>
          <p:cNvSpPr>
            <a:spLocks noGrp="1"/>
          </p:cNvSpPr>
          <p:nvPr>
            <p:ph type="sldNum" sz="quarter" idx="12"/>
          </p:nvPr>
        </p:nvSpPr>
        <p:spPr/>
        <p:txBody>
          <a:bodyPr/>
          <a:lstStyle/>
          <a:p>
            <a:fld id="{5393C0BD-6B8B-468C-9F4B-0D6584620784}" type="slidenum">
              <a:rPr lang="en-US" smtClean="0"/>
              <a:t>‹#›</a:t>
            </a:fld>
            <a:endParaRPr lang="en-US"/>
          </a:p>
        </p:txBody>
      </p:sp>
    </p:spTree>
    <p:extLst>
      <p:ext uri="{BB962C8B-B14F-4D97-AF65-F5344CB8AC3E}">
        <p14:creationId xmlns:p14="http://schemas.microsoft.com/office/powerpoint/2010/main" val="590108096"/>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D5D4AA-A2A3-4DA7-BA95-31F0D8CB963B}"/>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B4854893-3D0E-444D-8597-F118DF5F99A0}"/>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8D395455-D9B0-4EFC-B2C4-49AC35504668}"/>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148D4CCA-3459-4531-A638-A21DD8A47B57}"/>
              </a:ext>
            </a:extLst>
          </p:cNvPr>
          <p:cNvSpPr>
            <a:spLocks noGrp="1"/>
          </p:cNvSpPr>
          <p:nvPr>
            <p:ph type="dt" sz="half" idx="10"/>
          </p:nvPr>
        </p:nvSpPr>
        <p:spPr/>
        <p:txBody>
          <a:bodyPr/>
          <a:lstStyle/>
          <a:p>
            <a:fld id="{B4E7FB2E-FC29-4FEA-B52D-3CC56598B0C1}" type="datetimeFigureOut">
              <a:rPr lang="en-US" smtClean="0"/>
              <a:t>6/4/2018</a:t>
            </a:fld>
            <a:endParaRPr lang="en-US"/>
          </a:p>
        </p:txBody>
      </p:sp>
      <p:sp>
        <p:nvSpPr>
          <p:cNvPr id="6" name="Footer Placeholder 5">
            <a:extLst>
              <a:ext uri="{FF2B5EF4-FFF2-40B4-BE49-F238E27FC236}">
                <a16:creationId xmlns:a16="http://schemas.microsoft.com/office/drawing/2014/main" id="{1A7C4EA6-804A-46B3-9B37-37D416F99AA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0C2851A-A59A-4841-8C3F-B7BCE5FAF6C0}"/>
              </a:ext>
            </a:extLst>
          </p:cNvPr>
          <p:cNvSpPr>
            <a:spLocks noGrp="1"/>
          </p:cNvSpPr>
          <p:nvPr>
            <p:ph type="sldNum" sz="quarter" idx="12"/>
          </p:nvPr>
        </p:nvSpPr>
        <p:spPr/>
        <p:txBody>
          <a:bodyPr/>
          <a:lstStyle/>
          <a:p>
            <a:fld id="{5393C0BD-6B8B-468C-9F4B-0D6584620784}" type="slidenum">
              <a:rPr lang="en-US" smtClean="0"/>
              <a:t>‹#›</a:t>
            </a:fld>
            <a:endParaRPr lang="en-US"/>
          </a:p>
        </p:txBody>
      </p:sp>
    </p:spTree>
    <p:extLst>
      <p:ext uri="{BB962C8B-B14F-4D97-AF65-F5344CB8AC3E}">
        <p14:creationId xmlns:p14="http://schemas.microsoft.com/office/powerpoint/2010/main" val="2368568392"/>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28D5171-D696-4D13-876D-B21F2B1AC976}"/>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8525AD0-5C2F-443C-B66D-52D1C0424EC2}"/>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3768725-E427-4DB6-A6DB-83CD47AA9255}"/>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B4E7FB2E-FC29-4FEA-B52D-3CC56598B0C1}" type="datetimeFigureOut">
              <a:rPr lang="en-US" smtClean="0"/>
              <a:t>6/4/2018</a:t>
            </a:fld>
            <a:endParaRPr lang="en-US"/>
          </a:p>
        </p:txBody>
      </p:sp>
      <p:sp>
        <p:nvSpPr>
          <p:cNvPr id="5" name="Footer Placeholder 4">
            <a:extLst>
              <a:ext uri="{FF2B5EF4-FFF2-40B4-BE49-F238E27FC236}">
                <a16:creationId xmlns:a16="http://schemas.microsoft.com/office/drawing/2014/main" id="{15E06E28-BD0F-4569-BC06-5BDDC0706010}"/>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EE5FAF1-0660-459C-BDE5-E09E0B977253}"/>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393C0BD-6B8B-468C-9F4B-0D6584620784}" type="slidenum">
              <a:rPr lang="en-US" smtClean="0"/>
              <a:t>‹#›</a:t>
            </a:fld>
            <a:endParaRPr lang="en-US"/>
          </a:p>
        </p:txBody>
      </p:sp>
    </p:spTree>
    <p:extLst>
      <p:ext uri="{BB962C8B-B14F-4D97-AF65-F5344CB8AC3E}">
        <p14:creationId xmlns:p14="http://schemas.microsoft.com/office/powerpoint/2010/main" val="2837923761"/>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 id="2147483700" r:id="rId13"/>
    <p:sldLayoutId id="2147483680" r:id="rId14"/>
    <p:sldLayoutId id="2147483699" r:id="rId15"/>
    <p:sldLayoutId id="2147483696" r:id="rId16"/>
    <p:sldLayoutId id="2147483698" r:id="rId17"/>
    <p:sldLayoutId id="2147483697" r:id="rId18"/>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396080" y="1811816"/>
            <a:ext cx="8351839" cy="1790222"/>
          </a:xfrm>
        </p:spPr>
        <p:txBody>
          <a:bodyPr>
            <a:noAutofit/>
          </a:bodyPr>
          <a:lstStyle/>
          <a:p>
            <a:r>
              <a:rPr lang="en-US" sz="3800" dirty="0"/>
              <a:t>Motivation for new WID on Further Enhanced LTE Support for Aerial Vehicles</a:t>
            </a:r>
          </a:p>
        </p:txBody>
      </p:sp>
      <p:sp>
        <p:nvSpPr>
          <p:cNvPr id="5" name="Subtitle 4"/>
          <p:cNvSpPr>
            <a:spLocks noGrp="1"/>
          </p:cNvSpPr>
          <p:nvPr>
            <p:ph type="subTitle" idx="1"/>
          </p:nvPr>
        </p:nvSpPr>
        <p:spPr>
          <a:xfrm>
            <a:off x="1143000" y="4119396"/>
            <a:ext cx="6858000" cy="392446"/>
          </a:xfrm>
        </p:spPr>
        <p:txBody>
          <a:bodyPr>
            <a:normAutofit lnSpcReduction="10000"/>
          </a:bodyPr>
          <a:lstStyle/>
          <a:p>
            <a:r>
              <a:rPr lang="en-US" sz="2400" dirty="0"/>
              <a:t>Ericsson</a:t>
            </a:r>
          </a:p>
        </p:txBody>
      </p:sp>
      <p:sp>
        <p:nvSpPr>
          <p:cNvPr id="2" name="TextBox 1"/>
          <p:cNvSpPr txBox="1"/>
          <p:nvPr/>
        </p:nvSpPr>
        <p:spPr>
          <a:xfrm>
            <a:off x="393699" y="527980"/>
            <a:ext cx="5264979" cy="646331"/>
          </a:xfrm>
          <a:prstGeom prst="rect">
            <a:avLst/>
          </a:prstGeom>
          <a:noFill/>
        </p:spPr>
        <p:txBody>
          <a:bodyPr wrap="square" rtlCol="0">
            <a:spAutoFit/>
          </a:bodyPr>
          <a:lstStyle/>
          <a:p>
            <a:r>
              <a:rPr lang="en-US" dirty="0"/>
              <a:t>RAN #80, </a:t>
            </a:r>
            <a:r>
              <a:rPr lang="es-ES" dirty="0"/>
              <a:t>La Jolla, CA, US, June 11 - 14, 2018</a:t>
            </a:r>
            <a:endParaRPr lang="en-US" dirty="0"/>
          </a:p>
          <a:p>
            <a:r>
              <a:rPr lang="en-US" dirty="0"/>
              <a:t>AI 10.2.2</a:t>
            </a:r>
            <a:endParaRPr lang="en-US" dirty="0">
              <a:highlight>
                <a:srgbClr val="FFFF00"/>
              </a:highlight>
            </a:endParaRPr>
          </a:p>
        </p:txBody>
      </p:sp>
      <p:sp>
        <p:nvSpPr>
          <p:cNvPr id="3" name="Rectangle 2">
            <a:extLst>
              <a:ext uri="{FF2B5EF4-FFF2-40B4-BE49-F238E27FC236}">
                <a16:creationId xmlns:a16="http://schemas.microsoft.com/office/drawing/2014/main" id="{10AC522C-A528-4FA7-8C46-03933EA7787C}"/>
              </a:ext>
            </a:extLst>
          </p:cNvPr>
          <p:cNvSpPr/>
          <p:nvPr/>
        </p:nvSpPr>
        <p:spPr>
          <a:xfrm>
            <a:off x="7643201" y="526563"/>
            <a:ext cx="1200970" cy="369332"/>
          </a:xfrm>
          <a:prstGeom prst="rect">
            <a:avLst/>
          </a:prstGeom>
        </p:spPr>
        <p:txBody>
          <a:bodyPr wrap="none">
            <a:spAutoFit/>
          </a:bodyPr>
          <a:lstStyle/>
          <a:p>
            <a:r>
              <a:rPr lang="en-US" dirty="0"/>
              <a:t>RP-181049</a:t>
            </a: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3701" y="1325084"/>
            <a:ext cx="8351839" cy="4547792"/>
          </a:xfrm>
        </p:spPr>
        <p:txBody>
          <a:bodyPr>
            <a:normAutofit/>
          </a:bodyPr>
          <a:lstStyle/>
          <a:p>
            <a:pPr hangingPunct="0"/>
            <a:r>
              <a:rPr lang="en-GB" dirty="0"/>
              <a:t>In Rel-15 SI, it was acknowledged that UL interference on PRACH could be a problem although this issue was not evaluated in RAN1. </a:t>
            </a:r>
          </a:p>
          <a:p>
            <a:pPr hangingPunct="0"/>
            <a:endParaRPr lang="en-GB" dirty="0"/>
          </a:p>
          <a:p>
            <a:pPr hangingPunct="0"/>
            <a:r>
              <a:rPr lang="en-GB" dirty="0"/>
              <a:t>Specifically, the TR 36.777 states that when there is strong interference on PRACH resources, successful detection of PRACH can be degraded and the UE may transmit with maximum transmission power as a result of power ramping which may further increase the uplink interference.  This may also increase false alarm probabilities.</a:t>
            </a:r>
          </a:p>
          <a:p>
            <a:pPr hangingPunct="0"/>
            <a:endParaRPr lang="en-GB" dirty="0"/>
          </a:p>
          <a:p>
            <a:pPr hangingPunct="0"/>
            <a:r>
              <a:rPr lang="en-GB" dirty="0"/>
              <a:t>Hence, the WI will </a:t>
            </a:r>
            <a:r>
              <a:rPr lang="en-US" dirty="0"/>
              <a:t>study and if needed specify enhancements for UL interference mitigation for random access, e.g. Msg1/Msg3, power control [RAN1, RAN2]</a:t>
            </a:r>
            <a:r>
              <a:rPr lang="en-GB" dirty="0"/>
              <a:t> </a:t>
            </a:r>
          </a:p>
        </p:txBody>
      </p:sp>
      <p:sp>
        <p:nvSpPr>
          <p:cNvPr id="3" name="Title 2"/>
          <p:cNvSpPr>
            <a:spLocks noGrp="1"/>
          </p:cNvSpPr>
          <p:nvPr>
            <p:ph type="title"/>
          </p:nvPr>
        </p:nvSpPr>
        <p:spPr>
          <a:xfrm>
            <a:off x="393701" y="239713"/>
            <a:ext cx="8035924" cy="1085371"/>
          </a:xfrm>
        </p:spPr>
        <p:txBody>
          <a:bodyPr/>
          <a:lstStyle/>
          <a:p>
            <a:r>
              <a:rPr lang="en-US" dirty="0"/>
              <a:t>UL Interference Mitigation for Random Access</a:t>
            </a:r>
          </a:p>
        </p:txBody>
      </p:sp>
    </p:spTree>
    <p:extLst>
      <p:ext uri="{BB962C8B-B14F-4D97-AF65-F5344CB8AC3E}">
        <p14:creationId xmlns:p14="http://schemas.microsoft.com/office/powerpoint/2010/main" val="37332475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6875" y="1564810"/>
            <a:ext cx="8351839" cy="4552870"/>
          </a:xfrm>
        </p:spPr>
        <p:txBody>
          <a:bodyPr>
            <a:normAutofit lnSpcReduction="10000"/>
          </a:bodyPr>
          <a:lstStyle/>
          <a:p>
            <a:r>
              <a:rPr lang="en-US" dirty="0"/>
              <a:t>In RAN#75, the SI ‘Study on enhanced Support for Aerial Vehicles’ was approved in RP-170779.</a:t>
            </a:r>
          </a:p>
          <a:p>
            <a:endParaRPr lang="en-US" dirty="0"/>
          </a:p>
          <a:p>
            <a:r>
              <a:rPr lang="en-US" dirty="0"/>
              <a:t>SI conclusions found that LTE networks are capable of serving aerial UEs, but there may be challenges related to interference as well as mobility:</a:t>
            </a:r>
          </a:p>
          <a:p>
            <a:pPr lvl="1"/>
            <a:r>
              <a:rPr lang="en-US" dirty="0"/>
              <a:t>These issues were identified to be scenario dependent</a:t>
            </a:r>
          </a:p>
          <a:p>
            <a:pPr lvl="1"/>
            <a:r>
              <a:rPr lang="en-US" dirty="0"/>
              <a:t>The challenges become more visible when the density of the aerial UEs is high</a:t>
            </a:r>
          </a:p>
          <a:p>
            <a:endParaRPr lang="en-US" dirty="0"/>
          </a:p>
          <a:p>
            <a:r>
              <a:rPr lang="en-US" dirty="0"/>
              <a:t>In the SI, both implementation based solutions and solutions requiring specification enhancements were identified.</a:t>
            </a:r>
          </a:p>
          <a:p>
            <a:endParaRPr lang="en-US" dirty="0"/>
          </a:p>
          <a:p>
            <a:r>
              <a:rPr lang="en-US" dirty="0"/>
              <a:t>The SI further concluded that to serve aerial UEs more efficiently and limit the impact on terrestrial UEs, solutions for interference detection and mobility based on specification enhancements are beneficial</a:t>
            </a:r>
          </a:p>
          <a:p>
            <a:pPr marL="342900" lvl="1" indent="0">
              <a:buNone/>
            </a:pPr>
            <a:endParaRPr lang="en-US" dirty="0"/>
          </a:p>
        </p:txBody>
      </p:sp>
      <p:sp>
        <p:nvSpPr>
          <p:cNvPr id="3" name="Title 2"/>
          <p:cNvSpPr>
            <a:spLocks noGrp="1"/>
          </p:cNvSpPr>
          <p:nvPr>
            <p:ph type="title"/>
          </p:nvPr>
        </p:nvSpPr>
        <p:spPr/>
        <p:txBody>
          <a:bodyPr/>
          <a:lstStyle/>
          <a:p>
            <a:r>
              <a:rPr lang="en-US" dirty="0"/>
              <a:t>Preceding SI (RP-170779) </a:t>
            </a:r>
          </a:p>
        </p:txBody>
      </p:sp>
    </p:spTree>
    <p:extLst>
      <p:ext uri="{BB962C8B-B14F-4D97-AF65-F5344CB8AC3E}">
        <p14:creationId xmlns:p14="http://schemas.microsoft.com/office/powerpoint/2010/main" val="5360054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6875" y="1564809"/>
            <a:ext cx="8351839" cy="4942007"/>
          </a:xfrm>
        </p:spPr>
        <p:txBody>
          <a:bodyPr>
            <a:normAutofit/>
          </a:bodyPr>
          <a:lstStyle/>
          <a:p>
            <a:r>
              <a:rPr lang="en-US" dirty="0"/>
              <a:t>In RAN#78, a WI on “Enhanced LTE Support for Aerial Vehicles” was approved in RP-172826.</a:t>
            </a:r>
          </a:p>
          <a:p>
            <a:endParaRPr lang="en-US" dirty="0"/>
          </a:p>
          <a:p>
            <a:r>
              <a:rPr lang="en-GB" dirty="0"/>
              <a:t>This WI specified features that can improve the efficiency and robustness of terrestrial LTE network for delivering connectivity solutions more efficiently for UAVs.</a:t>
            </a:r>
          </a:p>
          <a:p>
            <a:endParaRPr lang="en-GB" dirty="0"/>
          </a:p>
          <a:p>
            <a:r>
              <a:rPr lang="en-GB" dirty="0"/>
              <a:t>These specified features include the following:</a:t>
            </a:r>
          </a:p>
          <a:p>
            <a:pPr lvl="1"/>
            <a:r>
              <a:rPr lang="en-GB" dirty="0"/>
              <a:t>subscription based identification</a:t>
            </a:r>
          </a:p>
          <a:p>
            <a:pPr lvl="1"/>
            <a:r>
              <a:rPr lang="en-GB" dirty="0"/>
              <a:t>height and location reporting based on triggering on height threshold</a:t>
            </a:r>
          </a:p>
          <a:p>
            <a:pPr lvl="1"/>
            <a:r>
              <a:rPr lang="en-GB" dirty="0"/>
              <a:t>interference detection based on measurement report triggering on an event where multiple cells’ RSRPs are above a threshold, </a:t>
            </a:r>
          </a:p>
          <a:p>
            <a:pPr lvl="1"/>
            <a:r>
              <a:rPr lang="en-GB" dirty="0"/>
              <a:t>flight path plan information via RRC from UE to eNB</a:t>
            </a:r>
          </a:p>
          <a:p>
            <a:pPr lvl="1"/>
            <a:r>
              <a:rPr lang="en-GB" dirty="0"/>
              <a:t>open loop power control enhancements were specified to mitigate UL interference on PUSCH.</a:t>
            </a:r>
            <a:endParaRPr lang="en-US" dirty="0"/>
          </a:p>
          <a:p>
            <a:endParaRPr lang="en-US" dirty="0"/>
          </a:p>
          <a:p>
            <a:pPr marL="342900" lvl="1" indent="0">
              <a:buNone/>
            </a:pPr>
            <a:endParaRPr lang="en-US" dirty="0"/>
          </a:p>
        </p:txBody>
      </p:sp>
      <p:sp>
        <p:nvSpPr>
          <p:cNvPr id="3" name="Title 2"/>
          <p:cNvSpPr>
            <a:spLocks noGrp="1"/>
          </p:cNvSpPr>
          <p:nvPr>
            <p:ph type="title"/>
          </p:nvPr>
        </p:nvSpPr>
        <p:spPr/>
        <p:txBody>
          <a:bodyPr/>
          <a:lstStyle/>
          <a:p>
            <a:r>
              <a:rPr lang="en-US" dirty="0"/>
              <a:t>Preceding WI (RP-172826) </a:t>
            </a:r>
          </a:p>
        </p:txBody>
      </p:sp>
    </p:spTree>
    <p:extLst>
      <p:ext uri="{BB962C8B-B14F-4D97-AF65-F5344CB8AC3E}">
        <p14:creationId xmlns:p14="http://schemas.microsoft.com/office/powerpoint/2010/main" val="2140052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6875" y="1192565"/>
            <a:ext cx="8351839" cy="5293202"/>
          </a:xfrm>
        </p:spPr>
        <p:txBody>
          <a:bodyPr>
            <a:normAutofit fontScale="92500" lnSpcReduction="20000"/>
          </a:bodyPr>
          <a:lstStyle/>
          <a:p>
            <a:r>
              <a:rPr lang="en-US" dirty="0"/>
              <a:t>The new WID on ‘Further Enhanced LTE Support for Aerial Vehicles’ aims to further enhance the Aerial UE support specified in Rel-15.</a:t>
            </a:r>
          </a:p>
          <a:p>
            <a:endParaRPr lang="en-US" dirty="0"/>
          </a:p>
          <a:p>
            <a:r>
              <a:rPr lang="en-US" dirty="0"/>
              <a:t>The Rel-16 WI is aimed at further enhancing Aerial UE support for existing cellular deployments as that is the most viable approach in most scenarios. </a:t>
            </a:r>
          </a:p>
          <a:p>
            <a:endParaRPr lang="en-US" dirty="0"/>
          </a:p>
          <a:p>
            <a:r>
              <a:rPr lang="en-US" dirty="0"/>
              <a:t>The objective is to specify the following improvements for further enhanced LTE support for aerial vehicles:</a:t>
            </a:r>
          </a:p>
          <a:p>
            <a:pPr lvl="1" hangingPunct="0"/>
            <a:r>
              <a:rPr lang="en-GB" sz="2100" dirty="0"/>
              <a:t>Specify Idle mode mobility enhancements, (e.g., broadcasting height thresholds) [RAN2]</a:t>
            </a:r>
          </a:p>
          <a:p>
            <a:pPr lvl="1" hangingPunct="0"/>
            <a:r>
              <a:rPr lang="en-GB" sz="2100" dirty="0"/>
              <a:t>Specify conditional handover to improve mobility performance (shall not be limited to aerial UEs) [RAN2, RAN3]</a:t>
            </a:r>
            <a:endParaRPr lang="sv-SE" sz="2100" dirty="0"/>
          </a:p>
          <a:p>
            <a:pPr lvl="1" hangingPunct="0"/>
            <a:r>
              <a:rPr lang="en-GB" sz="2100" dirty="0"/>
              <a:t>Specify RRM parameter scaling enhancements such as faster tuning of RRM configuration for Aerial UEs, (e.g., faster than RRC signalling and/or based on UE height or airborne status) [RAN2]</a:t>
            </a:r>
            <a:endParaRPr lang="en-US" sz="2100" dirty="0"/>
          </a:p>
          <a:p>
            <a:pPr lvl="1" hangingPunct="0"/>
            <a:r>
              <a:rPr lang="en-GB" sz="2100" dirty="0"/>
              <a:t>Specify enhanced flight path plan signalling for connected mode UEs [RAN2]</a:t>
            </a:r>
            <a:endParaRPr lang="en-US" sz="2100" dirty="0"/>
          </a:p>
          <a:p>
            <a:pPr lvl="1" hangingPunct="0"/>
            <a:r>
              <a:rPr lang="en-GB" sz="2100" dirty="0"/>
              <a:t>Specify closed loop power control with increased step size of TPC command [RAN1]</a:t>
            </a:r>
            <a:endParaRPr lang="en-US" sz="2100" dirty="0"/>
          </a:p>
          <a:p>
            <a:pPr lvl="1" hangingPunct="0"/>
            <a:r>
              <a:rPr lang="en-GB" sz="2100" dirty="0"/>
              <a:t>Study and if needed specify enhancements for UL interference mitigation for random access, e.g. Msg1/Msg3, power control [RAN1, RAN2]</a:t>
            </a:r>
            <a:endParaRPr lang="en-US" sz="2100" dirty="0"/>
          </a:p>
          <a:p>
            <a:endParaRPr lang="en-US" dirty="0"/>
          </a:p>
        </p:txBody>
      </p:sp>
      <p:sp>
        <p:nvSpPr>
          <p:cNvPr id="3" name="Title 2"/>
          <p:cNvSpPr>
            <a:spLocks noGrp="1"/>
          </p:cNvSpPr>
          <p:nvPr>
            <p:ph type="title"/>
          </p:nvPr>
        </p:nvSpPr>
        <p:spPr>
          <a:xfrm>
            <a:off x="393701" y="107193"/>
            <a:ext cx="8100942" cy="1085371"/>
          </a:xfrm>
        </p:spPr>
        <p:txBody>
          <a:bodyPr/>
          <a:lstStyle/>
          <a:p>
            <a:r>
              <a:rPr lang="en-US" dirty="0"/>
              <a:t>New WID on Further Enhanced LTE Support for Aerial Vehicles</a:t>
            </a:r>
          </a:p>
        </p:txBody>
      </p:sp>
    </p:spTree>
    <p:extLst>
      <p:ext uri="{BB962C8B-B14F-4D97-AF65-F5344CB8AC3E}">
        <p14:creationId xmlns:p14="http://schemas.microsoft.com/office/powerpoint/2010/main" val="689852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6875" y="1799999"/>
            <a:ext cx="8351839" cy="4547792"/>
          </a:xfrm>
        </p:spPr>
        <p:txBody>
          <a:bodyPr>
            <a:normAutofit/>
          </a:bodyPr>
          <a:lstStyle/>
          <a:p>
            <a:pPr hangingPunct="0"/>
            <a:r>
              <a:rPr lang="en-GB" dirty="0"/>
              <a:t>As automated flights are possible for drones, an aerial UE may be flying, taking-off and landing while in RRC IDLE. </a:t>
            </a:r>
          </a:p>
          <a:p>
            <a:pPr hangingPunct="0"/>
            <a:endParaRPr lang="en-GB" dirty="0"/>
          </a:p>
          <a:p>
            <a:pPr hangingPunct="0"/>
            <a:r>
              <a:rPr lang="en-GB" dirty="0"/>
              <a:t>Thus, it may be beneficial to broadcast for example a height threshold and to define flying mode states similar to mobility states. When connection is established, network could be informed early of UE’s flying mode. </a:t>
            </a:r>
          </a:p>
          <a:p>
            <a:pPr hangingPunct="0"/>
            <a:endParaRPr lang="en-GB" dirty="0"/>
          </a:p>
          <a:p>
            <a:pPr hangingPunct="0"/>
            <a:r>
              <a:rPr lang="en-GB" dirty="0"/>
              <a:t>Hence, the WI will specify Idle mode mobility enhancements, (e.g., broadcasting height thresholds) [RAN2]</a:t>
            </a:r>
            <a:endParaRPr lang="en-US" dirty="0"/>
          </a:p>
          <a:p>
            <a:pPr hangingPunct="0"/>
            <a:endParaRPr lang="en-US" dirty="0"/>
          </a:p>
          <a:p>
            <a:pPr marL="0" indent="0" hangingPunct="0">
              <a:buNone/>
            </a:pPr>
            <a:endParaRPr lang="en-GB" dirty="0"/>
          </a:p>
          <a:p>
            <a:pPr marL="0" indent="0" hangingPunct="0">
              <a:buNone/>
            </a:pPr>
            <a:r>
              <a:rPr lang="en-GB" dirty="0"/>
              <a:t> </a:t>
            </a:r>
          </a:p>
          <a:p>
            <a:pPr hangingPunct="0"/>
            <a:endParaRPr lang="en-GB" sz="2400" dirty="0"/>
          </a:p>
        </p:txBody>
      </p:sp>
      <p:sp>
        <p:nvSpPr>
          <p:cNvPr id="3" name="Title 2"/>
          <p:cNvSpPr>
            <a:spLocks noGrp="1"/>
          </p:cNvSpPr>
          <p:nvPr>
            <p:ph type="title"/>
          </p:nvPr>
        </p:nvSpPr>
        <p:spPr/>
        <p:txBody>
          <a:bodyPr/>
          <a:lstStyle/>
          <a:p>
            <a:r>
              <a:rPr lang="en-US" dirty="0"/>
              <a:t>Idle Mode Mobility Enhancements</a:t>
            </a:r>
          </a:p>
        </p:txBody>
      </p:sp>
    </p:spTree>
    <p:extLst>
      <p:ext uri="{BB962C8B-B14F-4D97-AF65-F5344CB8AC3E}">
        <p14:creationId xmlns:p14="http://schemas.microsoft.com/office/powerpoint/2010/main" val="27883729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2DD1EED-CCA5-4FD8-91A1-458EEE263A36}"/>
              </a:ext>
            </a:extLst>
          </p:cNvPr>
          <p:cNvSpPr>
            <a:spLocks noGrp="1"/>
          </p:cNvSpPr>
          <p:nvPr>
            <p:ph idx="1"/>
          </p:nvPr>
        </p:nvSpPr>
        <p:spPr/>
        <p:txBody>
          <a:bodyPr>
            <a:normAutofit lnSpcReduction="10000"/>
          </a:bodyPr>
          <a:lstStyle/>
          <a:p>
            <a:r>
              <a:rPr lang="en-US" dirty="0"/>
              <a:t>In some scenarios, when the UE moves towards another cell than the serving cell, the handover will not be performed quickly enough and hence can lead to handover failure.</a:t>
            </a:r>
          </a:p>
          <a:p>
            <a:endParaRPr lang="en-US" dirty="0"/>
          </a:p>
          <a:p>
            <a:r>
              <a:rPr lang="en-US" dirty="0"/>
              <a:t>To address such mobility issues, conditional handover has been discussed allowing the eNB to send the handover command to the UE in advance and the UE executes the handover command when conditions, configured for the command, are fulfilled. This could be useful also for non-aerial UEs.</a:t>
            </a:r>
          </a:p>
          <a:p>
            <a:endParaRPr lang="en-US" dirty="0"/>
          </a:p>
          <a:p>
            <a:r>
              <a:rPr lang="en-GB" dirty="0"/>
              <a:t>Hence, the WI will specify conditional handover to improve mobility performance (shall not be limited to aerial UEs) [RAN2, RAN3]</a:t>
            </a:r>
            <a:endParaRPr lang="sv-SE" dirty="0"/>
          </a:p>
          <a:p>
            <a:endParaRPr lang="en-US" dirty="0"/>
          </a:p>
        </p:txBody>
      </p:sp>
      <p:sp>
        <p:nvSpPr>
          <p:cNvPr id="3" name="Title 2">
            <a:extLst>
              <a:ext uri="{FF2B5EF4-FFF2-40B4-BE49-F238E27FC236}">
                <a16:creationId xmlns:a16="http://schemas.microsoft.com/office/drawing/2014/main" id="{7D2673D1-0692-4F2A-842D-D3B670E74BF7}"/>
              </a:ext>
            </a:extLst>
          </p:cNvPr>
          <p:cNvSpPr>
            <a:spLocks noGrp="1"/>
          </p:cNvSpPr>
          <p:nvPr>
            <p:ph type="title"/>
          </p:nvPr>
        </p:nvSpPr>
        <p:spPr/>
        <p:txBody>
          <a:bodyPr/>
          <a:lstStyle/>
          <a:p>
            <a:r>
              <a:rPr lang="en-US" dirty="0"/>
              <a:t>Conditional handover</a:t>
            </a:r>
          </a:p>
        </p:txBody>
      </p:sp>
    </p:spTree>
    <p:extLst>
      <p:ext uri="{BB962C8B-B14F-4D97-AF65-F5344CB8AC3E}">
        <p14:creationId xmlns:p14="http://schemas.microsoft.com/office/powerpoint/2010/main" val="37086322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6875" y="1799999"/>
            <a:ext cx="8351839" cy="4547792"/>
          </a:xfrm>
        </p:spPr>
        <p:txBody>
          <a:bodyPr>
            <a:normAutofit fontScale="92500" lnSpcReduction="10000"/>
          </a:bodyPr>
          <a:lstStyle/>
          <a:p>
            <a:pPr hangingPunct="0"/>
            <a:r>
              <a:rPr lang="en-US" dirty="0"/>
              <a:t>In Rel-15, UE can be reconfigured with new RRM parameters once network receives height and interference report from the UE. However, in certain scenarios, this may result in too slow update of the parameters. </a:t>
            </a:r>
          </a:p>
          <a:p>
            <a:pPr marL="0" indent="0" hangingPunct="0">
              <a:buNone/>
            </a:pPr>
            <a:endParaRPr lang="en-GB" dirty="0"/>
          </a:p>
          <a:p>
            <a:pPr hangingPunct="0"/>
            <a:r>
              <a:rPr lang="en-GB" dirty="0"/>
              <a:t>To update the parameters faster, two distinct reporting configurations, for example,  can be configured to airborne and non-airborne UE statuses with parameter values suitable for airborne and non-airborne UEs, respectively. In this way, multiple parameters may be scaled by the UE to fit airborne and non-airborne statuses of the UE, and also reporting amount related parameters may be scaled .</a:t>
            </a:r>
          </a:p>
          <a:p>
            <a:pPr hangingPunct="0"/>
            <a:endParaRPr lang="en-GB" dirty="0"/>
          </a:p>
          <a:p>
            <a:pPr hangingPunct="0"/>
            <a:r>
              <a:rPr lang="en-GB" dirty="0"/>
              <a:t>Hence, the WI will specify RRM parameter scaling enhancements such as faster tuning of RRM configuration for Aerial UEs, (e.g., faster than RRC signalling and/or based on UE height or airborne status) [RAN2]</a:t>
            </a:r>
            <a:endParaRPr lang="en-US" dirty="0"/>
          </a:p>
          <a:p>
            <a:pPr marL="0" indent="0" hangingPunct="0">
              <a:buNone/>
            </a:pPr>
            <a:endParaRPr lang="en-GB" dirty="0"/>
          </a:p>
          <a:p>
            <a:pPr marL="0" indent="0" hangingPunct="0">
              <a:buNone/>
            </a:pPr>
            <a:r>
              <a:rPr lang="en-GB" dirty="0"/>
              <a:t> </a:t>
            </a:r>
          </a:p>
          <a:p>
            <a:pPr hangingPunct="0"/>
            <a:endParaRPr lang="en-GB" sz="2400" dirty="0"/>
          </a:p>
        </p:txBody>
      </p:sp>
      <p:sp>
        <p:nvSpPr>
          <p:cNvPr id="3" name="Title 2"/>
          <p:cNvSpPr>
            <a:spLocks noGrp="1"/>
          </p:cNvSpPr>
          <p:nvPr>
            <p:ph type="title"/>
          </p:nvPr>
        </p:nvSpPr>
        <p:spPr/>
        <p:txBody>
          <a:bodyPr/>
          <a:lstStyle/>
          <a:p>
            <a:r>
              <a:rPr lang="en-US" dirty="0"/>
              <a:t>RRM parameter scaling enhancements </a:t>
            </a:r>
          </a:p>
        </p:txBody>
      </p:sp>
    </p:spTree>
    <p:extLst>
      <p:ext uri="{BB962C8B-B14F-4D97-AF65-F5344CB8AC3E}">
        <p14:creationId xmlns:p14="http://schemas.microsoft.com/office/powerpoint/2010/main" val="27532905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3701" y="1325084"/>
            <a:ext cx="8351839" cy="4547792"/>
          </a:xfrm>
        </p:spPr>
        <p:txBody>
          <a:bodyPr>
            <a:normAutofit/>
          </a:bodyPr>
          <a:lstStyle/>
          <a:p>
            <a:pPr hangingPunct="0"/>
            <a:r>
              <a:rPr lang="en-GB" dirty="0"/>
              <a:t>In Rel-15, the flight path plan reporting is per network polling only. </a:t>
            </a:r>
          </a:p>
          <a:p>
            <a:pPr hangingPunct="0"/>
            <a:endParaRPr lang="en-GB" dirty="0"/>
          </a:p>
          <a:p>
            <a:pPr hangingPunct="0"/>
            <a:r>
              <a:rPr lang="en-GB" dirty="0"/>
              <a:t>In Rel-15 discussions, it was acknowledged that as UE may receive updates of the flight path plan via application layer, it is beneficial to allow UE to report updates of the flight path plan. This should however be done in a way that UE does not congest the UL and thus cause excessive UL interference.</a:t>
            </a:r>
            <a:endParaRPr lang="en-US" dirty="0"/>
          </a:p>
          <a:p>
            <a:pPr marL="0" indent="0" hangingPunct="0">
              <a:buNone/>
            </a:pPr>
            <a:endParaRPr lang="en-GB" dirty="0"/>
          </a:p>
          <a:p>
            <a:pPr hangingPunct="0"/>
            <a:r>
              <a:rPr lang="en-GB" dirty="0"/>
              <a:t>Hence, the WI will specify </a:t>
            </a:r>
            <a:r>
              <a:rPr lang="en-US" dirty="0"/>
              <a:t>enhanced flight path plan </a:t>
            </a:r>
            <a:r>
              <a:rPr lang="en-US" dirty="0" err="1"/>
              <a:t>signalling</a:t>
            </a:r>
            <a:r>
              <a:rPr lang="en-US" dirty="0"/>
              <a:t> for connected mode UEs [RAN2]</a:t>
            </a:r>
            <a:endParaRPr lang="en-GB" dirty="0"/>
          </a:p>
          <a:p>
            <a:pPr marL="0" indent="0" hangingPunct="0">
              <a:buNone/>
            </a:pPr>
            <a:r>
              <a:rPr lang="en-GB" dirty="0"/>
              <a:t> </a:t>
            </a:r>
          </a:p>
          <a:p>
            <a:pPr hangingPunct="0"/>
            <a:endParaRPr lang="en-GB" sz="2400" dirty="0"/>
          </a:p>
        </p:txBody>
      </p:sp>
      <p:sp>
        <p:nvSpPr>
          <p:cNvPr id="3" name="Title 2"/>
          <p:cNvSpPr>
            <a:spLocks noGrp="1"/>
          </p:cNvSpPr>
          <p:nvPr>
            <p:ph type="title"/>
          </p:nvPr>
        </p:nvSpPr>
        <p:spPr/>
        <p:txBody>
          <a:bodyPr/>
          <a:lstStyle/>
          <a:p>
            <a:r>
              <a:rPr lang="en-US" dirty="0"/>
              <a:t>Enhanced Flight Path Plan Signaling </a:t>
            </a:r>
          </a:p>
        </p:txBody>
      </p:sp>
    </p:spTree>
    <p:extLst>
      <p:ext uri="{BB962C8B-B14F-4D97-AF65-F5344CB8AC3E}">
        <p14:creationId xmlns:p14="http://schemas.microsoft.com/office/powerpoint/2010/main" val="2814257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3701" y="1325084"/>
            <a:ext cx="8351839" cy="4547792"/>
          </a:xfrm>
        </p:spPr>
        <p:txBody>
          <a:bodyPr>
            <a:normAutofit/>
          </a:bodyPr>
          <a:lstStyle/>
          <a:p>
            <a:pPr hangingPunct="0"/>
            <a:r>
              <a:rPr lang="en-GB" dirty="0"/>
              <a:t>In Rel-15 SI, </a:t>
            </a:r>
            <a:r>
              <a:rPr lang="en-US" dirty="0"/>
              <a:t>closed loop power control enhancements were studied for UL interference mitigation.</a:t>
            </a:r>
            <a:r>
              <a:rPr lang="en-GB" dirty="0"/>
              <a:t> </a:t>
            </a:r>
          </a:p>
          <a:p>
            <a:pPr hangingPunct="0"/>
            <a:endParaRPr lang="en-GB" dirty="0"/>
          </a:p>
          <a:p>
            <a:pPr hangingPunct="0"/>
            <a:r>
              <a:rPr lang="en-US" dirty="0"/>
              <a:t>It was identified that closed loop power control for aerial UEs needs to cope with potential fast signal changes in the sky since aerial UEs may be served by the sidelobes of the eNodeB antennas and increased step size of TPC command is beneficial.</a:t>
            </a:r>
          </a:p>
          <a:p>
            <a:pPr marL="0" indent="0" hangingPunct="0">
              <a:buNone/>
            </a:pPr>
            <a:endParaRPr lang="en-GB" dirty="0"/>
          </a:p>
          <a:p>
            <a:pPr hangingPunct="0"/>
            <a:r>
              <a:rPr lang="en-GB" dirty="0"/>
              <a:t>Hence, the WI will specify </a:t>
            </a:r>
            <a:r>
              <a:rPr lang="en-US" dirty="0"/>
              <a:t>closed loop power control with increased step size of TPC command [RAN1]</a:t>
            </a:r>
            <a:endParaRPr lang="en-GB" dirty="0"/>
          </a:p>
          <a:p>
            <a:pPr marL="0" indent="0" hangingPunct="0">
              <a:buNone/>
            </a:pPr>
            <a:r>
              <a:rPr lang="en-GB" dirty="0"/>
              <a:t> </a:t>
            </a:r>
          </a:p>
          <a:p>
            <a:pPr hangingPunct="0"/>
            <a:endParaRPr lang="en-GB" sz="2400" dirty="0"/>
          </a:p>
        </p:txBody>
      </p:sp>
      <p:sp>
        <p:nvSpPr>
          <p:cNvPr id="3" name="Title 2"/>
          <p:cNvSpPr>
            <a:spLocks noGrp="1"/>
          </p:cNvSpPr>
          <p:nvPr>
            <p:ph type="title"/>
          </p:nvPr>
        </p:nvSpPr>
        <p:spPr/>
        <p:txBody>
          <a:bodyPr/>
          <a:lstStyle/>
          <a:p>
            <a:r>
              <a:rPr lang="en-US" dirty="0"/>
              <a:t>Closed Loop Power Control Enhancements </a:t>
            </a:r>
          </a:p>
        </p:txBody>
      </p:sp>
    </p:spTree>
    <p:extLst>
      <p:ext uri="{BB962C8B-B14F-4D97-AF65-F5344CB8AC3E}">
        <p14:creationId xmlns:p14="http://schemas.microsoft.com/office/powerpoint/2010/main" val="415806557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YPE" val="TitlePag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951</TotalTime>
  <Words>1112</Words>
  <Application>Microsoft Office PowerPoint</Application>
  <PresentationFormat>On-screen Show (4:3)</PresentationFormat>
  <Paragraphs>93</Paragraphs>
  <Slides>10</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Calibri</vt:lpstr>
      <vt:lpstr>Arial</vt:lpstr>
      <vt:lpstr>Calibri Light</vt:lpstr>
      <vt:lpstr>Office Theme</vt:lpstr>
      <vt:lpstr>Motivation for new WID on Further Enhanced LTE Support for Aerial Vehicles</vt:lpstr>
      <vt:lpstr>Preceding SI (RP-170779) </vt:lpstr>
      <vt:lpstr>Preceding WI (RP-172826) </vt:lpstr>
      <vt:lpstr>New WID on Further Enhanced LTE Support for Aerial Vehicles</vt:lpstr>
      <vt:lpstr>Idle Mode Mobility Enhancements</vt:lpstr>
      <vt:lpstr>Conditional handover</vt:lpstr>
      <vt:lpstr>RRM parameter scaling enhancements </vt:lpstr>
      <vt:lpstr>Enhanced Flight Path Plan Signaling </vt:lpstr>
      <vt:lpstr>Closed Loop Power Control Enhancements </vt:lpstr>
      <vt:lpstr>UL Interference Mitigation for Random Access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Study on Enhanced LTE Support for Aerial Vehicles</dc:title>
  <dc:creator>0126540</dc:creator>
  <dc:description>Rev PA1</dc:description>
  <cp:lastModifiedBy>Mattias</cp:lastModifiedBy>
  <cp:revision>95</cp:revision>
  <dcterms:created xsi:type="dcterms:W3CDTF">2016-11-28T18:24:32Z</dcterms:created>
  <dcterms:modified xsi:type="dcterms:W3CDTF">2018-06-04T15:48:03Z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R1A</vt:lpwstr>
  </property>
  <property fmtid="{D5CDD505-2E9C-101B-9397-08002B2CF9AE}" pid="5" name="EmbeddedFonts">
    <vt:bool>true</vt:bool>
  </property>
  <property fmtid="{D5CDD505-2E9C-101B-9397-08002B2CF9AE}" pid="6" name="PackageNo">
    <vt:lpwstr>LXA 119 603</vt:lpwstr>
  </property>
  <property fmtid="{D5CDD505-2E9C-101B-9397-08002B2CF9AE}" pid="7" name="PackageVersion">
    <vt:lpwstr>R5C</vt:lpwstr>
  </property>
  <property fmtid="{D5CDD505-2E9C-101B-9397-08002B2CF9AE}" pid="8" name="FooterType">
    <vt:lpwstr>PresTemp</vt:lpwstr>
  </property>
  <property fmtid="{D5CDD505-2E9C-101B-9397-08002B2CF9AE}" pid="9" name="UsedFont">
    <vt:lpwstr>Ericsson Capital TT</vt:lpwstr>
  </property>
  <property fmtid="{D5CDD505-2E9C-101B-9397-08002B2CF9AE}" pid="10" name="x">
    <vt:lpwstr>1</vt:lpwstr>
  </property>
  <property fmtid="{D5CDD505-2E9C-101B-9397-08002B2CF9AE}" pid="11" name="White">
    <vt:bool>true</vt:bool>
  </property>
  <property fmtid="{D5CDD505-2E9C-101B-9397-08002B2CF9AE}" pid="12" name="chkMetaData">
    <vt:bool>false</vt:bool>
  </property>
  <property fmtid="{D5CDD505-2E9C-101B-9397-08002B2CF9AE}" pid="13" name="chkTaglines">
    <vt:bool>false</vt:bool>
  </property>
  <property fmtid="{D5CDD505-2E9C-101B-9397-08002B2CF9AE}" pid="14" name="SecurityClass">
    <vt:lpwstr>Public</vt:lpwstr>
  </property>
  <property fmtid="{D5CDD505-2E9C-101B-9397-08002B2CF9AE}" pid="15" name="txtConfLabel">
    <vt:lpwstr>Public</vt:lpwstr>
  </property>
  <property fmtid="{D5CDD505-2E9C-101B-9397-08002B2CF9AE}" pid="16" name="optUseConfClass">
    <vt:bool>true</vt:bool>
  </property>
  <property fmtid="{D5CDD505-2E9C-101B-9397-08002B2CF9AE}" pid="17" name="optUseConfLabel">
    <vt:bool>false</vt:bool>
  </property>
  <property fmtid="{D5CDD505-2E9C-101B-9397-08002B2CF9AE}" pid="18" name="optFooterCVLDocNo">
    <vt:bool>false</vt:bool>
  </property>
  <property fmtid="{D5CDD505-2E9C-101B-9397-08002B2CF9AE}" pid="19" name="optFooterCVLCopyright">
    <vt:bool>true</vt:bool>
  </property>
  <property fmtid="{D5CDD505-2E9C-101B-9397-08002B2CF9AE}" pid="20" name="optEnterText1">
    <vt:bool>false</vt:bool>
  </property>
  <property fmtid="{D5CDD505-2E9C-101B-9397-08002B2CF9AE}" pid="21" name="optFooterCVLConfLabel">
    <vt:bool>true</vt:bool>
  </property>
  <property fmtid="{D5CDD505-2E9C-101B-9397-08002B2CF9AE}" pid="22" name="optEnterText2">
    <vt:bool>false</vt:bool>
  </property>
  <property fmtid="{D5CDD505-2E9C-101B-9397-08002B2CF9AE}" pid="23" name="optFooterCVLTitle">
    <vt:bool>true</vt:bool>
  </property>
  <property fmtid="{D5CDD505-2E9C-101B-9397-08002B2CF9AE}" pid="24" name="optFooterCVLPrep">
    <vt:bool>false</vt:bool>
  </property>
  <property fmtid="{D5CDD505-2E9C-101B-9397-08002B2CF9AE}" pid="25" name="optEnterText3">
    <vt:bool>false</vt:bool>
  </property>
  <property fmtid="{D5CDD505-2E9C-101B-9397-08002B2CF9AE}" pid="26" name="optFooterCVLDate">
    <vt:bool>true</vt:bool>
  </property>
  <property fmtid="{D5CDD505-2E9C-101B-9397-08002B2CF9AE}" pid="27" name="optEnterText4">
    <vt:bool>false</vt:bool>
  </property>
  <property fmtid="{D5CDD505-2E9C-101B-9397-08002B2CF9AE}" pid="28" name="LeftFooterField">
    <vt:lpwstr>© Ericsson AB 2016</vt:lpwstr>
  </property>
  <property fmtid="{D5CDD505-2E9C-101B-9397-08002B2CF9AE}" pid="29" name="MiddleFooterField">
    <vt:lpwstr>Public</vt:lpwstr>
  </property>
  <property fmtid="{D5CDD505-2E9C-101B-9397-08002B2CF9AE}" pid="30" name="RightFooterField">
    <vt:lpwstr/>
  </property>
  <property fmtid="{D5CDD505-2E9C-101B-9397-08002B2CF9AE}" pid="31" name="RightFooterField2">
    <vt:lpwstr>2016-11-28</vt:lpwstr>
  </property>
  <property fmtid="{D5CDD505-2E9C-101B-9397-08002B2CF9AE}" pid="32" name="TotalNumb">
    <vt:bool>false</vt:bool>
  </property>
  <property fmtid="{D5CDD505-2E9C-101B-9397-08002B2CF9AE}" pid="33" name="Pages">
    <vt:bool>true</vt:bool>
  </property>
  <property fmtid="{D5CDD505-2E9C-101B-9397-08002B2CF9AE}" pid="34" name="DocumentType2">
    <vt:lpwstr>Presentation2011</vt:lpwstr>
  </property>
  <property fmtid="{D5CDD505-2E9C-101B-9397-08002B2CF9AE}" pid="35" name="TemplateName2">
    <vt:lpwstr>CXC 173 2731/1</vt:lpwstr>
  </property>
  <property fmtid="{D5CDD505-2E9C-101B-9397-08002B2CF9AE}" pid="36" name="TemplateVersion2">
    <vt:lpwstr>R1A</vt:lpwstr>
  </property>
  <property fmtid="{D5CDD505-2E9C-101B-9397-08002B2CF9AE}" pid="37" name="Prepared">
    <vt:lpwstr/>
  </property>
  <property fmtid="{D5CDD505-2E9C-101B-9397-08002B2CF9AE}" pid="38" name="ApprovedBy">
    <vt:lpwstr/>
  </property>
  <property fmtid="{D5CDD505-2E9C-101B-9397-08002B2CF9AE}" pid="39" name="DocNo">
    <vt:lpwstr/>
  </property>
  <property fmtid="{D5CDD505-2E9C-101B-9397-08002B2CF9AE}" pid="40" name="Checked">
    <vt:lpwstr/>
  </property>
  <property fmtid="{D5CDD505-2E9C-101B-9397-08002B2CF9AE}" pid="41" name="Revision">
    <vt:lpwstr>PA1</vt:lpwstr>
  </property>
  <property fmtid="{D5CDD505-2E9C-101B-9397-08002B2CF9AE}" pid="42" name="DocName">
    <vt:lpwstr/>
  </property>
  <property fmtid="{D5CDD505-2E9C-101B-9397-08002B2CF9AE}" pid="43" name="Title">
    <vt:lpwstr/>
  </property>
  <property fmtid="{D5CDD505-2E9C-101B-9397-08002B2CF9AE}" pid="44" name="Date">
    <vt:lpwstr>2016-11-28</vt:lpwstr>
  </property>
  <property fmtid="{D5CDD505-2E9C-101B-9397-08002B2CF9AE}" pid="45" name="Reference">
    <vt:lpwstr/>
  </property>
  <property fmtid="{D5CDD505-2E9C-101B-9397-08002B2CF9AE}" pid="46" name="Keyword">
    <vt:lpwstr/>
  </property>
  <property fmtid="{D5CDD505-2E9C-101B-9397-08002B2CF9AE}" pid="47" name="UpdateProcess">
    <vt:lpwstr>End</vt:lpwstr>
  </property>
</Properties>
</file>