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
  </p:notesMasterIdLst>
  <p:sldIdLst>
    <p:sldId id="524" r:id="rId2"/>
    <p:sldId id="543" r:id="rId3"/>
    <p:sldId id="525" r:id="rId4"/>
    <p:sldId id="538" r:id="rId5"/>
    <p:sldId id="537" r:id="rId6"/>
    <p:sldId id="259" r:id="rId7"/>
  </p:sldIdLst>
  <p:sldSz cx="9144000" cy="6858000" type="screen4x3"/>
  <p:notesSz cx="7099300"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ueming Pan" initials="pxm" lastIdx="11" clrIdx="0"/>
  <p:cmAuthor id="1" name="CATT" initials="CATT" lastIdx="1" clrIdx="1"/>
  <p:cmAuthor id="2" name="chandrika" initials="c" lastIdx="4"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0386B"/>
    <a:srgbClr val="1915FF"/>
    <a:srgbClr val="FCFFE7"/>
    <a:srgbClr val="00FA71"/>
    <a:srgbClr val="DDE9F7"/>
    <a:srgbClr val="ACF6DA"/>
    <a:srgbClr val="1063A2"/>
    <a:srgbClr val="FA0E12"/>
    <a:srgbClr val="2222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0" autoAdjust="0"/>
    <p:restoredTop sz="79221" autoAdjust="0"/>
  </p:normalViewPr>
  <p:slideViewPr>
    <p:cSldViewPr snapToGrid="0">
      <p:cViewPr varScale="1">
        <p:scale>
          <a:sx n="51" d="100"/>
          <a:sy n="51" d="100"/>
        </p:scale>
        <p:origin x="-1836" y="-96"/>
      </p:cViewPr>
      <p:guideLst>
        <p:guide orient="horz" pos="2160"/>
        <p:guide pos="2880"/>
      </p:guideLst>
    </p:cSldViewPr>
  </p:slid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2013B06-8F13-43AA-80CE-A20C31D31309}" type="datetimeFigureOut">
              <a:rPr lang="zh-CN" altLang="en-US" smtClean="0"/>
              <a:pPr/>
              <a:t>2018/6/4</a:t>
            </a:fld>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859ED260-4EAD-4D2D-81E2-B6A0E2F09DE8}" type="slidenum">
              <a:rPr lang="zh-CN" altLang="en-US" smtClean="0"/>
              <a:pPr/>
              <a:t>‹#›</a:t>
            </a:fld>
            <a:endParaRPr lang="zh-CN" altLang="en-US"/>
          </a:p>
        </p:txBody>
      </p:sp>
    </p:spTree>
    <p:extLst>
      <p:ext uri="{BB962C8B-B14F-4D97-AF65-F5344CB8AC3E}">
        <p14:creationId xmlns:p14="http://schemas.microsoft.com/office/powerpoint/2010/main" xmlns="" val="52714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Tx/>
              <a:buChar char="-"/>
            </a:pPr>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Char char="-"/>
            </a:pPr>
            <a:endParaRPr lang="en-US" dirty="0"/>
          </a:p>
        </p:txBody>
      </p:sp>
      <p:sp>
        <p:nvSpPr>
          <p:cNvPr id="4" name="Slide Number Placeholder 3"/>
          <p:cNvSpPr>
            <a:spLocks noGrp="1"/>
          </p:cNvSpPr>
          <p:nvPr>
            <p:ph type="sldNum" sz="quarter" idx="10"/>
          </p:nvPr>
        </p:nvSpPr>
        <p:spPr/>
        <p:txBody>
          <a:bodyPr/>
          <a:lstStyle/>
          <a:p>
            <a:fld id="{859ED260-4EAD-4D2D-81E2-B6A0E2F09DE8}" type="slidenum">
              <a:rPr lang="zh-CN" altLang="en-US" smtClean="0"/>
              <a:pPr/>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59ED260-4EAD-4D2D-81E2-B6A0E2F09DE8}"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59ED260-4EAD-4D2D-81E2-B6A0E2F09DE8}"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11968" y="3645024"/>
            <a:ext cx="9032032" cy="1109985"/>
          </a:xfrm>
        </p:spPr>
        <p:txBody>
          <a:bodyPr>
            <a:normAutofit/>
          </a:bodyPr>
          <a:lstStyle/>
          <a:p>
            <a:pPr algn="ctr"/>
            <a:r>
              <a:rPr lang="en-US" altLang="zh-CN" sz="3200" dirty="0" smtClean="0">
                <a:latin typeface="Arial" pitchFamily="34" charset="0"/>
                <a:cs typeface="Arial" pitchFamily="34" charset="0"/>
              </a:rPr>
              <a:t>Supporting UDC in NR in Rel-16</a:t>
            </a:r>
            <a:endParaRPr lang="zh-CN" altLang="en-US" sz="3200" dirty="0">
              <a:latin typeface="Arial" pitchFamily="34" charset="0"/>
              <a:cs typeface="Arial" pitchFamily="34" charset="0"/>
            </a:endParaRPr>
          </a:p>
        </p:txBody>
      </p:sp>
      <p:sp>
        <p:nvSpPr>
          <p:cNvPr id="3" name="TextBox 2"/>
          <p:cNvSpPr txBox="1"/>
          <p:nvPr/>
        </p:nvSpPr>
        <p:spPr>
          <a:xfrm>
            <a:off x="4609322" y="5085184"/>
            <a:ext cx="4265948" cy="523220"/>
          </a:xfrm>
          <a:prstGeom prst="rect">
            <a:avLst/>
          </a:prstGeom>
          <a:noFill/>
        </p:spPr>
        <p:txBody>
          <a:bodyPr wrap="square" rtlCol="0">
            <a:spAutoFit/>
          </a:bodyPr>
          <a:lstStyle/>
          <a:p>
            <a:pPr algn="ctr"/>
            <a:r>
              <a:rPr lang="en-US" altLang="zh-CN" sz="2800" b="1" dirty="0" smtClean="0"/>
              <a:t>CATT, CMCC, </a:t>
            </a:r>
            <a:r>
              <a:rPr lang="en-GB" altLang="zh-CN" sz="2800" b="1" dirty="0" err="1" smtClean="0"/>
              <a:t>MediaTek</a:t>
            </a:r>
            <a:r>
              <a:rPr lang="en-GB" altLang="zh-CN" sz="2800" b="1" dirty="0" smtClean="0"/>
              <a:t> Inc.</a:t>
            </a:r>
            <a:r>
              <a:rPr lang="en-US" altLang="zh-CN" sz="2800" b="1" dirty="0" smtClean="0"/>
              <a:t> </a:t>
            </a:r>
          </a:p>
        </p:txBody>
      </p:sp>
      <p:sp>
        <p:nvSpPr>
          <p:cNvPr id="5" name="TextBox 4"/>
          <p:cNvSpPr txBox="1"/>
          <p:nvPr/>
        </p:nvSpPr>
        <p:spPr>
          <a:xfrm>
            <a:off x="7240556" y="671804"/>
            <a:ext cx="1903444" cy="461665"/>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schemeClr val="bg1"/>
                </a:solidFill>
              </a:rPr>
              <a:t>RP-180915</a:t>
            </a:r>
            <a:endParaRPr lang="zh-CN" altLang="en-US" sz="2400" b="1" dirty="0" smtClean="0">
              <a:solidFill>
                <a:schemeClr val="bg1"/>
              </a:solidFill>
            </a:endParaRPr>
          </a:p>
        </p:txBody>
      </p:sp>
      <p:sp>
        <p:nvSpPr>
          <p:cNvPr id="6" name="TextBox 5"/>
          <p:cNvSpPr txBox="1"/>
          <p:nvPr/>
        </p:nvSpPr>
        <p:spPr>
          <a:xfrm>
            <a:off x="317241" y="765109"/>
            <a:ext cx="5710336" cy="1938992"/>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dirty="0" smtClean="0">
                <a:solidFill>
                  <a:schemeClr val="bg1"/>
                </a:solidFill>
              </a:rPr>
              <a:t>3GPP TSG RAN WG Meeting #80</a:t>
            </a:r>
          </a:p>
          <a:p>
            <a:r>
              <a:rPr lang="en-GB" altLang="zh-CN" sz="2400" b="1" dirty="0" smtClean="0">
                <a:solidFill>
                  <a:schemeClr val="bg1"/>
                </a:solidFill>
              </a:rPr>
              <a:t>La  Jolla, USA, June 11-14, 2018</a:t>
            </a:r>
          </a:p>
          <a:p>
            <a:r>
              <a:rPr lang="en-GB" altLang="zh-CN" sz="2400" b="1" dirty="0" smtClean="0">
                <a:solidFill>
                  <a:schemeClr val="bg1"/>
                </a:solidFill>
              </a:rPr>
              <a:t>Document for: Discussion</a:t>
            </a:r>
          </a:p>
          <a:p>
            <a:r>
              <a:rPr lang="en-GB" altLang="zh-CN" sz="2400" b="1" dirty="0" smtClean="0">
                <a:solidFill>
                  <a:schemeClr val="bg1"/>
                </a:solidFill>
              </a:rPr>
              <a:t>Agenda Item</a:t>
            </a:r>
            <a:r>
              <a:rPr lang="en-US" altLang="zh-CN" sz="2400" b="1" dirty="0" smtClean="0">
                <a:solidFill>
                  <a:schemeClr val="bg1"/>
                </a:solidFill>
              </a:rPr>
              <a:t>:  9.2.2</a:t>
            </a:r>
          </a:p>
          <a:p>
            <a:endParaRPr lang="zh-CN" altLang="en-US" sz="2400" b="1" dirty="0" smtClean="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Background</a:t>
            </a:r>
            <a:endParaRPr lang="zh-CN" altLang="en-US" dirty="0"/>
          </a:p>
        </p:txBody>
      </p:sp>
      <p:sp>
        <p:nvSpPr>
          <p:cNvPr id="3" name="内容占位符 2"/>
          <p:cNvSpPr>
            <a:spLocks noGrp="1"/>
          </p:cNvSpPr>
          <p:nvPr>
            <p:ph idx="1"/>
          </p:nvPr>
        </p:nvSpPr>
        <p:spPr/>
        <p:txBody>
          <a:bodyPr/>
          <a:lstStyle/>
          <a:p>
            <a:r>
              <a:rPr lang="en-US" altLang="zh-CN" dirty="0" smtClean="0"/>
              <a:t>The WI on UDC in LTE is completed 99%. </a:t>
            </a:r>
          </a:p>
          <a:p>
            <a:r>
              <a:rPr lang="en-US" altLang="zh-CN" dirty="0" smtClean="0"/>
              <a:t>CRs to 36.300, 36.323 and 36.306 are agreed and CR to 36.331 is endorsed which would be approved in September to avoid the specification clashing with NSA.</a:t>
            </a:r>
          </a:p>
          <a:p>
            <a:r>
              <a:rPr lang="en-US" altLang="zh-CN" dirty="0" smtClean="0"/>
              <a:t>During RAN#79 meeting, it was proposed to support UDC in NR in Rel-15, but considering it was not so urgent, it was suggested to brought UDC in Rel-16.  </a:t>
            </a:r>
          </a:p>
          <a:p>
            <a:r>
              <a:rPr lang="en-US" altLang="zh-CN" dirty="0" smtClean="0"/>
              <a:t>In this contribution, we further propose to support UDC in NR in Rel-16.</a:t>
            </a:r>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marL="180975" lvl="1" algn="ctr" rtl="0">
              <a:spcBef>
                <a:spcPct val="0"/>
              </a:spcBef>
            </a:pPr>
            <a:r>
              <a:rPr lang="en-US" altLang="zh-CN" sz="2800" kern="1200" dirty="0" smtClean="0">
                <a:solidFill>
                  <a:schemeClr val="tx1"/>
                </a:solidFill>
                <a:latin typeface="Arial Unicode MS" pitchFamily="34" charset="-122"/>
                <a:ea typeface="Arial Unicode MS" pitchFamily="34" charset="-122"/>
                <a:cs typeface="Arial Unicode MS" pitchFamily="34" charset="-122"/>
              </a:rPr>
              <a:t>Motivation to support UDC in NR</a:t>
            </a:r>
            <a:endParaRPr lang="zh-CN" altLang="en-US" sz="2800" kern="1200" dirty="0">
              <a:solidFill>
                <a:schemeClr val="tx1"/>
              </a:solidFill>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1268760"/>
            <a:ext cx="8257592" cy="4665509"/>
          </a:xfrm>
        </p:spPr>
        <p:txBody>
          <a:bodyPr>
            <a:normAutofit fontScale="92500" lnSpcReduction="10000"/>
          </a:bodyPr>
          <a:lstStyle/>
          <a:p>
            <a:pPr lvl="0" hangingPunct="0"/>
            <a:r>
              <a:rPr lang="en-GB" altLang="zh-CN" sz="2400" dirty="0" smtClean="0"/>
              <a:t>Considering UDC can save more UL resources and reduce transmission latency in LTE which make LTE transmission more efficient, 5G also should provide similar effective transmission</a:t>
            </a:r>
            <a:r>
              <a:rPr lang="en-GB" altLang="zh-CN" sz="2400" dirty="0" smtClean="0"/>
              <a:t>;</a:t>
            </a:r>
          </a:p>
          <a:p>
            <a:pPr lvl="1" hangingPunct="0"/>
            <a:r>
              <a:rPr lang="en-GB" altLang="zh-CN" sz="2400" dirty="0" smtClean="0"/>
              <a:t>LTE UDC adopt public domain DELFATE method, which is a RAN-agnostic solution. Similar performance gain can be observed in NR network.</a:t>
            </a:r>
          </a:p>
          <a:p>
            <a:pPr lvl="0" hangingPunct="0"/>
            <a:r>
              <a:rPr lang="en-GB" altLang="zh-CN" sz="2400" dirty="0" smtClean="0"/>
              <a:t>UDC </a:t>
            </a:r>
            <a:r>
              <a:rPr lang="en-GB" altLang="zh-CN" sz="2400" dirty="0" smtClean="0"/>
              <a:t>can improve voice service coverage since it can improve the SIP signalling transmission successfully in the edge of </a:t>
            </a:r>
            <a:r>
              <a:rPr lang="en-GB" altLang="zh-CN" sz="2400" dirty="0" smtClean="0"/>
              <a:t>cell. Considering </a:t>
            </a:r>
            <a:r>
              <a:rPr lang="en-GB" altLang="zh-CN" sz="2400" dirty="0" smtClean="0"/>
              <a:t>the high frequency 5G </a:t>
            </a:r>
            <a:r>
              <a:rPr lang="en-GB" altLang="zh-CN" sz="2400" dirty="0" smtClean="0"/>
              <a:t>used, </a:t>
            </a:r>
            <a:r>
              <a:rPr lang="en-GB" altLang="zh-CN" sz="2400" dirty="0" smtClean="0"/>
              <a:t>uplink link budget issue would become a more severe problem. </a:t>
            </a:r>
            <a:endParaRPr lang="en-GB" altLang="zh-CN" sz="2400" dirty="0" smtClean="0"/>
          </a:p>
          <a:p>
            <a:pPr lvl="0" hangingPunct="0"/>
            <a:r>
              <a:rPr lang="en-GB" altLang="zh-CN" sz="2400" dirty="0" smtClean="0"/>
              <a:t>The E-UTRAN connecting to EPC (using LTE PDCP) with UDC may have higher throughput than the E-UTRAN connecting to 5GC (using NR PDCP) without UDC. To let 5G not worse than LTE, supporting UDC in 5G is a natural </a:t>
            </a:r>
            <a:r>
              <a:rPr lang="en-GB" altLang="zh-CN" sz="2400" dirty="0" smtClean="0"/>
              <a:t>way.</a:t>
            </a:r>
            <a:endParaRPr lang="en-GB" altLang="zh-CN" sz="2400" dirty="0" smtClean="0"/>
          </a:p>
          <a:p>
            <a:pPr lvl="0" hangingPunct="0">
              <a:buNone/>
            </a:pPr>
            <a:endParaRPr lang="en-GB" altLang="zh-CN" dirty="0" smtClean="0"/>
          </a:p>
          <a:p>
            <a:endParaRPr lang="en-US" altLang="zh-CN" sz="2400" dirty="0" smtClean="0"/>
          </a:p>
        </p:txBody>
      </p:sp>
      <p:sp>
        <p:nvSpPr>
          <p:cNvPr id="5" name="灯片编号占位符 9"/>
          <p:cNvSpPr>
            <a:spLocks noGrp="1"/>
          </p:cNvSpPr>
          <p:nvPr>
            <p:ph type="sldNum" sz="quarter" idx="4294967295"/>
          </p:nvPr>
        </p:nvSpPr>
        <p:spPr>
          <a:xfrm>
            <a:off x="8604448" y="6384180"/>
            <a:ext cx="539552" cy="285750"/>
          </a:xfrm>
          <a:prstGeom prst="rect">
            <a:avLst/>
          </a:prstGeom>
          <a:noFill/>
        </p:spPr>
        <p:txBody>
          <a:bodyPr/>
          <a:lstStyle/>
          <a:p>
            <a:pPr algn="l"/>
            <a:fld id="{44AB0156-B226-4A06-8B50-52773A32F8DB}" type="slidenum">
              <a:rPr lang="en-US" altLang="zh-CN" sz="1800" smtClean="0">
                <a:solidFill>
                  <a:schemeClr val="tx1"/>
                </a:solidFill>
              </a:rPr>
              <a:pPr algn="l"/>
              <a:t>3</a:t>
            </a:fld>
            <a:endParaRPr lang="en-US" altLang="zh-CN" sz="1800" dirty="0" smtClean="0">
              <a:solidFill>
                <a:schemeClr val="tx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7" name="Rectangle 3"/>
          <p:cNvSpPr>
            <a:spLocks noChangeArrowheads="1"/>
          </p:cNvSpPr>
          <p:nvPr/>
        </p:nvSpPr>
        <p:spPr bwMode="auto">
          <a:xfrm>
            <a:off x="0" y="8001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内容占位符 2"/>
          <p:cNvSpPr txBox="1">
            <a:spLocks/>
          </p:cNvSpPr>
          <p:nvPr/>
        </p:nvSpPr>
        <p:spPr>
          <a:xfrm>
            <a:off x="500743" y="5859624"/>
            <a:ext cx="8229600" cy="738934"/>
          </a:xfrm>
          <a:prstGeom prst="rect">
            <a:avLst/>
          </a:prstGeom>
        </p:spPr>
        <p:txBody>
          <a:bodyPr vert="horz" lIns="91440" tIns="45720" rIns="91440" bIns="45720" rtlCol="0">
            <a:normAutofit fontScale="55000" lnSpcReduction="20000"/>
          </a:bodyPr>
          <a:lstStyle/>
          <a:p>
            <a:pPr marL="285750" indent="-285750">
              <a:spcBef>
                <a:spcPct val="20000"/>
              </a:spcBef>
              <a:buFont typeface="Arial" pitchFamily="34" charset="0"/>
              <a:buChar char="–"/>
            </a:pPr>
            <a:endParaRPr kumimoji="0" lang="en-US" altLang="zh-CN" sz="19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800" b="1" i="0" u="none" strike="noStrike" kern="1200" cap="none" spc="0" normalizeH="0" baseline="0" noProof="0" dirty="0" smtClean="0">
                <a:ln>
                  <a:noFill/>
                </a:ln>
                <a:solidFill>
                  <a:srgbClr val="0070C0"/>
                </a:solidFill>
                <a:effectLst/>
                <a:uLnTx/>
                <a:uFillTx/>
                <a:latin typeface="+mn-lt"/>
                <a:ea typeface="+mn-ea"/>
                <a:cs typeface="+mn-cs"/>
              </a:rPr>
              <a:t>Saving uplink resource</a:t>
            </a:r>
            <a:r>
              <a:rPr kumimoji="0" lang="en-US" altLang="zh-CN" sz="3800" b="1" i="0" u="none" strike="noStrike" kern="1200" cap="none" spc="0" normalizeH="0" noProof="0" dirty="0" smtClean="0">
                <a:ln>
                  <a:noFill/>
                </a:ln>
                <a:solidFill>
                  <a:srgbClr val="0070C0"/>
                </a:solidFill>
                <a:effectLst/>
                <a:uLnTx/>
                <a:uFillTx/>
                <a:latin typeface="+mn-lt"/>
                <a:ea typeface="+mn-ea"/>
                <a:cs typeface="+mn-cs"/>
              </a:rPr>
              <a:t> is very important for practical networks.</a:t>
            </a:r>
            <a:endParaRPr kumimoji="0" lang="zh-CN" altLang="en-US" sz="3800" b="1" i="0" u="none" strike="noStrike" kern="1200" cap="none" spc="0" normalizeH="0" baseline="0" noProof="0" dirty="0">
              <a:ln>
                <a:noFill/>
              </a:ln>
              <a:solidFill>
                <a:srgbClr val="0070C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Objectives to support UDC in NR</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a:xfrm>
            <a:off x="457200" y="1268760"/>
            <a:ext cx="7990114" cy="3767697"/>
          </a:xfrm>
        </p:spPr>
        <p:txBody>
          <a:bodyPr>
            <a:normAutofit/>
          </a:bodyPr>
          <a:lstStyle/>
          <a:p>
            <a:pPr lvl="0"/>
            <a:r>
              <a:rPr lang="en-US" altLang="zh-CN" sz="2400" dirty="0" smtClean="0"/>
              <a:t>To specify the signaling and procedures enabling operator control of the DEFLATE-based solution.</a:t>
            </a:r>
            <a:endParaRPr lang="zh-CN" altLang="zh-CN" sz="2400" i="1" dirty="0" smtClean="0"/>
          </a:p>
          <a:p>
            <a:pPr lvl="0"/>
            <a:r>
              <a:rPr lang="en-US" altLang="zh-CN" sz="2400" dirty="0" smtClean="0"/>
              <a:t>To specify the UDC header (at least including checksum) and, PDCP control signaling as necessary, in PDCP protocol.</a:t>
            </a:r>
            <a:endParaRPr lang="zh-CN" altLang="zh-CN" sz="2400" i="1" dirty="0" smtClean="0"/>
          </a:p>
          <a:p>
            <a:pPr lvl="0"/>
            <a:r>
              <a:rPr lang="en-US" altLang="zh-CN" sz="2400" dirty="0" smtClean="0"/>
              <a:t>To specify pre-defined dictionary (including standard and operator defined) corresponding signaling and procedures.</a:t>
            </a:r>
            <a:endParaRPr lang="zh-CN" altLang="zh-CN" sz="2400" i="1"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Arial Unicode MS" pitchFamily="34" charset="-122"/>
                <a:ea typeface="Arial Unicode MS" pitchFamily="34" charset="-122"/>
                <a:cs typeface="Arial Unicode MS" pitchFamily="34" charset="-122"/>
              </a:rPr>
              <a:t>Proposals</a:t>
            </a:r>
            <a:endParaRPr lang="zh-CN" altLang="en-US" dirty="0">
              <a:latin typeface="Arial Unicode MS" pitchFamily="34" charset="-122"/>
              <a:ea typeface="Arial Unicode MS" pitchFamily="34" charset="-122"/>
              <a:cs typeface="Arial Unicode MS" pitchFamily="34" charset="-122"/>
            </a:endParaRPr>
          </a:p>
        </p:txBody>
      </p:sp>
      <p:sp>
        <p:nvSpPr>
          <p:cNvPr id="3" name="内容占位符 2"/>
          <p:cNvSpPr>
            <a:spLocks noGrp="1"/>
          </p:cNvSpPr>
          <p:nvPr>
            <p:ph idx="1"/>
          </p:nvPr>
        </p:nvSpPr>
        <p:spPr/>
        <p:txBody>
          <a:bodyPr>
            <a:normAutofit fontScale="85000" lnSpcReduction="10000"/>
          </a:bodyPr>
          <a:lstStyle/>
          <a:p>
            <a:pPr lvl="0"/>
            <a:r>
              <a:rPr lang="en-GB" altLang="zh-CN" sz="2800" dirty="0" smtClean="0"/>
              <a:t>UDC is not only used for </a:t>
            </a:r>
            <a:r>
              <a:rPr lang="en-GB" altLang="zh-CN" sz="2800" dirty="0" err="1" smtClean="0"/>
              <a:t>VoNR</a:t>
            </a:r>
            <a:r>
              <a:rPr lang="en-GB" altLang="zh-CN" sz="2800" dirty="0" smtClean="0"/>
              <a:t> but also can be used for other services without encryption. In real markets, most APPs haven’t used any encryption in order to increase the APP efficiency (encryption is an additional process of an APP).</a:t>
            </a:r>
          </a:p>
          <a:p>
            <a:pPr lvl="0"/>
            <a:r>
              <a:rPr lang="en-GB" altLang="zh-CN" sz="2800" dirty="0" smtClean="0"/>
              <a:t>To save more uplink resource and increase the transmission efficiency, it is proposed:</a:t>
            </a:r>
          </a:p>
          <a:p>
            <a:r>
              <a:rPr lang="en-US" altLang="zh-CN" sz="2800" b="1" dirty="0" smtClean="0">
                <a:solidFill>
                  <a:schemeClr val="tx2">
                    <a:lumMod val="60000"/>
                    <a:lumOff val="40000"/>
                  </a:schemeClr>
                </a:solidFill>
              </a:rPr>
              <a:t>Proposal 1: supporting DEFLATE based UDC in NR in Rel-16.</a:t>
            </a:r>
          </a:p>
          <a:p>
            <a:r>
              <a:rPr lang="en-US" altLang="zh-CN" sz="2800" dirty="0" smtClean="0"/>
              <a:t>Considering too many SIs/WIs to be involved in Rel-16 and the scope of the UDC (refer to NR UDC WID RP-180916) is clear with small workload, it proposed:</a:t>
            </a:r>
          </a:p>
          <a:p>
            <a:r>
              <a:rPr lang="en-US" altLang="zh-CN" sz="2800" b="1" dirty="0" smtClean="0">
                <a:solidFill>
                  <a:schemeClr val="tx2">
                    <a:lumMod val="60000"/>
                    <a:lumOff val="40000"/>
                  </a:schemeClr>
                </a:solidFill>
              </a:rPr>
              <a:t>Proposal 2: supporting UDC in NR can be completed under </a:t>
            </a:r>
            <a:r>
              <a:rPr lang="en-US" altLang="zh-CN" sz="2800" b="1" dirty="0" smtClean="0">
                <a:solidFill>
                  <a:schemeClr val="tx2">
                    <a:lumMod val="60000"/>
                    <a:lumOff val="40000"/>
                  </a:schemeClr>
                </a:solidFill>
              </a:rPr>
              <a:t>an agreed </a:t>
            </a:r>
            <a:r>
              <a:rPr lang="en-US" altLang="zh-CN" sz="2800" b="1" dirty="0" smtClean="0">
                <a:solidFill>
                  <a:schemeClr val="tx2">
                    <a:lumMod val="60000"/>
                    <a:lumOff val="40000"/>
                  </a:schemeClr>
                </a:solidFill>
              </a:rPr>
              <a:t>WI, e.g. Voice </a:t>
            </a:r>
            <a:r>
              <a:rPr lang="en-US" altLang="zh-CN" sz="2800" b="1" dirty="0" smtClean="0">
                <a:solidFill>
                  <a:schemeClr val="tx2">
                    <a:lumMod val="60000"/>
                    <a:lumOff val="40000"/>
                  </a:schemeClr>
                </a:solidFill>
              </a:rPr>
              <a:t>enhancement or other WI.</a:t>
            </a:r>
            <a:endParaRPr lang="en-US" altLang="zh-CN" sz="2800" b="1" dirty="0" smtClean="0">
              <a:solidFill>
                <a:schemeClr val="tx2">
                  <a:lumMod val="60000"/>
                  <a:lumOff val="40000"/>
                </a:schemeClr>
              </a:solidFill>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non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22472</TotalTime>
  <Words>460</Words>
  <Application>Microsoft Office PowerPoint</Application>
  <PresentationFormat>全屏显示(4:3)</PresentationFormat>
  <Paragraphs>38</Paragraphs>
  <Slides>6</Slides>
  <Notes>5</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Supporting UDC in NR in Rel-16</vt:lpstr>
      <vt:lpstr> Background</vt:lpstr>
      <vt:lpstr>Motivation to support UDC in NR</vt:lpstr>
      <vt:lpstr>Objectives to support UDC in NR</vt:lpstr>
      <vt:lpstr>Proposals</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创新中心</dc:title>
  <dc:creator>zhangyan1</dc:creator>
  <cp:lastModifiedBy>CATT</cp:lastModifiedBy>
  <cp:revision>789</cp:revision>
  <dcterms:created xsi:type="dcterms:W3CDTF">2014-01-09T07:41:21Z</dcterms:created>
  <dcterms:modified xsi:type="dcterms:W3CDTF">2018-06-04T11:12:43Z</dcterms:modified>
</cp:coreProperties>
</file>