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Lst>
  <p:notesMasterIdLst>
    <p:notesMasterId r:id="rId9"/>
  </p:notesMasterIdLst>
  <p:sldIdLst>
    <p:sldId id="267" r:id="rId2"/>
    <p:sldId id="293" r:id="rId3"/>
    <p:sldId id="294" r:id="rId4"/>
    <p:sldId id="295" r:id="rId5"/>
    <p:sldId id="296" r:id="rId6"/>
    <p:sldId id="297" r:id="rId7"/>
    <p:sldId id="298" r:id="rId8"/>
  </p:sldIdLst>
  <p:sldSz cx="9144000" cy="5143500" type="screen16x9"/>
  <p:notesSz cx="6858000" cy="9144000"/>
  <p:defaultTextStyle>
    <a:defPPr>
      <a:defRPr lang="en-US"/>
    </a:defPPr>
    <a:lvl1pPr marL="0" algn="l" defTabSz="456980" rtl="0" eaLnBrk="1" latinLnBrk="0" hangingPunct="1">
      <a:defRPr sz="1700" kern="1200">
        <a:solidFill>
          <a:schemeClr val="tx1"/>
        </a:solidFill>
        <a:latin typeface="+mn-lt"/>
        <a:ea typeface="+mn-ea"/>
        <a:cs typeface="+mn-cs"/>
      </a:defRPr>
    </a:lvl1pPr>
    <a:lvl2pPr marL="456980" algn="l" defTabSz="456980" rtl="0" eaLnBrk="1" latinLnBrk="0" hangingPunct="1">
      <a:defRPr sz="1700" kern="1200">
        <a:solidFill>
          <a:schemeClr val="tx1"/>
        </a:solidFill>
        <a:latin typeface="+mn-lt"/>
        <a:ea typeface="+mn-ea"/>
        <a:cs typeface="+mn-cs"/>
      </a:defRPr>
    </a:lvl2pPr>
    <a:lvl3pPr marL="913960" algn="l" defTabSz="456980" rtl="0" eaLnBrk="1" latinLnBrk="0" hangingPunct="1">
      <a:defRPr sz="1700" kern="1200">
        <a:solidFill>
          <a:schemeClr val="tx1"/>
        </a:solidFill>
        <a:latin typeface="+mn-lt"/>
        <a:ea typeface="+mn-ea"/>
        <a:cs typeface="+mn-cs"/>
      </a:defRPr>
    </a:lvl3pPr>
    <a:lvl4pPr marL="1370940" algn="l" defTabSz="456980" rtl="0" eaLnBrk="1" latinLnBrk="0" hangingPunct="1">
      <a:defRPr sz="1700" kern="1200">
        <a:solidFill>
          <a:schemeClr val="tx1"/>
        </a:solidFill>
        <a:latin typeface="+mn-lt"/>
        <a:ea typeface="+mn-ea"/>
        <a:cs typeface="+mn-cs"/>
      </a:defRPr>
    </a:lvl4pPr>
    <a:lvl5pPr marL="1827921" algn="l" defTabSz="456980" rtl="0" eaLnBrk="1" latinLnBrk="0" hangingPunct="1">
      <a:defRPr sz="1700" kern="1200">
        <a:solidFill>
          <a:schemeClr val="tx1"/>
        </a:solidFill>
        <a:latin typeface="+mn-lt"/>
        <a:ea typeface="+mn-ea"/>
        <a:cs typeface="+mn-cs"/>
      </a:defRPr>
    </a:lvl5pPr>
    <a:lvl6pPr marL="2284901" algn="l" defTabSz="456980" rtl="0" eaLnBrk="1" latinLnBrk="0" hangingPunct="1">
      <a:defRPr sz="1700" kern="1200">
        <a:solidFill>
          <a:schemeClr val="tx1"/>
        </a:solidFill>
        <a:latin typeface="+mn-lt"/>
        <a:ea typeface="+mn-ea"/>
        <a:cs typeface="+mn-cs"/>
      </a:defRPr>
    </a:lvl6pPr>
    <a:lvl7pPr marL="2741881" algn="l" defTabSz="456980" rtl="0" eaLnBrk="1" latinLnBrk="0" hangingPunct="1">
      <a:defRPr sz="1700" kern="1200">
        <a:solidFill>
          <a:schemeClr val="tx1"/>
        </a:solidFill>
        <a:latin typeface="+mn-lt"/>
        <a:ea typeface="+mn-ea"/>
        <a:cs typeface="+mn-cs"/>
      </a:defRPr>
    </a:lvl7pPr>
    <a:lvl8pPr marL="3198861" algn="l" defTabSz="456980" rtl="0" eaLnBrk="1" latinLnBrk="0" hangingPunct="1">
      <a:defRPr sz="1700" kern="1200">
        <a:solidFill>
          <a:schemeClr val="tx1"/>
        </a:solidFill>
        <a:latin typeface="+mn-lt"/>
        <a:ea typeface="+mn-ea"/>
        <a:cs typeface="+mn-cs"/>
      </a:defRPr>
    </a:lvl8pPr>
    <a:lvl9pPr marL="3655841" algn="l" defTabSz="456980" rtl="0" eaLnBrk="1" latinLnBrk="0" hangingPunct="1">
      <a:defRPr sz="1700" kern="1200">
        <a:solidFill>
          <a:schemeClr val="tx1"/>
        </a:solidFill>
        <a:latin typeface="+mn-lt"/>
        <a:ea typeface="+mn-ea"/>
        <a:cs typeface="+mn-cs"/>
      </a:defRPr>
    </a:lvl9pPr>
  </p:defaultTextStyle>
  <p:extLst>
    <p:ext uri="{EFAFB233-063F-42B5-8137-9DF3F51BA10A}">
      <p15:sldGuideLst xmlns:p15="http://schemas.microsoft.com/office/powerpoint/2012/main">
        <p15:guide id="2" pos="5692" userDrawn="1">
          <p15:clr>
            <a:srgbClr val="A4A3A4"/>
          </p15:clr>
        </p15:guide>
        <p15:guide id="3" orient="horz" pos="1701" userDrawn="1">
          <p15:clr>
            <a:srgbClr val="A4A3A4"/>
          </p15:clr>
        </p15:guide>
        <p15:guide id="4" orient="horz" pos="590" userDrawn="1">
          <p15:clr>
            <a:srgbClr val="A4A3A4"/>
          </p15:clr>
        </p15:guide>
        <p15:guide id="5" orient="horz" pos="1620">
          <p15:clr>
            <a:srgbClr val="A4A3A4"/>
          </p15:clr>
        </p15:guide>
        <p15:guide id="6" orient="horz" pos="562">
          <p15:clr>
            <a:srgbClr val="A4A3A4"/>
          </p15:clr>
        </p15:guide>
        <p15:guide id="7" pos="289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5597"/>
    <a:srgbClr val="6600FF"/>
    <a:srgbClr val="006488"/>
    <a:srgbClr val="203864"/>
    <a:srgbClr val="000F21"/>
    <a:srgbClr val="0E2B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61" autoAdjust="0"/>
    <p:restoredTop sz="84318" autoAdjust="0"/>
  </p:normalViewPr>
  <p:slideViewPr>
    <p:cSldViewPr snapToGrid="0" showGuides="1">
      <p:cViewPr varScale="1">
        <p:scale>
          <a:sx n="97" d="100"/>
          <a:sy n="97" d="100"/>
        </p:scale>
        <p:origin x="816" y="84"/>
      </p:cViewPr>
      <p:guideLst>
        <p:guide pos="5692"/>
        <p:guide orient="horz" pos="1701"/>
        <p:guide orient="horz" pos="590"/>
        <p:guide orient="horz" pos="1620"/>
        <p:guide orient="horz" pos="562"/>
        <p:guide pos="2891"/>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0CED7F-AC5A-4AD5-869A-E748F725DADC}" type="datetimeFigureOut">
              <a:rPr lang="zh-CN" altLang="en-US" smtClean="0"/>
              <a:pPr/>
              <a:t>2018/6/4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DB6A373-793E-4E21-927A-67A0D7C20746}" type="slidenum">
              <a:rPr lang="zh-CN" altLang="en-US" smtClean="0"/>
              <a:pPr/>
              <a:t>‹#›</a:t>
            </a:fld>
            <a:endParaRPr lang="zh-CN" altLang="en-US"/>
          </a:p>
        </p:txBody>
      </p:sp>
    </p:spTree>
    <p:extLst>
      <p:ext uri="{BB962C8B-B14F-4D97-AF65-F5344CB8AC3E}">
        <p14:creationId xmlns:p14="http://schemas.microsoft.com/office/powerpoint/2010/main" val="2528947584"/>
      </p:ext>
    </p:extLst>
  </p:cSld>
  <p:clrMap bg1="lt1" tx1="dk1" bg2="lt2" tx2="dk2" accent1="accent1" accent2="accent2" accent3="accent3" accent4="accent4" accent5="accent5" accent6="accent6" hlink="hlink" folHlink="folHlink"/>
  <p:notesStyle>
    <a:lvl1pPr marL="0" algn="l" defTabSz="913960" rtl="0" eaLnBrk="1" latinLnBrk="0" hangingPunct="1">
      <a:defRPr sz="1200" kern="1200">
        <a:solidFill>
          <a:schemeClr val="tx1"/>
        </a:solidFill>
        <a:latin typeface="+mn-lt"/>
        <a:ea typeface="+mn-ea"/>
        <a:cs typeface="+mn-cs"/>
      </a:defRPr>
    </a:lvl1pPr>
    <a:lvl2pPr marL="456980" algn="l" defTabSz="913960" rtl="0" eaLnBrk="1" latinLnBrk="0" hangingPunct="1">
      <a:defRPr sz="1200" kern="1200">
        <a:solidFill>
          <a:schemeClr val="tx1"/>
        </a:solidFill>
        <a:latin typeface="+mn-lt"/>
        <a:ea typeface="+mn-ea"/>
        <a:cs typeface="+mn-cs"/>
      </a:defRPr>
    </a:lvl2pPr>
    <a:lvl3pPr marL="913960" algn="l" defTabSz="913960" rtl="0" eaLnBrk="1" latinLnBrk="0" hangingPunct="1">
      <a:defRPr sz="1200" kern="1200">
        <a:solidFill>
          <a:schemeClr val="tx1"/>
        </a:solidFill>
        <a:latin typeface="+mn-lt"/>
        <a:ea typeface="+mn-ea"/>
        <a:cs typeface="+mn-cs"/>
      </a:defRPr>
    </a:lvl3pPr>
    <a:lvl4pPr marL="1370940" algn="l" defTabSz="913960" rtl="0" eaLnBrk="1" latinLnBrk="0" hangingPunct="1">
      <a:defRPr sz="1200" kern="1200">
        <a:solidFill>
          <a:schemeClr val="tx1"/>
        </a:solidFill>
        <a:latin typeface="+mn-lt"/>
        <a:ea typeface="+mn-ea"/>
        <a:cs typeface="+mn-cs"/>
      </a:defRPr>
    </a:lvl4pPr>
    <a:lvl5pPr marL="1827921" algn="l" defTabSz="913960" rtl="0" eaLnBrk="1" latinLnBrk="0" hangingPunct="1">
      <a:defRPr sz="1200" kern="1200">
        <a:solidFill>
          <a:schemeClr val="tx1"/>
        </a:solidFill>
        <a:latin typeface="+mn-lt"/>
        <a:ea typeface="+mn-ea"/>
        <a:cs typeface="+mn-cs"/>
      </a:defRPr>
    </a:lvl5pPr>
    <a:lvl6pPr marL="2284901" algn="l" defTabSz="913960" rtl="0" eaLnBrk="1" latinLnBrk="0" hangingPunct="1">
      <a:defRPr sz="1200" kern="1200">
        <a:solidFill>
          <a:schemeClr val="tx1"/>
        </a:solidFill>
        <a:latin typeface="+mn-lt"/>
        <a:ea typeface="+mn-ea"/>
        <a:cs typeface="+mn-cs"/>
      </a:defRPr>
    </a:lvl6pPr>
    <a:lvl7pPr marL="2741881" algn="l" defTabSz="913960" rtl="0" eaLnBrk="1" latinLnBrk="0" hangingPunct="1">
      <a:defRPr sz="1200" kern="1200">
        <a:solidFill>
          <a:schemeClr val="tx1"/>
        </a:solidFill>
        <a:latin typeface="+mn-lt"/>
        <a:ea typeface="+mn-ea"/>
        <a:cs typeface="+mn-cs"/>
      </a:defRPr>
    </a:lvl7pPr>
    <a:lvl8pPr marL="3198861" algn="l" defTabSz="913960" rtl="0" eaLnBrk="1" latinLnBrk="0" hangingPunct="1">
      <a:defRPr sz="1200" kern="1200">
        <a:solidFill>
          <a:schemeClr val="tx1"/>
        </a:solidFill>
        <a:latin typeface="+mn-lt"/>
        <a:ea typeface="+mn-ea"/>
        <a:cs typeface="+mn-cs"/>
      </a:defRPr>
    </a:lvl8pPr>
    <a:lvl9pPr marL="3655841" algn="l" defTabSz="91396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B6A373-793E-4E21-927A-67A0D7C20746}" type="slidenum">
              <a:rPr lang="zh-CN" altLang="en-US" smtClean="0"/>
              <a:pPr/>
              <a:t>1</a:t>
            </a:fld>
            <a:endParaRPr lang="zh-CN" altLang="en-US"/>
          </a:p>
        </p:txBody>
      </p:sp>
    </p:spTree>
    <p:extLst>
      <p:ext uri="{BB962C8B-B14F-4D97-AF65-F5344CB8AC3E}">
        <p14:creationId xmlns:p14="http://schemas.microsoft.com/office/powerpoint/2010/main" val="2484500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4DB6A373-793E-4E21-927A-67A0D7C20746}" type="slidenum">
              <a:rPr lang="zh-CN" altLang="en-US" smtClean="0"/>
              <a:pPr/>
              <a:t>2</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580CC0C-A63E-4F64-99DB-BBB3CE41797C}"/>
              </a:ext>
            </a:extLst>
          </p:cNvPr>
          <p:cNvSpPr>
            <a:spLocks noGrp="1"/>
          </p:cNvSpPr>
          <p:nvPr>
            <p:ph type="ctrTitle"/>
          </p:nvPr>
        </p:nvSpPr>
        <p:spPr>
          <a:xfrm>
            <a:off x="1142698" y="842131"/>
            <a:ext cx="6858604" cy="1790096"/>
          </a:xfrm>
          <a:prstGeom prst="rect">
            <a:avLst/>
          </a:prstGeo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A3747A3B-4A5C-436F-A862-749FEE910CE3}"/>
              </a:ext>
            </a:extLst>
          </p:cNvPr>
          <p:cNvSpPr>
            <a:spLocks noGrp="1"/>
          </p:cNvSpPr>
          <p:nvPr>
            <p:ph type="subTitle" idx="1"/>
          </p:nvPr>
        </p:nvSpPr>
        <p:spPr>
          <a:xfrm>
            <a:off x="1142698" y="2701775"/>
            <a:ext cx="6858604" cy="1241273"/>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653397BB-3817-4706-9F52-F66874BCAA3A}"/>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2018/6/4</a:t>
            </a:fld>
            <a:endParaRPr lang="zh-CN" altLang="en-US"/>
          </a:p>
        </p:txBody>
      </p:sp>
      <p:sp>
        <p:nvSpPr>
          <p:cNvPr id="5" name="页脚占位符 4">
            <a:extLst>
              <a:ext uri="{FF2B5EF4-FFF2-40B4-BE49-F238E27FC236}">
                <a16:creationId xmlns:a16="http://schemas.microsoft.com/office/drawing/2014/main" id="{7BBA7199-27BC-493D-A406-4DF1ADE39DF1}"/>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9EB40A8A-1D4B-46A3-8BBD-8168BB429B8C}"/>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3710086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94E776-D8B3-4E41-A9AB-81ADEA8C9780}"/>
              </a:ext>
            </a:extLst>
          </p:cNvPr>
          <p:cNvSpPr>
            <a:spLocks noGrp="1"/>
          </p:cNvSpPr>
          <p:nvPr>
            <p:ph type="title"/>
          </p:nvPr>
        </p:nvSpPr>
        <p:spPr>
          <a:xfrm>
            <a:off x="629008" y="273656"/>
            <a:ext cx="7885984" cy="99483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C3C24A1-E1AD-4E60-8927-2A3DAB4A6C2C}"/>
              </a:ext>
            </a:extLst>
          </p:cNvPr>
          <p:cNvSpPr>
            <a:spLocks noGrp="1"/>
          </p:cNvSpPr>
          <p:nvPr>
            <p:ph type="body" orient="vert" idx="1"/>
          </p:nvPr>
        </p:nvSpPr>
        <p:spPr>
          <a:xfrm>
            <a:off x="629008" y="1369786"/>
            <a:ext cx="7885984" cy="3262691"/>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4EB49240-E416-41DC-B1EB-E5C44B53D316}"/>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2018/6/4</a:t>
            </a:fld>
            <a:endParaRPr lang="zh-CN" altLang="en-US"/>
          </a:p>
        </p:txBody>
      </p:sp>
      <p:sp>
        <p:nvSpPr>
          <p:cNvPr id="5" name="页脚占位符 4">
            <a:extLst>
              <a:ext uri="{FF2B5EF4-FFF2-40B4-BE49-F238E27FC236}">
                <a16:creationId xmlns:a16="http://schemas.microsoft.com/office/drawing/2014/main" id="{B416B811-E875-4E96-A6E6-5E533FF90065}"/>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F1C3104B-742F-4E5E-A73B-A717CC664EEA}"/>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28684688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70B7EB8-D5CA-4798-A4CB-FC64F0784271}"/>
              </a:ext>
            </a:extLst>
          </p:cNvPr>
          <p:cNvSpPr>
            <a:spLocks noGrp="1"/>
          </p:cNvSpPr>
          <p:nvPr>
            <p:ph type="title" orient="vert"/>
          </p:nvPr>
        </p:nvSpPr>
        <p:spPr>
          <a:xfrm>
            <a:off x="6544101" y="273656"/>
            <a:ext cx="1970891" cy="4358821"/>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405CB17-9014-4EFA-BAAD-EB7AE29D5E4E}"/>
              </a:ext>
            </a:extLst>
          </p:cNvPr>
          <p:cNvSpPr>
            <a:spLocks noGrp="1"/>
          </p:cNvSpPr>
          <p:nvPr>
            <p:ph type="body" orient="vert" idx="1"/>
          </p:nvPr>
        </p:nvSpPr>
        <p:spPr>
          <a:xfrm>
            <a:off x="629009" y="273656"/>
            <a:ext cx="5837677" cy="4358821"/>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B5E5733-35C4-4163-9E1A-384E0A920D6B}"/>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2018/6/4</a:t>
            </a:fld>
            <a:endParaRPr lang="zh-CN" altLang="en-US"/>
          </a:p>
        </p:txBody>
      </p:sp>
      <p:sp>
        <p:nvSpPr>
          <p:cNvPr id="5" name="页脚占位符 4">
            <a:extLst>
              <a:ext uri="{FF2B5EF4-FFF2-40B4-BE49-F238E27FC236}">
                <a16:creationId xmlns:a16="http://schemas.microsoft.com/office/drawing/2014/main" id="{DF28BD6C-796B-4C14-A06B-E648D78A69C4}"/>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9FBD508B-6C9F-4EBA-B111-BFB7C5327C18}"/>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42715815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938298-3A29-4441-BA64-696DA9636FE9}"/>
              </a:ext>
            </a:extLst>
          </p:cNvPr>
          <p:cNvSpPr>
            <a:spLocks noGrp="1"/>
          </p:cNvSpPr>
          <p:nvPr>
            <p:ph type="title"/>
          </p:nvPr>
        </p:nvSpPr>
        <p:spPr>
          <a:xfrm>
            <a:off x="629008" y="273656"/>
            <a:ext cx="7885984" cy="99483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017375D-AEA9-48B0-B642-1CDFFF4FFDD5}"/>
              </a:ext>
            </a:extLst>
          </p:cNvPr>
          <p:cNvSpPr>
            <a:spLocks noGrp="1"/>
          </p:cNvSpPr>
          <p:nvPr>
            <p:ph idx="1"/>
          </p:nvPr>
        </p:nvSpPr>
        <p:spPr>
          <a:xfrm>
            <a:off x="629008" y="1369786"/>
            <a:ext cx="7885984" cy="326269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B7E9479-EAE2-459E-B148-C26DCBC25464}"/>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2018/6/4</a:t>
            </a:fld>
            <a:endParaRPr lang="zh-CN" altLang="en-US"/>
          </a:p>
        </p:txBody>
      </p:sp>
      <p:sp>
        <p:nvSpPr>
          <p:cNvPr id="5" name="页脚占位符 4">
            <a:extLst>
              <a:ext uri="{FF2B5EF4-FFF2-40B4-BE49-F238E27FC236}">
                <a16:creationId xmlns:a16="http://schemas.microsoft.com/office/drawing/2014/main" id="{EC8C3D02-D070-4C0F-B546-4E516AB7F0FC}"/>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B65508F0-644C-4046-A43B-CCABD503C399}"/>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20493099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519CC46-E663-4E57-A461-EDBD2254AA3C}"/>
              </a:ext>
            </a:extLst>
          </p:cNvPr>
          <p:cNvSpPr>
            <a:spLocks noGrp="1"/>
          </p:cNvSpPr>
          <p:nvPr>
            <p:ph type="title"/>
          </p:nvPr>
        </p:nvSpPr>
        <p:spPr>
          <a:xfrm>
            <a:off x="624170" y="1282096"/>
            <a:ext cx="7886791" cy="2139346"/>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9CF9E4EA-AF6A-41FD-83CB-92BD7632CC52}"/>
              </a:ext>
            </a:extLst>
          </p:cNvPr>
          <p:cNvSpPr>
            <a:spLocks noGrp="1"/>
          </p:cNvSpPr>
          <p:nvPr>
            <p:ph type="body" idx="1"/>
          </p:nvPr>
        </p:nvSpPr>
        <p:spPr>
          <a:xfrm>
            <a:off x="624170" y="3442607"/>
            <a:ext cx="7886791" cy="1124858"/>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7A5DD21B-F431-4405-9F2A-59511CA3193B}"/>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2018/6/4</a:t>
            </a:fld>
            <a:endParaRPr lang="zh-CN" altLang="en-US"/>
          </a:p>
        </p:txBody>
      </p:sp>
      <p:sp>
        <p:nvSpPr>
          <p:cNvPr id="5" name="页脚占位符 4">
            <a:extLst>
              <a:ext uri="{FF2B5EF4-FFF2-40B4-BE49-F238E27FC236}">
                <a16:creationId xmlns:a16="http://schemas.microsoft.com/office/drawing/2014/main" id="{332A9ED4-9D89-427B-9F06-C5404967BD6A}"/>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id="{A6EFA721-1F7C-40E8-AE34-C3BDB690DCB4}"/>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8297729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3377C0F-C4A7-4D53-8287-1F8CE312E80A}"/>
              </a:ext>
            </a:extLst>
          </p:cNvPr>
          <p:cNvSpPr>
            <a:spLocks noGrp="1"/>
          </p:cNvSpPr>
          <p:nvPr>
            <p:ph type="title"/>
          </p:nvPr>
        </p:nvSpPr>
        <p:spPr>
          <a:xfrm>
            <a:off x="629008" y="273656"/>
            <a:ext cx="7885984" cy="99483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D876672-A353-4121-AAC3-4291A354A7FF}"/>
              </a:ext>
            </a:extLst>
          </p:cNvPr>
          <p:cNvSpPr>
            <a:spLocks noGrp="1"/>
          </p:cNvSpPr>
          <p:nvPr>
            <p:ph sz="half" idx="1"/>
          </p:nvPr>
        </p:nvSpPr>
        <p:spPr>
          <a:xfrm>
            <a:off x="629008" y="1369786"/>
            <a:ext cx="3903881" cy="326269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B71B1C94-5C17-4E59-B810-C9C51EEB6890}"/>
              </a:ext>
            </a:extLst>
          </p:cNvPr>
          <p:cNvSpPr>
            <a:spLocks noGrp="1"/>
          </p:cNvSpPr>
          <p:nvPr>
            <p:ph sz="half" idx="2"/>
          </p:nvPr>
        </p:nvSpPr>
        <p:spPr>
          <a:xfrm>
            <a:off x="4610306" y="1369786"/>
            <a:ext cx="3904687" cy="3262691"/>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16260EE6-6576-4C0B-A845-A5D1B5C6FED2}"/>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2018/6/4</a:t>
            </a:fld>
            <a:endParaRPr lang="zh-CN" altLang="en-US"/>
          </a:p>
        </p:txBody>
      </p:sp>
      <p:sp>
        <p:nvSpPr>
          <p:cNvPr id="6" name="页脚占位符 5">
            <a:extLst>
              <a:ext uri="{FF2B5EF4-FFF2-40B4-BE49-F238E27FC236}">
                <a16:creationId xmlns:a16="http://schemas.microsoft.com/office/drawing/2014/main" id="{FD52E0E1-2224-4C78-9E24-DC4FACE5DA1E}"/>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7B7D9A03-118A-4530-B30F-038B44195811}"/>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389824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2C8CDF-12FB-42D0-9E1B-8FD8CA3870E0}"/>
              </a:ext>
            </a:extLst>
          </p:cNvPr>
          <p:cNvSpPr>
            <a:spLocks noGrp="1"/>
          </p:cNvSpPr>
          <p:nvPr>
            <p:ph type="title"/>
          </p:nvPr>
        </p:nvSpPr>
        <p:spPr>
          <a:xfrm>
            <a:off x="629814" y="273656"/>
            <a:ext cx="7886791" cy="99483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739CB1D9-51AF-48E8-8FA9-DB4CE8982AFA}"/>
              </a:ext>
            </a:extLst>
          </p:cNvPr>
          <p:cNvSpPr>
            <a:spLocks noGrp="1"/>
          </p:cNvSpPr>
          <p:nvPr>
            <p:ph type="body" idx="1"/>
          </p:nvPr>
        </p:nvSpPr>
        <p:spPr>
          <a:xfrm>
            <a:off x="629815" y="1260929"/>
            <a:ext cx="3868398" cy="6183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4576B187-8DC0-4320-816F-A6E74D913DD8}"/>
              </a:ext>
            </a:extLst>
          </p:cNvPr>
          <p:cNvSpPr>
            <a:spLocks noGrp="1"/>
          </p:cNvSpPr>
          <p:nvPr>
            <p:ph sz="half" idx="2"/>
          </p:nvPr>
        </p:nvSpPr>
        <p:spPr>
          <a:xfrm>
            <a:off x="629815" y="1879299"/>
            <a:ext cx="3868398" cy="2762249"/>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8C8B463-D0B2-46E5-9B2A-95BF628B16FE}"/>
              </a:ext>
            </a:extLst>
          </p:cNvPr>
          <p:cNvSpPr>
            <a:spLocks noGrp="1"/>
          </p:cNvSpPr>
          <p:nvPr>
            <p:ph type="body" sz="quarter" idx="3"/>
          </p:nvPr>
        </p:nvSpPr>
        <p:spPr>
          <a:xfrm>
            <a:off x="4628853" y="1260929"/>
            <a:ext cx="3887753" cy="618370"/>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56BC2DB-4E30-47F5-828A-6FD2D0F5D244}"/>
              </a:ext>
            </a:extLst>
          </p:cNvPr>
          <p:cNvSpPr>
            <a:spLocks noGrp="1"/>
          </p:cNvSpPr>
          <p:nvPr>
            <p:ph sz="quarter" idx="4"/>
          </p:nvPr>
        </p:nvSpPr>
        <p:spPr>
          <a:xfrm>
            <a:off x="4628853" y="1879299"/>
            <a:ext cx="3887753" cy="2762249"/>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83F4BB66-4CA4-428C-8B6B-65CB91A5198C}"/>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2018/6/4</a:t>
            </a:fld>
            <a:endParaRPr lang="zh-CN" altLang="en-US"/>
          </a:p>
        </p:txBody>
      </p:sp>
      <p:sp>
        <p:nvSpPr>
          <p:cNvPr id="8" name="页脚占位符 7">
            <a:extLst>
              <a:ext uri="{FF2B5EF4-FFF2-40B4-BE49-F238E27FC236}">
                <a16:creationId xmlns:a16="http://schemas.microsoft.com/office/drawing/2014/main" id="{4C6895D4-BFFD-420E-BB2F-03C342C65118}"/>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id="{A8BC81C0-DFE0-40CC-8AA1-B0824A1A7C2C}"/>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834973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612694B-2264-4807-A0EA-88F64E89EE35}"/>
              </a:ext>
            </a:extLst>
          </p:cNvPr>
          <p:cNvSpPr>
            <a:spLocks noGrp="1"/>
          </p:cNvSpPr>
          <p:nvPr>
            <p:ph type="title"/>
          </p:nvPr>
        </p:nvSpPr>
        <p:spPr>
          <a:xfrm>
            <a:off x="629008" y="273656"/>
            <a:ext cx="7885984" cy="99483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1AAEFE22-D8DB-4B58-B86C-79772561AFF1}"/>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2018/6/4</a:t>
            </a:fld>
            <a:endParaRPr lang="zh-CN" altLang="en-US"/>
          </a:p>
        </p:txBody>
      </p:sp>
      <p:sp>
        <p:nvSpPr>
          <p:cNvPr id="4" name="页脚占位符 3">
            <a:extLst>
              <a:ext uri="{FF2B5EF4-FFF2-40B4-BE49-F238E27FC236}">
                <a16:creationId xmlns:a16="http://schemas.microsoft.com/office/drawing/2014/main" id="{E276A5C8-6A2B-457F-8B8A-5D132DEAEDDA}"/>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id="{4BA5034A-D0D1-4715-BCD0-AD12611CC63C}"/>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2874221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98C33EEB-FB45-4809-81AA-2A2ACEB8D1AA}"/>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2018/6/4</a:t>
            </a:fld>
            <a:endParaRPr lang="zh-CN" altLang="en-US"/>
          </a:p>
        </p:txBody>
      </p:sp>
      <p:sp>
        <p:nvSpPr>
          <p:cNvPr id="3" name="页脚占位符 2">
            <a:extLst>
              <a:ext uri="{FF2B5EF4-FFF2-40B4-BE49-F238E27FC236}">
                <a16:creationId xmlns:a16="http://schemas.microsoft.com/office/drawing/2014/main" id="{FEBFD9E7-8A2C-494C-B231-B3F457BDAF7E}"/>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id="{881F087A-EB71-44C4-916E-92CA1BF67158}"/>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4160943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C7362E-1453-4209-8680-7C8DA4AB4325}"/>
              </a:ext>
            </a:extLst>
          </p:cNvPr>
          <p:cNvSpPr>
            <a:spLocks noGrp="1"/>
          </p:cNvSpPr>
          <p:nvPr>
            <p:ph type="title"/>
          </p:nvPr>
        </p:nvSpPr>
        <p:spPr>
          <a:xfrm>
            <a:off x="629816" y="343204"/>
            <a:ext cx="2949079" cy="1200452"/>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EDE75CF4-E702-4DED-BFCC-9B085E7E9D8D}"/>
              </a:ext>
            </a:extLst>
          </p:cNvPr>
          <p:cNvSpPr>
            <a:spLocks noGrp="1"/>
          </p:cNvSpPr>
          <p:nvPr>
            <p:ph idx="1"/>
          </p:nvPr>
        </p:nvSpPr>
        <p:spPr>
          <a:xfrm>
            <a:off x="3887753" y="740833"/>
            <a:ext cx="4628853" cy="365427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28A9B303-7340-436B-B6EF-B7BC13508EEB}"/>
              </a:ext>
            </a:extLst>
          </p:cNvPr>
          <p:cNvSpPr>
            <a:spLocks noGrp="1"/>
          </p:cNvSpPr>
          <p:nvPr>
            <p:ph type="body" sz="half" idx="2"/>
          </p:nvPr>
        </p:nvSpPr>
        <p:spPr>
          <a:xfrm>
            <a:off x="629816" y="1543656"/>
            <a:ext cx="2949079" cy="28575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BBC92C0E-ACCA-4A46-A01F-DE03F99D3139}"/>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2018/6/4</a:t>
            </a:fld>
            <a:endParaRPr lang="zh-CN" altLang="en-US"/>
          </a:p>
        </p:txBody>
      </p:sp>
      <p:sp>
        <p:nvSpPr>
          <p:cNvPr id="6" name="页脚占位符 5">
            <a:extLst>
              <a:ext uri="{FF2B5EF4-FFF2-40B4-BE49-F238E27FC236}">
                <a16:creationId xmlns:a16="http://schemas.microsoft.com/office/drawing/2014/main" id="{35B3B14B-3D8C-434D-8830-CA8E04749024}"/>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9E161388-1EF4-4FBD-BFD7-B00B27CCFED2}"/>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981388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5785E3-205B-4B9C-A763-54189F28CC7D}"/>
              </a:ext>
            </a:extLst>
          </p:cNvPr>
          <p:cNvSpPr>
            <a:spLocks noGrp="1"/>
          </p:cNvSpPr>
          <p:nvPr>
            <p:ph type="title"/>
          </p:nvPr>
        </p:nvSpPr>
        <p:spPr>
          <a:xfrm>
            <a:off x="629816" y="343204"/>
            <a:ext cx="2949079" cy="1200452"/>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45E1676-6107-476A-9DAB-62F6F71F573E}"/>
              </a:ext>
            </a:extLst>
          </p:cNvPr>
          <p:cNvSpPr>
            <a:spLocks noGrp="1"/>
          </p:cNvSpPr>
          <p:nvPr>
            <p:ph type="pic" idx="1"/>
          </p:nvPr>
        </p:nvSpPr>
        <p:spPr>
          <a:xfrm>
            <a:off x="3887753" y="740833"/>
            <a:ext cx="4628853" cy="365427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1CED5E68-FF56-46D5-9F0A-AF9326EF79C5}"/>
              </a:ext>
            </a:extLst>
          </p:cNvPr>
          <p:cNvSpPr>
            <a:spLocks noGrp="1"/>
          </p:cNvSpPr>
          <p:nvPr>
            <p:ph type="body" sz="half" idx="2"/>
          </p:nvPr>
        </p:nvSpPr>
        <p:spPr>
          <a:xfrm>
            <a:off x="629816" y="1543656"/>
            <a:ext cx="2949079" cy="2857500"/>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AAC85F4A-25A4-46F1-B5F6-5F9E8B2CEE03}"/>
              </a:ext>
            </a:extLst>
          </p:cNvPr>
          <p:cNvSpPr>
            <a:spLocks noGrp="1"/>
          </p:cNvSpPr>
          <p:nvPr>
            <p:ph type="dt" sz="half" idx="10"/>
          </p:nvPr>
        </p:nvSpPr>
        <p:spPr>
          <a:xfrm>
            <a:off x="629008" y="4767037"/>
            <a:ext cx="2057178" cy="273654"/>
          </a:xfrm>
          <a:prstGeom prst="rect">
            <a:avLst/>
          </a:prstGeom>
        </p:spPr>
        <p:txBody>
          <a:bodyPr/>
          <a:lstStyle/>
          <a:p>
            <a:fld id="{B931049E-7D96-4BDD-BD88-416716BBB5C4}" type="datetimeFigureOut">
              <a:rPr lang="zh-CN" altLang="en-US" smtClean="0"/>
              <a:pPr/>
              <a:t>2018/6/4</a:t>
            </a:fld>
            <a:endParaRPr lang="zh-CN" altLang="en-US"/>
          </a:p>
        </p:txBody>
      </p:sp>
      <p:sp>
        <p:nvSpPr>
          <p:cNvPr id="6" name="页脚占位符 5">
            <a:extLst>
              <a:ext uri="{FF2B5EF4-FFF2-40B4-BE49-F238E27FC236}">
                <a16:creationId xmlns:a16="http://schemas.microsoft.com/office/drawing/2014/main" id="{186EDDA9-093F-4F91-BA32-E879FF4FF450}"/>
              </a:ext>
            </a:extLst>
          </p:cNvPr>
          <p:cNvSpPr>
            <a:spLocks noGrp="1"/>
          </p:cNvSpPr>
          <p:nvPr>
            <p:ph type="ftr" sz="quarter" idx="11"/>
          </p:nvPr>
        </p:nvSpPr>
        <p:spPr>
          <a:xfrm>
            <a:off x="3028916" y="4767037"/>
            <a:ext cx="3086171" cy="273654"/>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id="{0E81841B-841C-4187-89C3-253DE82C7529}"/>
              </a:ext>
            </a:extLst>
          </p:cNvPr>
          <p:cNvSpPr>
            <a:spLocks noGrp="1"/>
          </p:cNvSpPr>
          <p:nvPr>
            <p:ph type="sldNum" sz="quarter" idx="12"/>
          </p:nvPr>
        </p:nvSpPr>
        <p:spPr>
          <a:xfrm>
            <a:off x="6457814" y="4767037"/>
            <a:ext cx="2057178" cy="273654"/>
          </a:xfrm>
          <a:prstGeom prst="rect">
            <a:avLst/>
          </a:prstGeom>
        </p:spPr>
        <p:txBody>
          <a:bodyPr/>
          <a:lstStyle/>
          <a:p>
            <a:fld id="{B0669CEF-D4AE-4375-868D-5825A05994DB}" type="slidenum">
              <a:rPr lang="zh-CN" altLang="en-US" smtClean="0"/>
              <a:pPr/>
              <a:t>‹#›</a:t>
            </a:fld>
            <a:endParaRPr lang="zh-CN" altLang="en-US"/>
          </a:p>
        </p:txBody>
      </p:sp>
    </p:spTree>
    <p:extLst>
      <p:ext uri="{BB962C8B-B14F-4D97-AF65-F5344CB8AC3E}">
        <p14:creationId xmlns:p14="http://schemas.microsoft.com/office/powerpoint/2010/main" val="24292298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0E2B50"/>
            </a:gs>
            <a:gs pos="100000">
              <a:srgbClr val="000F21"/>
            </a:gs>
          </a:gsLst>
          <a:path path="circle">
            <a:fillToRect l="50000" t="50000" r="50000" b="50000"/>
          </a:path>
          <a:tileRect/>
        </a:gradFill>
        <a:effectLst/>
      </p:bgPr>
    </p:bg>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377B6A81-B65F-4F8E-BD7F-715072E57C1C}"/>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19995039">
            <a:off x="5913122" y="4267830"/>
            <a:ext cx="4571832" cy="1714286"/>
          </a:xfrm>
          <a:prstGeom prst="rect">
            <a:avLst/>
          </a:prstGeom>
        </p:spPr>
      </p:pic>
      <p:pic>
        <p:nvPicPr>
          <p:cNvPr id="11" name="图片 10">
            <a:extLst>
              <a:ext uri="{FF2B5EF4-FFF2-40B4-BE49-F238E27FC236}">
                <a16:creationId xmlns:a16="http://schemas.microsoft.com/office/drawing/2014/main" id="{0D96EA98-8A4C-4F50-BEFB-863F8064C846}"/>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rot="9589941">
            <a:off x="-1311305" y="-749733"/>
            <a:ext cx="4571832" cy="1714286"/>
          </a:xfrm>
          <a:prstGeom prst="rect">
            <a:avLst/>
          </a:prstGeom>
        </p:spPr>
      </p:pic>
      <p:pic>
        <p:nvPicPr>
          <p:cNvPr id="7" name="图片 6" descr="电信logo-01.png">
            <a:extLst>
              <a:ext uri="{FF2B5EF4-FFF2-40B4-BE49-F238E27FC236}">
                <a16:creationId xmlns:a16="http://schemas.microsoft.com/office/drawing/2014/main" id="{5EF1F516-22D7-4EFF-A9B8-CE5454DDC845}"/>
              </a:ext>
            </a:extLst>
          </p:cNvPr>
          <p:cNvPicPr>
            <a:picLocks noChangeAspect="1"/>
          </p:cNvPicPr>
          <p:nvPr userDrawn="1"/>
        </p:nvPicPr>
        <p:blipFill rotWithShape="1">
          <a:blip r:embed="rId14" cstate="print">
            <a:extLst>
              <a:ext uri="{28A0092B-C50C-407E-A947-70E740481C1C}">
                <a14:useLocalDpi xmlns:a14="http://schemas.microsoft.com/office/drawing/2010/main" val="0"/>
              </a:ext>
            </a:extLst>
          </a:blip>
          <a:srcRect t="13130" b="38518"/>
          <a:stretch/>
        </p:blipFill>
        <p:spPr>
          <a:xfrm>
            <a:off x="7587594" y="4595462"/>
            <a:ext cx="1836995" cy="548038"/>
          </a:xfrm>
          <a:prstGeom prst="rect">
            <a:avLst/>
          </a:prstGeom>
        </p:spPr>
      </p:pic>
    </p:spTree>
    <p:extLst>
      <p:ext uri="{BB962C8B-B14F-4D97-AF65-F5344CB8AC3E}">
        <p14:creationId xmlns:p14="http://schemas.microsoft.com/office/powerpoint/2010/main" val="1641042622"/>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DDD016B-2A30-477C-A655-26349C7C89A1}"/>
              </a:ext>
            </a:extLst>
          </p:cNvPr>
          <p:cNvSpPr txBox="1"/>
          <p:nvPr/>
        </p:nvSpPr>
        <p:spPr>
          <a:xfrm>
            <a:off x="1235688" y="1454842"/>
            <a:ext cx="5943168" cy="1457090"/>
          </a:xfrm>
          <a:prstGeom prst="rect">
            <a:avLst/>
          </a:prstGeom>
          <a:noFill/>
        </p:spPr>
        <p:txBody>
          <a:bodyPr wrap="square" lIns="91399" tIns="45700" rIns="91399" bIns="45700" rtlCol="0">
            <a:spAutoFit/>
          </a:bodyPr>
          <a:lstStyle/>
          <a:p>
            <a:pPr algn="ctr" defTabSz="1605015">
              <a:lnSpc>
                <a:spcPct val="200000"/>
              </a:lnSpc>
            </a:pPr>
            <a:r>
              <a:rPr lang="en-US" altLang="zh-CN" sz="2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Motivation for Study on Enhancement for Disaggregated </a:t>
            </a:r>
            <a:r>
              <a:rPr lang="en-US" altLang="zh-CN" sz="2400" b="1" dirty="0" err="1">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2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 Architecture</a:t>
            </a:r>
            <a:endParaRPr lang="zh-CN" altLang="en-US" sz="2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7" name="图片 6">
            <a:extLst>
              <a:ext uri="{FF2B5EF4-FFF2-40B4-BE49-F238E27FC236}">
                <a16:creationId xmlns:a16="http://schemas.microsoft.com/office/drawing/2014/main" id="{1F8C65A3-4E68-4D26-A5A2-E6560D1FBD7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68"/>
          <a:stretch/>
        </p:blipFill>
        <p:spPr>
          <a:xfrm rot="11428411">
            <a:off x="-519768" y="-1551785"/>
            <a:ext cx="6586071" cy="3646033"/>
          </a:xfrm>
          <a:prstGeom prst="rect">
            <a:avLst/>
          </a:prstGeom>
        </p:spPr>
      </p:pic>
      <p:pic>
        <p:nvPicPr>
          <p:cNvPr id="8" name="图片 7">
            <a:extLst>
              <a:ext uri="{FF2B5EF4-FFF2-40B4-BE49-F238E27FC236}">
                <a16:creationId xmlns:a16="http://schemas.microsoft.com/office/drawing/2014/main" id="{CCEF4BEE-2D98-4AEB-A529-6F81F8E4CBC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2268"/>
          <a:stretch/>
        </p:blipFill>
        <p:spPr>
          <a:xfrm rot="11433233" flipH="1" flipV="1">
            <a:off x="3049793" y="3091304"/>
            <a:ext cx="6586071" cy="3646033"/>
          </a:xfrm>
          <a:prstGeom prst="rect">
            <a:avLst/>
          </a:prstGeom>
        </p:spPr>
      </p:pic>
      <p:pic>
        <p:nvPicPr>
          <p:cNvPr id="6" name="图片 5" descr="电信logo-01.png">
            <a:extLst>
              <a:ext uri="{FF2B5EF4-FFF2-40B4-BE49-F238E27FC236}">
                <a16:creationId xmlns:a16="http://schemas.microsoft.com/office/drawing/2014/main" id="{5EF1F516-22D7-4EFF-A9B8-CE5454DDC84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13130" b="38518"/>
          <a:stretch/>
        </p:blipFill>
        <p:spPr>
          <a:xfrm>
            <a:off x="7094103" y="0"/>
            <a:ext cx="2238604" cy="619947"/>
          </a:xfrm>
          <a:prstGeom prst="rect">
            <a:avLst/>
          </a:prstGeom>
        </p:spPr>
      </p:pic>
      <p:sp>
        <p:nvSpPr>
          <p:cNvPr id="2" name="矩形 1"/>
          <p:cNvSpPr/>
          <p:nvPr/>
        </p:nvSpPr>
        <p:spPr>
          <a:xfrm>
            <a:off x="0" y="40437"/>
            <a:ext cx="7346005" cy="1184940"/>
          </a:xfrm>
          <a:prstGeom prst="rect">
            <a:avLst/>
          </a:prstGeom>
        </p:spPr>
        <p:txBody>
          <a:bodyPr wrap="square">
            <a:spAutoFit/>
          </a:bodyPr>
          <a:lstStyle/>
          <a:p>
            <a:r>
              <a:rPr lang="en-GB" altLang="zh-CN" sz="1400" b="1" dirty="0">
                <a:solidFill>
                  <a:schemeClr val="bg1"/>
                </a:solidFill>
                <a:latin typeface="Arial" panose="020B0604020202020204" pitchFamily="34" charset="0"/>
                <a:ea typeface="Times New Roman" panose="02020603050405020304" pitchFamily="18" charset="0"/>
              </a:rPr>
              <a:t>3GPP TSG RAN Meeting #80				</a:t>
            </a:r>
            <a:r>
              <a:rPr lang="en-GB" altLang="zh-CN" sz="1400" b="1" dirty="0">
                <a:solidFill>
                  <a:schemeClr val="bg1"/>
                </a:solidFill>
                <a:latin typeface="Arial" panose="020B0604020202020204" pitchFamily="34" charset="0"/>
                <a:ea typeface="MS Mincho" panose="02020609040205080304" pitchFamily="49" charset="-128"/>
              </a:rPr>
              <a:t>			</a:t>
            </a:r>
            <a:r>
              <a:rPr lang="en-GB" altLang="zh-CN" sz="1400" b="1">
                <a:solidFill>
                  <a:schemeClr val="bg1"/>
                </a:solidFill>
                <a:latin typeface="Arial" panose="020B0604020202020204" pitchFamily="34" charset="0"/>
                <a:ea typeface="MS Mincho" panose="02020609040205080304" pitchFamily="49" charset="-128"/>
              </a:rPr>
              <a:t>	</a:t>
            </a:r>
            <a:r>
              <a:rPr lang="en-GB" altLang="zh-CN" sz="1400" b="1" smtClean="0">
                <a:solidFill>
                  <a:schemeClr val="bg1"/>
                </a:solidFill>
                <a:latin typeface="Arial" panose="020B0604020202020204" pitchFamily="34" charset="0"/>
                <a:ea typeface="Times New Roman" panose="02020603050405020304" pitchFamily="18" charset="0"/>
              </a:rPr>
              <a:t>RP-180833</a:t>
            </a:r>
            <a:endParaRPr lang="zh-CN" altLang="zh-CN" sz="1400" dirty="0">
              <a:solidFill>
                <a:schemeClr val="bg1"/>
              </a:solidFill>
              <a:latin typeface="Times New Roman" panose="02020603050405020304" pitchFamily="18" charset="0"/>
              <a:ea typeface="Times New Roman" panose="02020603050405020304" pitchFamily="18" charset="0"/>
            </a:endParaRPr>
          </a:p>
          <a:p>
            <a:pPr hangingPunct="0">
              <a:spcAft>
                <a:spcPts val="900"/>
              </a:spcAft>
            </a:pPr>
            <a:r>
              <a:rPr lang="en-GB" altLang="zh-CN" sz="1400" b="1" dirty="0">
                <a:solidFill>
                  <a:schemeClr val="bg1"/>
                </a:solidFill>
                <a:latin typeface="Arial" panose="020B0604020202020204" pitchFamily="34" charset="0"/>
                <a:ea typeface="Times New Roman" panose="02020603050405020304" pitchFamily="18" charset="0"/>
              </a:rPr>
              <a:t>La Jolla, USA, June 11 - 14, </a:t>
            </a:r>
            <a:r>
              <a:rPr lang="en-GB" altLang="zh-CN" sz="1400" b="1" dirty="0" smtClean="0">
                <a:solidFill>
                  <a:schemeClr val="bg1"/>
                </a:solidFill>
                <a:latin typeface="Arial" panose="020B0604020202020204" pitchFamily="34" charset="0"/>
                <a:ea typeface="Times New Roman" panose="02020603050405020304" pitchFamily="18" charset="0"/>
              </a:rPr>
              <a:t>2018</a:t>
            </a:r>
          </a:p>
          <a:p>
            <a:pPr hangingPunct="0">
              <a:spcAft>
                <a:spcPts val="900"/>
              </a:spcAft>
            </a:pPr>
            <a:r>
              <a:rPr lang="en-US" altLang="zh-CN" sz="1400" b="1" dirty="0">
                <a:solidFill>
                  <a:schemeClr val="bg1"/>
                </a:solidFill>
                <a:latin typeface="Arial" panose="020B0604020202020204" pitchFamily="34" charset="0"/>
                <a:ea typeface="Times New Roman" panose="02020603050405020304" pitchFamily="18" charset="0"/>
              </a:rPr>
              <a:t>Agenda Item:	</a:t>
            </a:r>
            <a:r>
              <a:rPr lang="en-US" altLang="zh-CN" sz="1400" b="1" dirty="0" smtClean="0">
                <a:solidFill>
                  <a:schemeClr val="bg1"/>
                </a:solidFill>
                <a:latin typeface="Arial" panose="020B0604020202020204" pitchFamily="34" charset="0"/>
                <a:ea typeface="Times New Roman" panose="02020603050405020304" pitchFamily="18" charset="0"/>
              </a:rPr>
              <a:t>9.2.3</a:t>
            </a:r>
            <a:endParaRPr lang="en-US" altLang="zh-CN" sz="1400" b="1" dirty="0">
              <a:solidFill>
                <a:schemeClr val="bg1"/>
              </a:solidFill>
              <a:latin typeface="Arial" panose="020B0604020202020204" pitchFamily="34" charset="0"/>
              <a:ea typeface="Times New Roman" panose="02020603050405020304" pitchFamily="18" charset="0"/>
            </a:endParaRPr>
          </a:p>
          <a:p>
            <a:pPr hangingPunct="0">
              <a:spcAft>
                <a:spcPts val="900"/>
              </a:spcAft>
            </a:pPr>
            <a:r>
              <a:rPr lang="en-US" altLang="zh-CN" sz="1400" b="1" dirty="0">
                <a:solidFill>
                  <a:schemeClr val="bg1"/>
                </a:solidFill>
                <a:latin typeface="Arial" panose="020B0604020202020204" pitchFamily="34" charset="0"/>
                <a:ea typeface="Times New Roman" panose="02020603050405020304" pitchFamily="18" charset="0"/>
              </a:rPr>
              <a:t>Document for:	Discussion</a:t>
            </a:r>
          </a:p>
        </p:txBody>
      </p:sp>
      <p:sp>
        <p:nvSpPr>
          <p:cNvPr id="3" name="文本框 2"/>
          <p:cNvSpPr txBox="1"/>
          <p:nvPr/>
        </p:nvSpPr>
        <p:spPr>
          <a:xfrm>
            <a:off x="2153265" y="3726635"/>
            <a:ext cx="5025591" cy="338554"/>
          </a:xfrm>
          <a:prstGeom prst="rect">
            <a:avLst/>
          </a:prstGeom>
          <a:noFill/>
        </p:spPr>
        <p:txBody>
          <a:bodyPr wrap="square" rtlCol="0">
            <a:spAutoFit/>
          </a:bodyPr>
          <a:lstStyle/>
          <a:p>
            <a:r>
              <a:rPr lang="it-IT" altLang="zh-CN"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Source: China Telecom, </a:t>
            </a:r>
            <a:r>
              <a:rPr lang="it-IT" altLang="zh-CN" sz="1600" b="1" dirty="0" smtClean="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CATT , China </a:t>
            </a:r>
            <a:r>
              <a:rPr lang="it-IT" altLang="zh-CN" sz="1600" b="1" dirty="0">
                <a:solidFill>
                  <a:schemeClr val="bg1"/>
                </a:solidFill>
                <a:latin typeface="Times New Roman" panose="02020603050405020304" pitchFamily="18" charset="0"/>
                <a:ea typeface="Times New Roman" panose="02020603050405020304" pitchFamily="18" charset="0"/>
                <a:cs typeface="Times New Roman" panose="02020603050405020304" pitchFamily="18" charset="0"/>
              </a:rPr>
              <a:t>Unicom</a:t>
            </a:r>
          </a:p>
        </p:txBody>
      </p:sp>
    </p:spTree>
    <p:extLst>
      <p:ext uri="{BB962C8B-B14F-4D97-AF65-F5344CB8AC3E}">
        <p14:creationId xmlns:p14="http://schemas.microsoft.com/office/powerpoint/2010/main" val="16848418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灯片编号占位符 2"/>
          <p:cNvSpPr txBox="1">
            <a:spLocks/>
          </p:cNvSpPr>
          <p:nvPr/>
        </p:nvSpPr>
        <p:spPr bwMode="auto">
          <a:xfrm>
            <a:off x="3640988" y="4754940"/>
            <a:ext cx="1588648" cy="388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5613" eaLnBrk="0" hangingPunct="0">
              <a:lnSpc>
                <a:spcPct val="90000"/>
              </a:lnSpc>
              <a:spcBef>
                <a:spcPts val="1000"/>
              </a:spcBef>
              <a:buFont typeface="Arial" panose="020B0604020202020204" pitchFamily="34" charset="0"/>
              <a:buChar char="•"/>
              <a:defRPr sz="2800">
                <a:solidFill>
                  <a:schemeClr val="bg1"/>
                </a:solidFill>
                <a:latin typeface="Calibri" panose="020F0502020204030204" pitchFamily="34" charset="0"/>
                <a:ea typeface="宋体" panose="02010600030101010101" pitchFamily="2" charset="-122"/>
              </a:defRPr>
            </a:lvl1pPr>
            <a:lvl2pPr marL="723900" indent="-277813" defTabSz="455613" eaLnBrk="0" hangingPunct="0">
              <a:lnSpc>
                <a:spcPct val="90000"/>
              </a:lnSpc>
              <a:spcBef>
                <a:spcPts val="500"/>
              </a:spcBef>
              <a:buFont typeface="Arial" panose="020B0604020202020204" pitchFamily="34" charset="0"/>
              <a:buChar char="•"/>
              <a:defRPr sz="2400">
                <a:solidFill>
                  <a:schemeClr val="bg1"/>
                </a:solidFill>
                <a:latin typeface="Calibri" panose="020F0502020204030204" pitchFamily="34" charset="0"/>
                <a:ea typeface="宋体" panose="02010600030101010101" pitchFamily="2" charset="-122"/>
              </a:defRPr>
            </a:lvl2pPr>
            <a:lvl3pPr marL="1112838" indent="-222250" defTabSz="455613" eaLnBrk="0" hangingPunct="0">
              <a:lnSpc>
                <a:spcPct val="90000"/>
              </a:lnSpc>
              <a:spcBef>
                <a:spcPts val="500"/>
              </a:spcBef>
              <a:buFont typeface="Arial" panose="020B0604020202020204" pitchFamily="34" charset="0"/>
              <a:buChar char="•"/>
              <a:defRPr sz="2000">
                <a:solidFill>
                  <a:schemeClr val="bg1"/>
                </a:solidFill>
                <a:latin typeface="Calibri" panose="020F0502020204030204" pitchFamily="34" charset="0"/>
                <a:ea typeface="宋体" panose="02010600030101010101" pitchFamily="2" charset="-122"/>
              </a:defRPr>
            </a:lvl3pPr>
            <a:lvl4pPr marL="1558925" indent="-222250" defTabSz="455613" eaLnBrk="0" hangingPunct="0">
              <a:lnSpc>
                <a:spcPct val="90000"/>
              </a:lnSpc>
              <a:spcBef>
                <a:spcPts val="500"/>
              </a:spcBef>
              <a:buFont typeface="Arial" panose="020B0604020202020204" pitchFamily="34" charset="0"/>
              <a:buChar char="•"/>
              <a:defRPr>
                <a:solidFill>
                  <a:schemeClr val="bg1"/>
                </a:solidFill>
                <a:latin typeface="Calibri" panose="020F0502020204030204" pitchFamily="34" charset="0"/>
                <a:ea typeface="宋体" panose="02010600030101010101" pitchFamily="2" charset="-122"/>
              </a:defRPr>
            </a:lvl4pPr>
            <a:lvl5pPr marL="2005013" indent="-222250" defTabSz="455613" eaLnBrk="0" hangingPunct="0">
              <a:lnSpc>
                <a:spcPct val="90000"/>
              </a:lnSpc>
              <a:spcBef>
                <a:spcPts val="500"/>
              </a:spcBef>
              <a:buFont typeface="Arial" panose="020B0604020202020204" pitchFamily="34" charset="0"/>
              <a:buChar char="•"/>
              <a:defRPr>
                <a:solidFill>
                  <a:schemeClr val="bg1"/>
                </a:solidFill>
                <a:latin typeface="Calibri" panose="020F0502020204030204" pitchFamily="34" charset="0"/>
                <a:ea typeface="宋体" panose="02010600030101010101" pitchFamily="2" charset="-122"/>
              </a:defRPr>
            </a:lvl5pPr>
            <a:lvl6pPr marL="2462213" indent="-222250" defTabSz="455613" eaLnBrk="0" fontAlgn="base" hangingPunct="0">
              <a:lnSpc>
                <a:spcPct val="90000"/>
              </a:lnSpc>
              <a:spcBef>
                <a:spcPts val="500"/>
              </a:spcBef>
              <a:spcAft>
                <a:spcPct val="0"/>
              </a:spcAft>
              <a:buFont typeface="Arial" panose="020B0604020202020204" pitchFamily="34" charset="0"/>
              <a:buChar char="•"/>
              <a:defRPr>
                <a:solidFill>
                  <a:schemeClr val="bg1"/>
                </a:solidFill>
                <a:latin typeface="Calibri" panose="020F0502020204030204" pitchFamily="34" charset="0"/>
                <a:ea typeface="宋体" panose="02010600030101010101" pitchFamily="2" charset="-122"/>
              </a:defRPr>
            </a:lvl6pPr>
            <a:lvl7pPr marL="2919413" indent="-222250" defTabSz="455613" eaLnBrk="0" fontAlgn="base" hangingPunct="0">
              <a:lnSpc>
                <a:spcPct val="90000"/>
              </a:lnSpc>
              <a:spcBef>
                <a:spcPts val="500"/>
              </a:spcBef>
              <a:spcAft>
                <a:spcPct val="0"/>
              </a:spcAft>
              <a:buFont typeface="Arial" panose="020B0604020202020204" pitchFamily="34" charset="0"/>
              <a:buChar char="•"/>
              <a:defRPr>
                <a:solidFill>
                  <a:schemeClr val="bg1"/>
                </a:solidFill>
                <a:latin typeface="Calibri" panose="020F0502020204030204" pitchFamily="34" charset="0"/>
                <a:ea typeface="宋体" panose="02010600030101010101" pitchFamily="2" charset="-122"/>
              </a:defRPr>
            </a:lvl7pPr>
            <a:lvl8pPr marL="3376613" indent="-222250" defTabSz="455613" eaLnBrk="0" fontAlgn="base" hangingPunct="0">
              <a:lnSpc>
                <a:spcPct val="90000"/>
              </a:lnSpc>
              <a:spcBef>
                <a:spcPts val="500"/>
              </a:spcBef>
              <a:spcAft>
                <a:spcPct val="0"/>
              </a:spcAft>
              <a:buFont typeface="Arial" panose="020B0604020202020204" pitchFamily="34" charset="0"/>
              <a:buChar char="•"/>
              <a:defRPr>
                <a:solidFill>
                  <a:schemeClr val="bg1"/>
                </a:solidFill>
                <a:latin typeface="Calibri" panose="020F0502020204030204" pitchFamily="34" charset="0"/>
                <a:ea typeface="宋体" panose="02010600030101010101" pitchFamily="2" charset="-122"/>
              </a:defRPr>
            </a:lvl8pPr>
            <a:lvl9pPr marL="3833813" indent="-222250" defTabSz="455613" eaLnBrk="0" fontAlgn="base" hangingPunct="0">
              <a:lnSpc>
                <a:spcPct val="90000"/>
              </a:lnSpc>
              <a:spcBef>
                <a:spcPts val="500"/>
              </a:spcBef>
              <a:spcAft>
                <a:spcPct val="0"/>
              </a:spcAft>
              <a:buFont typeface="Arial" panose="020B0604020202020204" pitchFamily="34" charset="0"/>
              <a:buChar char="•"/>
              <a:defRPr>
                <a:solidFill>
                  <a:schemeClr val="bg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fld id="{0BB11D27-86DD-45DB-B6EC-B7F9C535BF17}" type="slidenum">
              <a:rPr lang="en-US" altLang="zh-CN" sz="1000">
                <a:solidFill>
                  <a:srgbClr val="FFFFFF"/>
                </a:solidFill>
                <a:latin typeface="Arial" panose="020B0604020202020204" pitchFamily="34" charset="0"/>
                <a:ea typeface="华文细黑" panose="02010600040101010101" pitchFamily="2" charset="-122"/>
                <a:cs typeface="Arial" panose="020B0604020202020204" pitchFamily="34" charset="0"/>
                <a:sym typeface="Arial" panose="020B0604020202020204" pitchFamily="34" charset="0"/>
              </a:rPr>
              <a:pPr algn="ctr" eaLnBrk="1" hangingPunct="1">
                <a:lnSpc>
                  <a:spcPct val="100000"/>
                </a:lnSpc>
                <a:spcBef>
                  <a:spcPct val="0"/>
                </a:spcBef>
                <a:buFontTx/>
                <a:buNone/>
              </a:pPr>
              <a:t>2</a:t>
            </a:fld>
            <a:endParaRPr lang="en-US" altLang="zh-CN" sz="1000" dirty="0">
              <a:solidFill>
                <a:srgbClr val="FFFFFF"/>
              </a:solidFill>
              <a:latin typeface="Arial" panose="020B0604020202020204" pitchFamily="34" charset="0"/>
              <a:ea typeface="华文细黑" panose="02010600040101010101" pitchFamily="2" charset="-122"/>
              <a:cs typeface="Arial" panose="020B0604020202020204" pitchFamily="34" charset="0"/>
              <a:sym typeface="Arial" panose="020B0604020202020204" pitchFamily="34" charset="0"/>
            </a:endParaRPr>
          </a:p>
        </p:txBody>
      </p:sp>
      <p:sp>
        <p:nvSpPr>
          <p:cNvPr id="2" name="标题 1"/>
          <p:cNvSpPr>
            <a:spLocks noGrp="1"/>
          </p:cNvSpPr>
          <p:nvPr>
            <p:ph type="title"/>
          </p:nvPr>
        </p:nvSpPr>
        <p:spPr>
          <a:xfrm>
            <a:off x="628552" y="18569"/>
            <a:ext cx="7885984" cy="559464"/>
          </a:xfrm>
        </p:spPr>
        <p:txBody>
          <a:bodyPr/>
          <a:lstStyle/>
          <a:p>
            <a:pPr algn="ctr"/>
            <a:r>
              <a:rPr lang="en-US" altLang="zh-CN"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Background</a:t>
            </a:r>
            <a:endParaRPr lang="zh-CN" altLang="en-US" sz="32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内容占位符 2"/>
          <p:cNvSpPr>
            <a:spLocks noGrp="1"/>
          </p:cNvSpPr>
          <p:nvPr>
            <p:ph idx="1"/>
          </p:nvPr>
        </p:nvSpPr>
        <p:spPr>
          <a:xfrm>
            <a:off x="151488" y="578033"/>
            <a:ext cx="8840112" cy="1188719"/>
          </a:xfrm>
        </p:spPr>
        <p:txBody>
          <a:bodyPr/>
          <a:lstStyle/>
          <a:p>
            <a:pPr marL="0" indent="0" algn="just">
              <a:buNone/>
            </a:pPr>
            <a:r>
              <a:rPr lang="en-US" altLang="zh-CN" sz="18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In </a:t>
            </a:r>
            <a:r>
              <a:rPr lang="en-US" altLang="zh-CN" sz="180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Rel</a:t>
            </a:r>
            <a:r>
              <a:rPr lang="en-US" altLang="zh-CN" sz="18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a:t>
            </a:r>
            <a:r>
              <a:rPr lang="en-US" altLang="zh-CN" sz="180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15,high </a:t>
            </a:r>
            <a:r>
              <a:rPr lang="en-US" altLang="zh-CN" sz="18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layer CU/DU split and CP/UP separation were standardized for disaggregated </a:t>
            </a:r>
            <a:r>
              <a:rPr lang="en-US" altLang="zh-CN" sz="18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8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deployment </a:t>
            </a:r>
            <a:r>
              <a:rPr lang="en-US" altLang="zh-CN" sz="180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scenario. Based </a:t>
            </a:r>
            <a:r>
              <a:rPr lang="en-US" altLang="zh-CN" sz="18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on the current standardization progress and new requirements in future NSA/SA network deployment, the enhancement for disaggregated </a:t>
            </a:r>
            <a:r>
              <a:rPr lang="en-US" altLang="zh-CN" sz="18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8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architecture should be studied in Rel-16 as follows:</a:t>
            </a:r>
          </a:p>
          <a:p>
            <a:endParaRPr lang="zh-CN" altLang="en-US" dirty="0"/>
          </a:p>
        </p:txBody>
      </p:sp>
      <p:grpSp>
        <p:nvGrpSpPr>
          <p:cNvPr id="29" name="组合 28"/>
          <p:cNvGrpSpPr/>
          <p:nvPr/>
        </p:nvGrpSpPr>
        <p:grpSpPr>
          <a:xfrm>
            <a:off x="287478" y="1698898"/>
            <a:ext cx="2870074" cy="3198282"/>
            <a:chOff x="1005938" y="1858535"/>
            <a:chExt cx="3856690" cy="3726811"/>
          </a:xfrm>
        </p:grpSpPr>
        <p:cxnSp>
          <p:nvCxnSpPr>
            <p:cNvPr id="30" name="直接连接符 29"/>
            <p:cNvCxnSpPr/>
            <p:nvPr/>
          </p:nvCxnSpPr>
          <p:spPr>
            <a:xfrm>
              <a:off x="1192924" y="1913346"/>
              <a:ext cx="0" cy="3672000"/>
            </a:xfrm>
            <a:prstGeom prst="line">
              <a:avLst/>
            </a:prstGeom>
            <a:ln w="19050">
              <a:solidFill>
                <a:schemeClr val="bg1">
                  <a:lumMod val="65000"/>
                </a:schemeClr>
              </a:solidFill>
            </a:ln>
            <a:effectLst>
              <a:outerShdw blurRad="50800" dist="38100" dir="13200000" algn="br" rotWithShape="0">
                <a:prstClr val="black">
                  <a:alpha val="49000"/>
                </a:prstClr>
              </a:outerShdw>
            </a:effectLst>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1217216" y="2683712"/>
              <a:ext cx="3645412" cy="394501"/>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Handover </a:t>
              </a:r>
              <a:r>
                <a:rPr lang="en-US" altLang="zh-CN" sz="1600" b="1" dirty="0" smtClean="0">
                  <a:solidFill>
                    <a:schemeClr val="bg1"/>
                  </a:solidFill>
                  <a:latin typeface="微软雅黑" panose="020B0503020204020204" pitchFamily="34" charset="-122"/>
                  <a:ea typeface="微软雅黑" panose="020B0503020204020204" pitchFamily="34" charset="-122"/>
                </a:rPr>
                <a:t>Enhancement</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32" name="箭头: 五边形 86"/>
            <p:cNvSpPr/>
            <p:nvPr/>
          </p:nvSpPr>
          <p:spPr>
            <a:xfrm>
              <a:off x="1005939" y="1864789"/>
              <a:ext cx="3300716" cy="671809"/>
            </a:xfrm>
            <a:prstGeom prst="homePlat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箭头: 五边形 87"/>
            <p:cNvSpPr/>
            <p:nvPr/>
          </p:nvSpPr>
          <p:spPr>
            <a:xfrm>
              <a:off x="1005938" y="1989877"/>
              <a:ext cx="3043990" cy="469820"/>
            </a:xfrm>
            <a:prstGeom prst="homePlat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直角三角形 33"/>
            <p:cNvSpPr/>
            <p:nvPr/>
          </p:nvSpPr>
          <p:spPr>
            <a:xfrm flipH="1" flipV="1">
              <a:off x="1005940" y="2577017"/>
              <a:ext cx="186483" cy="196180"/>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309294" y="1858535"/>
              <a:ext cx="840538" cy="612524"/>
            </a:xfrm>
            <a:prstGeom prst="rect">
              <a:avLst/>
            </a:prstGeom>
            <a:noFill/>
          </p:spPr>
          <p:txBody>
            <a:bodyPr wrap="square" rtlCol="0">
              <a:spAutoFit/>
            </a:bodyPr>
            <a:lstStyle/>
            <a:p>
              <a:pPr>
                <a:lnSpc>
                  <a:spcPct val="130000"/>
                </a:lnSpc>
              </a:pPr>
              <a:r>
                <a:rPr lang="en-US" altLang="zh-CN" sz="2400" b="1"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01</a:t>
              </a:r>
              <a:endParaRPr lang="zh-CN" altLang="en-US" sz="2400"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36" name="文本框 35"/>
          <p:cNvSpPr txBox="1"/>
          <p:nvPr/>
        </p:nvSpPr>
        <p:spPr>
          <a:xfrm>
            <a:off x="471190" y="2760993"/>
            <a:ext cx="2686362" cy="1744901"/>
          </a:xfrm>
          <a:prstGeom prst="rect">
            <a:avLst/>
          </a:prstGeom>
          <a:noFill/>
        </p:spPr>
        <p:txBody>
          <a:bodyPr wrap="square" rtlCol="0">
            <a:spAutoFit/>
          </a:bodyPr>
          <a:lstStyle/>
          <a:p>
            <a:pPr marL="342900" indent="-342900">
              <a:lnSpc>
                <a:spcPct val="130000"/>
              </a:lnSpc>
              <a:buFont typeface="Wingdings" panose="05000000000000000000" pitchFamily="2" charset="2"/>
              <a:buChar char="n"/>
            </a:pP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to reduce the interruption time during Intra-</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handover procedure</a:t>
            </a:r>
          </a:p>
          <a:p>
            <a:pPr marL="342900" indent="-342900">
              <a:lnSpc>
                <a:spcPct val="130000"/>
              </a:lnSpc>
              <a:buFont typeface="Wingdings" panose="05000000000000000000" pitchFamily="2" charset="2"/>
              <a:buChar char="n"/>
            </a:pP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to introduce HO assistant information (e.g., Load Status report) provided by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a:t>
            </a:r>
            <a:endParaRPr lang="zh-CN" altLang="en-US"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37" name="组合 36"/>
          <p:cNvGrpSpPr/>
          <p:nvPr/>
        </p:nvGrpSpPr>
        <p:grpSpPr>
          <a:xfrm>
            <a:off x="3223718" y="1698898"/>
            <a:ext cx="2896183" cy="3198282"/>
            <a:chOff x="1005938" y="1858535"/>
            <a:chExt cx="3891774" cy="3726811"/>
          </a:xfrm>
        </p:grpSpPr>
        <p:cxnSp>
          <p:nvCxnSpPr>
            <p:cNvPr id="38" name="直接连接符 37"/>
            <p:cNvCxnSpPr/>
            <p:nvPr/>
          </p:nvCxnSpPr>
          <p:spPr>
            <a:xfrm>
              <a:off x="1192924" y="1913346"/>
              <a:ext cx="0" cy="3672000"/>
            </a:xfrm>
            <a:prstGeom prst="line">
              <a:avLst/>
            </a:prstGeom>
            <a:ln w="19050">
              <a:solidFill>
                <a:schemeClr val="bg1">
                  <a:lumMod val="65000"/>
                </a:schemeClr>
              </a:solidFill>
            </a:ln>
            <a:effectLst>
              <a:outerShdw blurRad="50800" dist="38100" dir="13200000" algn="br" rotWithShape="0">
                <a:prstClr val="black">
                  <a:alpha val="49000"/>
                </a:prstClr>
              </a:outerShdw>
            </a:effectLst>
          </p:spPr>
          <p:style>
            <a:lnRef idx="1">
              <a:schemeClr val="accent1"/>
            </a:lnRef>
            <a:fillRef idx="0">
              <a:schemeClr val="accent1"/>
            </a:fillRef>
            <a:effectRef idx="0">
              <a:schemeClr val="accent1"/>
            </a:effectRef>
            <a:fontRef idx="minor">
              <a:schemeClr val="tx1"/>
            </a:fontRef>
          </p:style>
        </p:cxnSp>
        <p:sp>
          <p:nvSpPr>
            <p:cNvPr id="39" name="文本框 38"/>
            <p:cNvSpPr txBox="1"/>
            <p:nvPr/>
          </p:nvSpPr>
          <p:spPr>
            <a:xfrm>
              <a:off x="1252300" y="2552095"/>
              <a:ext cx="3645412" cy="681411"/>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Resource Utilization Improvement</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40" name="箭头: 五边形 86"/>
            <p:cNvSpPr/>
            <p:nvPr/>
          </p:nvSpPr>
          <p:spPr>
            <a:xfrm>
              <a:off x="1005939" y="1864789"/>
              <a:ext cx="3300716" cy="671809"/>
            </a:xfrm>
            <a:prstGeom prst="homePlat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箭头: 五边形 87"/>
            <p:cNvSpPr/>
            <p:nvPr/>
          </p:nvSpPr>
          <p:spPr>
            <a:xfrm>
              <a:off x="1005938" y="1989877"/>
              <a:ext cx="3043990" cy="469820"/>
            </a:xfrm>
            <a:prstGeom prst="homePlat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直角三角形 41"/>
            <p:cNvSpPr/>
            <p:nvPr/>
          </p:nvSpPr>
          <p:spPr>
            <a:xfrm flipH="1" flipV="1">
              <a:off x="1005940" y="2577017"/>
              <a:ext cx="186483" cy="196180"/>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1309294" y="1858535"/>
              <a:ext cx="840538" cy="612524"/>
            </a:xfrm>
            <a:prstGeom prst="rect">
              <a:avLst/>
            </a:prstGeom>
            <a:noFill/>
          </p:spPr>
          <p:txBody>
            <a:bodyPr wrap="square" rtlCol="0">
              <a:spAutoFit/>
            </a:bodyPr>
            <a:lstStyle/>
            <a:p>
              <a:pPr>
                <a:lnSpc>
                  <a:spcPct val="130000"/>
                </a:lnSpc>
              </a:pPr>
              <a:r>
                <a:rPr lang="en-US" altLang="zh-CN" sz="2400" b="1"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02</a:t>
              </a:r>
              <a:endParaRPr lang="zh-CN" altLang="en-US" sz="2400"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44" name="文本框 43"/>
          <p:cNvSpPr txBox="1"/>
          <p:nvPr/>
        </p:nvSpPr>
        <p:spPr>
          <a:xfrm>
            <a:off x="3388979" y="2876347"/>
            <a:ext cx="2402221" cy="1492716"/>
          </a:xfrm>
          <a:prstGeom prst="rect">
            <a:avLst/>
          </a:prstGeom>
          <a:noFill/>
        </p:spPr>
        <p:txBody>
          <a:bodyPr wrap="square" rtlCol="0">
            <a:spAutoFit/>
          </a:bodyPr>
          <a:lstStyle/>
          <a:p>
            <a:pPr marL="342900" indent="-342900">
              <a:lnSpc>
                <a:spcPct val="130000"/>
              </a:lnSpc>
              <a:buFont typeface="Wingdings" panose="05000000000000000000" pitchFamily="2" charset="2"/>
              <a:buChar char="n"/>
            </a:pP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to avoid the unnecessary resource utilization for inter-</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duplicated </a:t>
            </a:r>
            <a:r>
              <a:rPr lang="en-US" altLang="zh-CN" sz="140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transmission/ fast </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re-transmission</a:t>
            </a:r>
          </a:p>
        </p:txBody>
      </p:sp>
      <p:grpSp>
        <p:nvGrpSpPr>
          <p:cNvPr id="45" name="组合 44"/>
          <p:cNvGrpSpPr/>
          <p:nvPr/>
        </p:nvGrpSpPr>
        <p:grpSpPr>
          <a:xfrm>
            <a:off x="6251398" y="1709058"/>
            <a:ext cx="3051165" cy="3198282"/>
            <a:chOff x="1005938" y="1858535"/>
            <a:chExt cx="4100033" cy="3726811"/>
          </a:xfrm>
        </p:grpSpPr>
        <p:cxnSp>
          <p:nvCxnSpPr>
            <p:cNvPr id="46" name="直接连接符 45"/>
            <p:cNvCxnSpPr/>
            <p:nvPr/>
          </p:nvCxnSpPr>
          <p:spPr>
            <a:xfrm>
              <a:off x="1192924" y="1913346"/>
              <a:ext cx="0" cy="3672000"/>
            </a:xfrm>
            <a:prstGeom prst="line">
              <a:avLst/>
            </a:prstGeom>
            <a:ln w="19050">
              <a:solidFill>
                <a:schemeClr val="bg1">
                  <a:lumMod val="65000"/>
                </a:schemeClr>
              </a:solidFill>
            </a:ln>
            <a:effectLst>
              <a:outerShdw blurRad="50800" dist="38100" dir="13200000" algn="br" rotWithShape="0">
                <a:prstClr val="black">
                  <a:alpha val="49000"/>
                </a:prstClr>
              </a:outerShdw>
            </a:effectLst>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1252803" y="2577017"/>
              <a:ext cx="3853168" cy="681411"/>
            </a:xfrm>
            <a:prstGeom prst="rect">
              <a:avLst/>
            </a:prstGeom>
            <a:noFill/>
          </p:spPr>
          <p:txBody>
            <a:bodyPr wrap="square" rtlCol="0">
              <a:spAutoFit/>
            </a:bodyPr>
            <a:lstStyle/>
            <a:p>
              <a:r>
                <a:rPr lang="en-US" altLang="zh-CN" sz="1600" b="1" dirty="0">
                  <a:solidFill>
                    <a:schemeClr val="bg1"/>
                  </a:solidFill>
                  <a:latin typeface="微软雅黑" panose="020B0503020204020204" pitchFamily="34" charset="-122"/>
                  <a:ea typeface="微软雅黑" panose="020B0503020204020204" pitchFamily="34" charset="-122"/>
                </a:rPr>
                <a:t>User Experience Improvement</a:t>
              </a:r>
              <a:endParaRPr lang="zh-CN" altLang="en-US" sz="1600" b="1" dirty="0">
                <a:solidFill>
                  <a:schemeClr val="bg1"/>
                </a:solidFill>
                <a:latin typeface="微软雅黑" panose="020B0503020204020204" pitchFamily="34" charset="-122"/>
                <a:ea typeface="微软雅黑" panose="020B0503020204020204" pitchFamily="34" charset="-122"/>
              </a:endParaRPr>
            </a:p>
          </p:txBody>
        </p:sp>
        <p:sp>
          <p:nvSpPr>
            <p:cNvPr id="48" name="箭头: 五边形 86"/>
            <p:cNvSpPr/>
            <p:nvPr/>
          </p:nvSpPr>
          <p:spPr>
            <a:xfrm>
              <a:off x="1005939" y="1864789"/>
              <a:ext cx="3300716" cy="671809"/>
            </a:xfrm>
            <a:prstGeom prst="homePlat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箭头: 五边形 87"/>
            <p:cNvSpPr/>
            <p:nvPr/>
          </p:nvSpPr>
          <p:spPr>
            <a:xfrm>
              <a:off x="1005938" y="1989877"/>
              <a:ext cx="3043990" cy="469820"/>
            </a:xfrm>
            <a:prstGeom prst="homePlat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直角三角形 49"/>
            <p:cNvSpPr/>
            <p:nvPr/>
          </p:nvSpPr>
          <p:spPr>
            <a:xfrm flipH="1" flipV="1">
              <a:off x="1005940" y="2577017"/>
              <a:ext cx="186483" cy="196180"/>
            </a:xfrm>
            <a:prstGeom prst="rtTriangle">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1309294" y="1858535"/>
              <a:ext cx="840538" cy="612524"/>
            </a:xfrm>
            <a:prstGeom prst="rect">
              <a:avLst/>
            </a:prstGeom>
            <a:noFill/>
          </p:spPr>
          <p:txBody>
            <a:bodyPr wrap="square" rtlCol="0">
              <a:spAutoFit/>
            </a:bodyPr>
            <a:lstStyle/>
            <a:p>
              <a:pPr>
                <a:lnSpc>
                  <a:spcPct val="130000"/>
                </a:lnSpc>
              </a:pPr>
              <a:r>
                <a:rPr lang="en-US" altLang="zh-CN" sz="2400" b="1" dirty="0" smtClean="0">
                  <a:solidFill>
                    <a:schemeClr val="bg1"/>
                  </a:solidFill>
                  <a:latin typeface="微软雅黑" panose="020B0503020204020204" pitchFamily="34" charset="-122"/>
                  <a:ea typeface="微软雅黑" panose="020B0503020204020204" pitchFamily="34" charset="-122"/>
                  <a:cs typeface="Segoe UI" panose="020B0502040204020203" pitchFamily="34" charset="0"/>
                </a:rPr>
                <a:t>03</a:t>
              </a:r>
              <a:endParaRPr lang="zh-CN" altLang="en-US" sz="2400" b="1" dirty="0">
                <a:solidFill>
                  <a:schemeClr val="bg1"/>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52" name="文本框 51"/>
          <p:cNvSpPr txBox="1"/>
          <p:nvPr/>
        </p:nvSpPr>
        <p:spPr>
          <a:xfrm>
            <a:off x="6435110" y="2849853"/>
            <a:ext cx="2686362" cy="1212640"/>
          </a:xfrm>
          <a:prstGeom prst="rect">
            <a:avLst/>
          </a:prstGeom>
          <a:noFill/>
        </p:spPr>
        <p:txBody>
          <a:bodyPr wrap="square" rtlCol="0">
            <a:spAutoFit/>
          </a:bodyPr>
          <a:lstStyle/>
          <a:p>
            <a:pPr marL="342900" indent="-342900">
              <a:lnSpc>
                <a:spcPct val="130000"/>
              </a:lnSpc>
              <a:buFont typeface="Wingdings" panose="05000000000000000000" pitchFamily="2" charset="2"/>
              <a:buChar char="n"/>
            </a:pP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to Support of multiple Connection for disaggregated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architecture</a:t>
            </a:r>
            <a:endParaRPr lang="zh-CN" altLang="en-US"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a:p>
            <a:pPr marL="342900" indent="-342900">
              <a:lnSpc>
                <a:spcPct val="130000"/>
              </a:lnSpc>
              <a:buFont typeface="Wingdings" panose="05000000000000000000" pitchFamily="2" charset="2"/>
              <a:buChar char="n"/>
            </a:pPr>
            <a:endParaRPr lang="zh-CN" altLang="en-US"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ppt_x"/>
                                          </p:val>
                                        </p:tav>
                                        <p:tav tm="100000">
                                          <p:val>
                                            <p:strVal val="#ppt_x"/>
                                          </p:val>
                                        </p:tav>
                                      </p:tavLst>
                                    </p:anim>
                                    <p:anim calcmode="lin" valueType="num">
                                      <p:cBhvr additive="base">
                                        <p:cTn id="8" dur="500" fill="hold"/>
                                        <p:tgtEl>
                                          <p:spTgt spid="2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fill="hold"/>
                                        <p:tgtEl>
                                          <p:spTgt spid="37"/>
                                        </p:tgtEl>
                                        <p:attrNameLst>
                                          <p:attrName>ppt_x</p:attrName>
                                        </p:attrNameLst>
                                      </p:cBhvr>
                                      <p:tavLst>
                                        <p:tav tm="0">
                                          <p:val>
                                            <p:strVal val="#ppt_x"/>
                                          </p:val>
                                        </p:tav>
                                        <p:tav tm="100000">
                                          <p:val>
                                            <p:strVal val="#ppt_x"/>
                                          </p:val>
                                        </p:tav>
                                      </p:tavLst>
                                    </p:anim>
                                    <p:anim calcmode="lin" valueType="num">
                                      <p:cBhvr additive="base">
                                        <p:cTn id="12" dur="500" fill="hold"/>
                                        <p:tgtEl>
                                          <p:spTgt spid="3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ppt_x"/>
                                          </p:val>
                                        </p:tav>
                                        <p:tav tm="100000">
                                          <p:val>
                                            <p:strVal val="#ppt_x"/>
                                          </p:val>
                                        </p:tav>
                                      </p:tavLst>
                                    </p:anim>
                                    <p:anim calcmode="lin" valueType="num">
                                      <p:cBhvr additive="base">
                                        <p:cTn id="1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9008" y="273657"/>
            <a:ext cx="7885984" cy="478184"/>
          </a:xfrm>
        </p:spPr>
        <p:txBody>
          <a:bodyPr/>
          <a:lstStyle/>
          <a:p>
            <a:pPr algn="ctr"/>
            <a:r>
              <a:rPr lang="en-US" altLang="zh-CN" sz="28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Handover Enhancement</a:t>
            </a:r>
            <a:endParaRPr lang="zh-CN" altLang="en-US"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文本框 3"/>
          <p:cNvSpPr txBox="1"/>
          <p:nvPr/>
        </p:nvSpPr>
        <p:spPr>
          <a:xfrm>
            <a:off x="81280" y="1196319"/>
            <a:ext cx="2194560" cy="1077218"/>
          </a:xfrm>
          <a:prstGeom prst="rect">
            <a:avLst/>
          </a:prstGeom>
          <a:noFill/>
          <a:ln w="25400">
            <a:solidFill>
              <a:schemeClr val="bg1"/>
            </a:solidFill>
          </a:ln>
        </p:spPr>
        <p:txBody>
          <a:bodyPr wrap="square" rtlCol="0">
            <a:spAutoFit/>
          </a:bodyPr>
          <a:lstStyle/>
          <a:p>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To reduce the interruption time during </a:t>
            </a:r>
            <a:endParaRPr lang="en-US" altLang="zh-CN" sz="160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a:p>
            <a:r>
              <a:rPr lang="en-US" altLang="zh-CN" sz="160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Intra-</a:t>
            </a:r>
            <a:r>
              <a:rPr lang="en-US" altLang="zh-CN" sz="1600" dirty="0" err="1"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handover procedure</a:t>
            </a:r>
          </a:p>
        </p:txBody>
      </p:sp>
      <p:sp>
        <p:nvSpPr>
          <p:cNvPr id="5" name="文本框 4"/>
          <p:cNvSpPr txBox="1"/>
          <p:nvPr/>
        </p:nvSpPr>
        <p:spPr>
          <a:xfrm>
            <a:off x="213360" y="3569052"/>
            <a:ext cx="1930400" cy="1077218"/>
          </a:xfrm>
          <a:prstGeom prst="rect">
            <a:avLst/>
          </a:prstGeom>
          <a:noFill/>
          <a:ln w="25400">
            <a:solidFill>
              <a:schemeClr val="bg1"/>
            </a:solidFill>
          </a:ln>
        </p:spPr>
        <p:txBody>
          <a:bodyPr wrap="square" rtlCol="0">
            <a:spAutoFit/>
          </a:bodyPr>
          <a:lstStyle/>
          <a:p>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To introduce HO assistant information provided by</a:t>
            </a:r>
          </a:p>
          <a:p>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a:t>
            </a:r>
          </a:p>
        </p:txBody>
      </p:sp>
      <p:cxnSp>
        <p:nvCxnSpPr>
          <p:cNvPr id="7" name="直接连接符 6"/>
          <p:cNvCxnSpPr/>
          <p:nvPr/>
        </p:nvCxnSpPr>
        <p:spPr>
          <a:xfrm>
            <a:off x="167640" y="2950985"/>
            <a:ext cx="8823960" cy="14024"/>
          </a:xfrm>
          <a:prstGeom prst="line">
            <a:avLst/>
          </a:prstGeom>
          <a:ln w="254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2275840" y="1010736"/>
            <a:ext cx="3962400" cy="1815882"/>
          </a:xfrm>
          <a:prstGeom prst="rect">
            <a:avLst/>
          </a:prstGeom>
          <a:noFill/>
        </p:spPr>
        <p:txBody>
          <a:bodyPr wrap="square" rtlCol="0">
            <a:spAutoFit/>
          </a:bodyPr>
          <a:lstStyle/>
          <a:p>
            <a:pPr marL="285750" indent="-285750" algn="just">
              <a:buClr>
                <a:schemeClr val="bg1"/>
              </a:buClr>
              <a:buFont typeface="Wingdings" panose="05000000000000000000" pitchFamily="2" charset="2"/>
              <a:buChar char="l"/>
            </a:pP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Since NR cell would be deployed in HF with continuous coverage, the handover within one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may happen frequently. The interruption time during intra-</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handover procedure would impact the system performance seriously.</a:t>
            </a:r>
          </a:p>
          <a:p>
            <a:pPr marL="285750" indent="-285750" algn="just">
              <a:buClr>
                <a:schemeClr val="bg1"/>
              </a:buClr>
              <a:buFont typeface="Wingdings" panose="05000000000000000000" pitchFamily="2" charset="2"/>
              <a:buChar char="l"/>
            </a:pP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How to reduce the handover interruption time for intra-</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scenario should be studied</a:t>
            </a:r>
          </a:p>
        </p:txBody>
      </p:sp>
      <p:sp>
        <p:nvSpPr>
          <p:cNvPr id="9" name="文本框 8"/>
          <p:cNvSpPr txBox="1"/>
          <p:nvPr/>
        </p:nvSpPr>
        <p:spPr>
          <a:xfrm>
            <a:off x="2275840" y="3199720"/>
            <a:ext cx="5796280" cy="1815882"/>
          </a:xfrm>
          <a:prstGeom prst="rect">
            <a:avLst/>
          </a:prstGeom>
          <a:noFill/>
        </p:spPr>
        <p:txBody>
          <a:bodyPr wrap="square" rtlCol="0">
            <a:spAutoFit/>
          </a:bodyPr>
          <a:lstStyle/>
          <a:p>
            <a:pPr marL="285750" indent="-285750" algn="just">
              <a:buClr>
                <a:schemeClr val="bg1"/>
              </a:buClr>
              <a:buFont typeface="Wingdings" panose="05000000000000000000" pitchFamily="2" charset="2"/>
              <a:buChar char="l"/>
            </a:pP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For intra-</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-CU/inter-cell handover,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decides the target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SpCell</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Since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doesn’t have the load status of each cell,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may select a cell that is overloaded and the selected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SpCell</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may be rejected by the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a:t>
            </a:r>
          </a:p>
          <a:p>
            <a:pPr marL="285750" indent="-285750" algn="just">
              <a:buClr>
                <a:schemeClr val="bg1"/>
              </a:buClr>
              <a:buFont typeface="Wingdings" panose="05000000000000000000" pitchFamily="2" charset="2"/>
              <a:buChar char="l"/>
            </a:pP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In this case, extra delay for handover preparation would be introduced which would impact the overall performance of the handover procedure. If the handover is urgent, handover failure may happen since the suitable target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SpCell</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could not be found promptly. </a:t>
            </a:r>
          </a:p>
        </p:txBody>
      </p:sp>
      <p:pic>
        <p:nvPicPr>
          <p:cNvPr id="10" name="图片 9"/>
          <p:cNvPicPr>
            <a:picLocks noChangeAspect="1"/>
          </p:cNvPicPr>
          <p:nvPr/>
        </p:nvPicPr>
        <p:blipFill>
          <a:blip r:embed="rId2" cstate="print"/>
          <a:stretch>
            <a:fillRect/>
          </a:stretch>
        </p:blipFill>
        <p:spPr>
          <a:xfrm>
            <a:off x="6299645" y="658223"/>
            <a:ext cx="2133155" cy="2082235"/>
          </a:xfrm>
          <a:prstGeom prst="rect">
            <a:avLst/>
          </a:prstGeom>
        </p:spPr>
      </p:pic>
    </p:spTree>
    <p:extLst>
      <p:ext uri="{BB962C8B-B14F-4D97-AF65-F5344CB8AC3E}">
        <p14:creationId xmlns:p14="http://schemas.microsoft.com/office/powerpoint/2010/main" val="1894890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88368" y="0"/>
            <a:ext cx="7885984" cy="549303"/>
          </a:xfrm>
        </p:spPr>
        <p:txBody>
          <a:bodyPr/>
          <a:lstStyle/>
          <a:p>
            <a:pPr algn="ctr"/>
            <a:r>
              <a:rPr lang="en-US" altLang="zh-CN"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Resource Utilization </a:t>
            </a:r>
            <a:r>
              <a:rPr lang="en-US" altLang="zh-CN" sz="28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Improvement </a:t>
            </a:r>
            <a:endParaRPr lang="zh-CN" altLang="en-US"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254000" y="1229526"/>
            <a:ext cx="8676640" cy="3416320"/>
          </a:xfrm>
          <a:prstGeom prst="rect">
            <a:avLst/>
          </a:prstGeom>
          <a:noFill/>
          <a:ln w="25400">
            <a:solidFill>
              <a:schemeClr val="bg1"/>
            </a:solidFill>
          </a:ln>
        </p:spPr>
        <p:txBody>
          <a:bodyPr wrap="square" rtlCol="0">
            <a:spAutoFit/>
          </a:bodyPr>
          <a:lstStyle/>
          <a:p>
            <a:pPr marL="285750" indent="-285750">
              <a:lnSpc>
                <a:spcPct val="150000"/>
              </a:lnSpc>
              <a:buClr>
                <a:schemeClr val="bg1"/>
              </a:buClr>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For duplicated transmission within two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duplicated resources would be allocated to the UE which maybe unnecessary, especially for DRB with AM mode. </a:t>
            </a:r>
          </a:p>
          <a:p>
            <a:pPr marL="285750" indent="-285750">
              <a:lnSpc>
                <a:spcPct val="150000"/>
              </a:lnSpc>
              <a:buClr>
                <a:schemeClr val="bg1"/>
              </a:buClr>
              <a:buFont typeface="Wingdings" panose="05000000000000000000" pitchFamily="2" charset="2"/>
              <a:buChar char="l"/>
            </a:pPr>
            <a:r>
              <a:rPr lang="en-US" altLang="zh-CN"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For intra-</a:t>
            </a:r>
            <a:r>
              <a:rPr lang="en-US" altLang="zh-CN" sz="16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inter-</a:t>
            </a:r>
            <a:r>
              <a:rPr lang="en-US" altLang="zh-CN" sz="1600" dirty="0" err="1">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-DU fast re-transmission scenario, if some RLC PDU segments are lost in one leg, currently, the whole PDCP PDU will be re-transmitted in another leg. Similarly, in case of duplication transmission, currently, the discard mechanism only focus on </a:t>
            </a:r>
            <a:r>
              <a:rPr lang="en-US" altLang="zh-CN" sz="16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 PDCP PDUs which are in order delivered .</a:t>
            </a:r>
            <a:endParaRPr lang="en-US" altLang="zh-CN"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nSpc>
                <a:spcPct val="150000"/>
              </a:lnSpc>
              <a:buClr>
                <a:schemeClr val="bg1"/>
              </a:buClr>
              <a:buFont typeface="Wingdings" panose="05000000000000000000" pitchFamily="2" charset="2"/>
              <a:buChar char="l"/>
            </a:pPr>
            <a:r>
              <a:rPr lang="en-US" altLang="zh-CN"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However, it is possible that other part of the data which share the same PDCP </a:t>
            </a:r>
            <a:r>
              <a:rPr lang="en-US" altLang="zh-CN" sz="16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has </a:t>
            </a:r>
            <a:r>
              <a:rPr lang="en-US" altLang="zh-CN"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already been transmitted successfully in the first leg SN and/or some PDCP </a:t>
            </a:r>
            <a:r>
              <a:rPr lang="en-US" altLang="zh-CN" sz="16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PDUs are delivered to UE out of order in one leg. </a:t>
            </a:r>
            <a:r>
              <a:rPr lang="en-US" altLang="zh-CN"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In this case, it is not necessary to re-transmit these data to save radio resources</a:t>
            </a:r>
            <a:r>
              <a:rPr lang="en-US" altLang="zh-CN" sz="1600"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a:t>
            </a:r>
            <a:endParaRPr lang="zh-CN" altLang="en-US" sz="1600"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 name="矩形 8"/>
          <p:cNvSpPr/>
          <p:nvPr/>
        </p:nvSpPr>
        <p:spPr>
          <a:xfrm>
            <a:off x="2722880" y="681217"/>
            <a:ext cx="3362960" cy="548309"/>
          </a:xfrm>
          <a:prstGeom prst="rect">
            <a:avLst/>
          </a:prstGeom>
          <a:no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Inter-</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D</a:t>
            </a:r>
            <a:r>
              <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uplicated Transmission/Fast Re-transmission</a:t>
            </a:r>
            <a:endParaRPr lang="zh-CN" altLang="en-US"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10" name="文本框 9"/>
          <p:cNvSpPr txBox="1"/>
          <p:nvPr/>
        </p:nvSpPr>
        <p:spPr>
          <a:xfrm>
            <a:off x="1061720" y="4327719"/>
            <a:ext cx="6522720" cy="830997"/>
          </a:xfrm>
          <a:prstGeom prst="rect">
            <a:avLst/>
          </a:prstGeom>
          <a:noFill/>
        </p:spPr>
        <p:txBody>
          <a:bodyPr wrap="square" rtlCol="0">
            <a:spAutoFit/>
          </a:bodyPr>
          <a:lstStyle/>
          <a:p>
            <a:pPr algn="ctr"/>
            <a:endPar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a:p>
            <a:pPr algn="ctr"/>
            <a:r>
              <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Further </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optimization of radio resource utilization for duplicated transmission and fast re-transmission should  be considered</a:t>
            </a:r>
          </a:p>
        </p:txBody>
      </p:sp>
    </p:spTree>
    <p:extLst>
      <p:ext uri="{BB962C8B-B14F-4D97-AF65-F5344CB8AC3E}">
        <p14:creationId xmlns:p14="http://schemas.microsoft.com/office/powerpoint/2010/main" val="426605197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9008" y="0"/>
            <a:ext cx="7885984" cy="478184"/>
          </a:xfrm>
        </p:spPr>
        <p:txBody>
          <a:bodyPr/>
          <a:lstStyle/>
          <a:p>
            <a:pPr algn="ctr"/>
            <a:r>
              <a:rPr lang="en-US" altLang="zh-CN"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User Experience Improvement</a:t>
            </a:r>
            <a:endParaRPr lang="zh-CN" altLang="en-US"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 name="文本框 3"/>
          <p:cNvSpPr txBox="1"/>
          <p:nvPr/>
        </p:nvSpPr>
        <p:spPr>
          <a:xfrm>
            <a:off x="0" y="918334"/>
            <a:ext cx="1402080" cy="1077218"/>
          </a:xfrm>
          <a:prstGeom prst="rect">
            <a:avLst/>
          </a:prstGeom>
          <a:noFill/>
        </p:spPr>
        <p:txBody>
          <a:bodyPr wrap="square" rtlCol="0">
            <a:spAutoFit/>
          </a:bodyPr>
          <a:lstStyle/>
          <a:p>
            <a:pPr algn="ct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Support of </a:t>
            </a:r>
            <a:r>
              <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Multiple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a:t>
            </a:r>
            <a:r>
              <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Connectivity</a:t>
            </a:r>
            <a:endPar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5" name="文本框 4"/>
          <p:cNvSpPr txBox="1"/>
          <p:nvPr/>
        </p:nvSpPr>
        <p:spPr>
          <a:xfrm>
            <a:off x="1512928" y="822790"/>
            <a:ext cx="7589976" cy="1169551"/>
          </a:xfrm>
          <a:prstGeom prst="rect">
            <a:avLst/>
          </a:prstGeom>
          <a:noFill/>
          <a:ln w="25400">
            <a:solidFill>
              <a:schemeClr val="bg1"/>
            </a:solidFill>
          </a:ln>
        </p:spPr>
        <p:txBody>
          <a:bodyPr wrap="square" rtlCol="0">
            <a:spAutoFit/>
          </a:bodyPr>
          <a:lstStyle/>
          <a:p>
            <a:pPr marL="285750" indent="-285750" algn="just">
              <a:buFont typeface="Wingdings" panose="05000000000000000000" pitchFamily="2" charset="2"/>
              <a:buChar char="l"/>
            </a:pP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Currently, one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may include multiple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it is not supported for one UE to connect to two or more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at the same time in EN-DC/NGEN-DC scenario. </a:t>
            </a:r>
          </a:p>
          <a:p>
            <a:pPr marL="285750" indent="-285750" algn="just">
              <a:buFont typeface="Wingdings" panose="05000000000000000000" pitchFamily="2" charset="2"/>
              <a:buChar char="l"/>
            </a:pP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However, considering the requirement of 5G,i.e.the target for peak data rate should be 20Gbps for downlink and 10Gbps for uplink, it is beneficial that UE could utilize the resources in two </a:t>
            </a:r>
            <a:r>
              <a:rPr lang="en-US" altLang="zh-CN" sz="14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to enable the high rate data transmission. </a:t>
            </a:r>
          </a:p>
        </p:txBody>
      </p:sp>
      <p:sp>
        <p:nvSpPr>
          <p:cNvPr id="7" name="文本框 6"/>
          <p:cNvSpPr txBox="1"/>
          <p:nvPr/>
        </p:nvSpPr>
        <p:spPr>
          <a:xfrm>
            <a:off x="0" y="2599899"/>
            <a:ext cx="1427480" cy="1077218"/>
          </a:xfrm>
          <a:prstGeom prst="rect">
            <a:avLst/>
          </a:prstGeom>
          <a:noFill/>
        </p:spPr>
        <p:txBody>
          <a:bodyPr wrap="square" rtlCol="0">
            <a:spAutoFit/>
          </a:bodyPr>
          <a:lstStyle/>
          <a:p>
            <a:pPr algn="ct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Support of </a:t>
            </a:r>
            <a:r>
              <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Multiple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-CU-UPs </a:t>
            </a:r>
            <a:r>
              <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Connectivity</a:t>
            </a:r>
            <a:endPar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8" name="文本框 7"/>
          <p:cNvSpPr txBox="1"/>
          <p:nvPr/>
        </p:nvSpPr>
        <p:spPr>
          <a:xfrm>
            <a:off x="1512928" y="2185087"/>
            <a:ext cx="7589976" cy="2031325"/>
          </a:xfrm>
          <a:prstGeom prst="rect">
            <a:avLst/>
          </a:prstGeom>
          <a:noFill/>
          <a:ln w="25400">
            <a:solidFill>
              <a:schemeClr val="bg1"/>
            </a:solidFill>
          </a:ln>
        </p:spPr>
        <p:txBody>
          <a:bodyPr wrap="square" rtlCol="0">
            <a:spAutoFit/>
          </a:bodyPr>
          <a:lstStyle/>
          <a:p>
            <a:pPr marL="285750" indent="-285750" algn="just">
              <a:buFont typeface="Wingdings" panose="05000000000000000000" pitchFamily="2" charset="2"/>
              <a:buChar char="l"/>
            </a:pP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Currently, one PDU session is offloaded by one gNB-CU-UP in CP/UP seperation scenario. </a:t>
            </a:r>
          </a:p>
          <a:p>
            <a:pPr marL="285750" indent="-285750" algn="just">
              <a:buFont typeface="Wingdings" panose="05000000000000000000" pitchFamily="2" charset="2"/>
              <a:buChar char="l"/>
            </a:pPr>
            <a:r>
              <a:rPr lang="en-US" altLang="zh-CN" sz="14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However, considering the scenario that one PDU session will include multiple QoS flows which has different QoS profile, even for one PDU session, it shall be allowed to offload to different gNB-CU-UP in order to provide better user experience and flexibity. </a:t>
            </a:r>
            <a:endParaRPr lang="en-US" altLang="zh-CN" sz="140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a:p>
            <a:pPr marL="285750" indent="-285750" algn="just">
              <a:buFont typeface="Wingdings" panose="05000000000000000000" pitchFamily="2" charset="2"/>
              <a:buChar char="l"/>
            </a:pPr>
            <a:r>
              <a:rPr lang="en-US" altLang="zh-CN" sz="1400"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Another left open issue for CP/UP seperation is that currently the gNB-CU-CP can not get the flow control related infor from gNB-CU-UP/gNB-DU. However, in some cases, e.g., for multiple gNB-CU-UPs connected case, if outage happens at one gNB-CU-UP leg, the gNB-CU-CP should be informed, therefore, CU-CP can perform data forwarding and retransmitting from one UP to another available UP entity.</a:t>
            </a:r>
          </a:p>
        </p:txBody>
      </p:sp>
      <p:sp>
        <p:nvSpPr>
          <p:cNvPr id="3" name="矩形 2"/>
          <p:cNvSpPr/>
          <p:nvPr/>
        </p:nvSpPr>
        <p:spPr>
          <a:xfrm>
            <a:off x="142240" y="4409158"/>
            <a:ext cx="8148320" cy="584775"/>
          </a:xfrm>
          <a:prstGeom prst="rect">
            <a:avLst/>
          </a:prstGeom>
        </p:spPr>
        <p:txBody>
          <a:bodyPr wrap="square">
            <a:spAutoFit/>
          </a:bodyPr>
          <a:lstStyle/>
          <a:p>
            <a:pPr algn="ct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Support of multiple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a:t>
            </a:r>
            <a:r>
              <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connectivity and </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sym typeface="+mn-ea"/>
              </a:rPr>
              <a:t>Multiple </a:t>
            </a:r>
            <a:r>
              <a:rPr lang="en-US" altLang="zh-CN" sz="1600" b="1"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sym typeface="+mn-ea"/>
              </a:rPr>
              <a:t>gNB</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sym typeface="+mn-ea"/>
              </a:rPr>
              <a:t>-CU-UPs Connectivity</a:t>
            </a:r>
            <a:r>
              <a:rPr lang="en-US" altLang="zh-CN" sz="1600" b="1" dirty="0" smtClean="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a:t>
            </a:r>
            <a:r>
              <a:rPr lang="en-US" altLang="zh-CN" sz="16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should be considered.</a:t>
            </a:r>
          </a:p>
        </p:txBody>
      </p:sp>
    </p:spTree>
    <p:extLst>
      <p:ext uri="{BB962C8B-B14F-4D97-AF65-F5344CB8AC3E}">
        <p14:creationId xmlns:p14="http://schemas.microsoft.com/office/powerpoint/2010/main" val="310698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29008" y="111097"/>
            <a:ext cx="7885984" cy="417224"/>
          </a:xfrm>
        </p:spPr>
        <p:txBody>
          <a:bodyPr/>
          <a:lstStyle/>
          <a:p>
            <a:pPr algn="ctr"/>
            <a:r>
              <a:rPr lang="en-US" altLang="zh-CN"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Objective of this Study Item</a:t>
            </a:r>
            <a:endParaRPr lang="zh-CN" altLang="en-US" sz="2800" b="1"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3" name="内容占位符 2"/>
          <p:cNvSpPr>
            <a:spLocks noGrp="1"/>
          </p:cNvSpPr>
          <p:nvPr>
            <p:ph idx="1"/>
          </p:nvPr>
        </p:nvSpPr>
        <p:spPr>
          <a:xfrm>
            <a:off x="0" y="528321"/>
            <a:ext cx="9144000" cy="3994694"/>
          </a:xfrm>
        </p:spPr>
        <p:txBody>
          <a:bodyPr/>
          <a:lstStyle/>
          <a:p>
            <a:pPr marL="0" indent="0">
              <a:lnSpc>
                <a:spcPct val="150000"/>
              </a:lnSpc>
              <a:buNone/>
            </a:pPr>
            <a:r>
              <a:rPr lang="en-US" altLang="zh-CN" sz="18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The objectives of this SI are to:</a:t>
            </a:r>
          </a:p>
          <a:p>
            <a:pPr>
              <a:lnSpc>
                <a:spcPct val="15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Identifying detailed solutions to reduce the interruption time during Intra-</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-CU handover procedure</a:t>
            </a:r>
          </a:p>
          <a:p>
            <a:pPr>
              <a:lnSpc>
                <a:spcPct val="15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Identifying detailed solutions to introduce HO assistant information (e.g., Load Status report) provided by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a:t>
            </a:r>
          </a:p>
          <a:p>
            <a:pPr>
              <a:lnSpc>
                <a:spcPct val="15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Identifying detailed solutions to minimize the utilization of radio resource for inter-</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 duplicated transmission /fast re-transmission.</a:t>
            </a:r>
          </a:p>
          <a:p>
            <a:pPr>
              <a:lnSpc>
                <a:spcPct val="15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 Identifying detailed solutions to support multiple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gNB</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-DUs connectivity for EN-DC/NGEN-DC scenario.</a:t>
            </a:r>
          </a:p>
          <a:p>
            <a:pPr>
              <a:lnSpc>
                <a:spcPct val="15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Identifying detailed solutions to solve the left open issues on CP/UP </a:t>
            </a:r>
            <a:r>
              <a:rPr lang="en-US" altLang="zh-CN" sz="1600" dirty="0" err="1">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seperation</a:t>
            </a: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a:t>
            </a:r>
          </a:p>
          <a:p>
            <a:pPr>
              <a:lnSpc>
                <a:spcPct val="150000"/>
              </a:lnSpc>
              <a:buFont typeface="Wingdings" panose="05000000000000000000" pitchFamily="2" charset="2"/>
              <a:buChar char="l"/>
            </a:pPr>
            <a:r>
              <a:rPr lang="en-US" altLang="zh-CN" sz="1600" dirty="0">
                <a:solidFill>
                  <a:prstClr val="white"/>
                </a:solidFill>
                <a:latin typeface="Times New Roman" panose="02020603050405020304" pitchFamily="18" charset="0"/>
                <a:ea typeface="微软雅黑" panose="020B0503020204020204" pitchFamily="34" charset="-122"/>
                <a:cs typeface="Times New Roman" panose="02020603050405020304" pitchFamily="18" charset="0"/>
              </a:rPr>
              <a:t>Study the necessary protocol functions and/or messages related to the possible identified solutions.</a:t>
            </a:r>
          </a:p>
          <a:p>
            <a:endParaRPr lang="zh-CN" altLang="en-US" dirty="0"/>
          </a:p>
        </p:txBody>
      </p:sp>
      <p:sp>
        <p:nvSpPr>
          <p:cNvPr id="4" name="文本框 3"/>
          <p:cNvSpPr txBox="1"/>
          <p:nvPr/>
        </p:nvSpPr>
        <p:spPr>
          <a:xfrm>
            <a:off x="2184400" y="4755573"/>
            <a:ext cx="3911600" cy="369332"/>
          </a:xfrm>
          <a:prstGeom prst="rect">
            <a:avLst/>
          </a:prstGeom>
          <a:noFill/>
        </p:spPr>
        <p:txBody>
          <a:bodyPr wrap="square" rtlCol="0">
            <a:spAutoFit/>
          </a:bodyPr>
          <a:lstStyle/>
          <a:p>
            <a:r>
              <a:rPr lang="en-US" altLang="zh-CN" sz="18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Time Budget: </a:t>
            </a:r>
            <a:r>
              <a:rPr lang="en-US" altLang="zh-CN" sz="1800" b="1" dirty="0" smtClean="0">
                <a:solidFill>
                  <a:schemeClr val="bg1"/>
                </a:solidFill>
                <a:latin typeface="Times New Roman" panose="02020603050405020304" pitchFamily="18" charset="0"/>
                <a:ea typeface="微软雅黑" panose="020B0503020204020204" pitchFamily="34" charset="-122"/>
                <a:cs typeface="Times New Roman" panose="02020603050405020304" pitchFamily="18" charset="0"/>
              </a:rPr>
              <a:t>Jun,2018~Dec,2018</a:t>
            </a:r>
            <a:endParaRPr lang="en-US" altLang="zh-CN" sz="1800" b="1" dirty="0">
              <a:solidFill>
                <a:schemeClr val="bg1"/>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27711175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032000" y="1737360"/>
            <a:ext cx="4937760" cy="1446550"/>
          </a:xfrm>
          <a:prstGeom prst="rect">
            <a:avLst/>
          </a:prstGeom>
          <a:noFill/>
        </p:spPr>
        <p:txBody>
          <a:bodyPr wrap="square" rtlCol="0">
            <a:spAutoFit/>
          </a:bodyPr>
          <a:lstStyle/>
          <a:p>
            <a:r>
              <a:rPr lang="en-US" altLang="zh-CN" sz="4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Thanks For </a:t>
            </a:r>
            <a:endParaRPr lang="en-US" altLang="zh-CN" sz="4400" b="1" dirty="0" smtClean="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endParaRPr>
          </a:p>
          <a:p>
            <a:r>
              <a:rPr lang="en-US" altLang="zh-CN" sz="4400" b="1" dirty="0" smtClean="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Your </a:t>
            </a:r>
            <a:r>
              <a:rPr lang="en-US" altLang="zh-CN" sz="4400" b="1" dirty="0">
                <a:solidFill>
                  <a:prstClr val="white"/>
                </a:solidFill>
                <a:effectLst>
                  <a:outerShdw blurRad="38100" dist="38100" dir="2700000" algn="tl">
                    <a:srgbClr val="000000">
                      <a:alpha val="43137"/>
                    </a:srgbClr>
                  </a:outerShdw>
                </a:effectLst>
                <a:latin typeface="Times New Roman" panose="02020603050405020304" pitchFamily="18" charset="0"/>
                <a:ea typeface="微软雅黑" panose="020B0503020204020204" pitchFamily="34" charset="-122"/>
                <a:cs typeface="Times New Roman" panose="02020603050405020304" pitchFamily="18" charset="0"/>
              </a:rPr>
              <a:t>Attention</a:t>
            </a:r>
          </a:p>
        </p:txBody>
      </p:sp>
    </p:spTree>
    <p:extLst>
      <p:ext uri="{BB962C8B-B14F-4D97-AF65-F5344CB8AC3E}">
        <p14:creationId xmlns:p14="http://schemas.microsoft.com/office/powerpoint/2010/main" val="3650260989"/>
      </p:ext>
    </p:extLst>
  </p:cSld>
  <p:clrMapOvr>
    <a:masterClrMapping/>
  </p:clrMapOvr>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4701</TotalTime>
  <Words>780</Words>
  <Application>Microsoft Office PowerPoint</Application>
  <PresentationFormat>全屏显示(16:9)</PresentationFormat>
  <Paragraphs>57</Paragraphs>
  <Slides>7</Slides>
  <Notes>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7</vt:i4>
      </vt:variant>
    </vt:vector>
  </HeadingPairs>
  <TitlesOfParts>
    <vt:vector size="17" baseType="lpstr">
      <vt:lpstr>MS Mincho</vt:lpstr>
      <vt:lpstr>等线</vt:lpstr>
      <vt:lpstr>等线 Light</vt:lpstr>
      <vt:lpstr>华文细黑</vt:lpstr>
      <vt:lpstr>微软雅黑</vt:lpstr>
      <vt:lpstr>Arial</vt:lpstr>
      <vt:lpstr>Segoe UI</vt:lpstr>
      <vt:lpstr>Times New Roman</vt:lpstr>
      <vt:lpstr>Wingdings</vt:lpstr>
      <vt:lpstr>自定义设计方案</vt:lpstr>
      <vt:lpstr>PowerPoint 演示文稿</vt:lpstr>
      <vt:lpstr>Background</vt:lpstr>
      <vt:lpstr>Handover Enhancement</vt:lpstr>
      <vt:lpstr>Resource Utilization Improvement </vt:lpstr>
      <vt:lpstr>User Experience Improvement</vt:lpstr>
      <vt:lpstr>Objective of this Study Item</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lenovo</dc:creator>
  <cp:lastModifiedBy>crazycat</cp:lastModifiedBy>
  <cp:revision>1986</cp:revision>
  <dcterms:created xsi:type="dcterms:W3CDTF">2017-07-12T00:58:22Z</dcterms:created>
  <dcterms:modified xsi:type="dcterms:W3CDTF">2018-06-04T02:54:18Z</dcterms:modified>
</cp:coreProperties>
</file>