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5"/>
  </p:notesMasterIdLst>
  <p:handoutMasterIdLst>
    <p:handoutMasterId r:id="rId16"/>
  </p:handoutMasterIdLst>
  <p:sldIdLst>
    <p:sldId id="477" r:id="rId2"/>
    <p:sldId id="1051" r:id="rId3"/>
    <p:sldId id="1058" r:id="rId4"/>
    <p:sldId id="1052" r:id="rId5"/>
    <p:sldId id="1035" r:id="rId6"/>
    <p:sldId id="1037" r:id="rId7"/>
    <p:sldId id="1050" r:id="rId8"/>
    <p:sldId id="1053" r:id="rId9"/>
    <p:sldId id="1055" r:id="rId10"/>
    <p:sldId id="1056" r:id="rId11"/>
    <p:sldId id="1059" r:id="rId12"/>
    <p:sldId id="918" r:id="rId13"/>
    <p:sldId id="1049" r:id="rId14"/>
  </p:sldIdLst>
  <p:sldSz cx="9144000" cy="6858000" type="screen4x3"/>
  <p:notesSz cx="6797675" cy="987425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E923A2"/>
    <a:srgbClr val="B1D254"/>
    <a:srgbClr val="C0504D"/>
    <a:srgbClr val="72AF2F"/>
    <a:srgbClr val="72732F"/>
    <a:srgbClr val="16D1F6"/>
    <a:srgbClr val="37F2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varScale="1">
        <p:scale>
          <a:sx n="65" d="100"/>
          <a:sy n="65" d="100"/>
        </p:scale>
        <p:origin x="864" y="6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83" d="100"/>
          <a:sy n="83" d="100"/>
        </p:scale>
        <p:origin x="3948" y="96"/>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9220" name="Rectangle 4"/>
          <p:cNvSpPr>
            <a:spLocks noGrp="1" noChangeArrowheads="1"/>
          </p:cNvSpPr>
          <p:nvPr>
            <p:ph type="ftr" sz="quarter" idx="2"/>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0640B80-B386-4D4E-9F68-1AB12861F8FF}" type="slidenum">
              <a:rPr lang="en-GB" altLang="en-US"/>
              <a:pPr>
                <a:defRPr/>
              </a:pPr>
              <a:t>‹#›</a:t>
            </a:fld>
            <a:endParaRPr lang="en-GB" altLang="en-US"/>
          </a:p>
        </p:txBody>
      </p:sp>
    </p:spTree>
    <p:extLst>
      <p:ext uri="{BB962C8B-B14F-4D97-AF65-F5344CB8AC3E}">
        <p14:creationId xmlns:p14="http://schemas.microsoft.com/office/powerpoint/2010/main" val="37440202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3713"/>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Arial"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928688" y="738188"/>
            <a:ext cx="4940300"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691063"/>
            <a:ext cx="4984750" cy="4445000"/>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380538"/>
            <a:ext cx="2946400" cy="493712"/>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0F82CE59-4785-4CD8-8819-B5C73D069CE4}" type="slidenum">
              <a:rPr lang="en-GB" altLang="en-US"/>
              <a:pPr>
                <a:defRPr/>
              </a:pPr>
              <a:t>‹#›</a:t>
            </a:fld>
            <a:endParaRPr lang="en-GB" altLang="en-US"/>
          </a:p>
        </p:txBody>
      </p:sp>
    </p:spTree>
    <p:extLst>
      <p:ext uri="{BB962C8B-B14F-4D97-AF65-F5344CB8AC3E}">
        <p14:creationId xmlns:p14="http://schemas.microsoft.com/office/powerpoint/2010/main" val="24267480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xfrm>
            <a:off x="928688" y="738188"/>
            <a:ext cx="4941887" cy="3706812"/>
          </a:xfrm>
          <a:ln/>
        </p:spPr>
      </p:sp>
      <p:sp>
        <p:nvSpPr>
          <p:cNvPr id="5123" name="Rectangle 3"/>
          <p:cNvSpPr>
            <a:spLocks noGrp="1" noChangeArrowheads="1"/>
          </p:cNvSpPr>
          <p:nvPr>
            <p:ph type="body" idx="1"/>
          </p:nvPr>
        </p:nvSpPr>
        <p:spPr>
          <a:xfrm>
            <a:off x="904875" y="4692650"/>
            <a:ext cx="4987925" cy="44434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95429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a:ln/>
        </p:spPr>
      </p:sp>
      <p:sp>
        <p:nvSpPr>
          <p:cNvPr id="8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Present</a:t>
            </a:r>
          </a:p>
        </p:txBody>
      </p:sp>
      <p:sp>
        <p:nvSpPr>
          <p:cNvPr id="81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78D701A8-A968-4E84-A340-A32259BF91DE}" type="slidenum">
              <a:rPr lang="en-GB" altLang="en-US" sz="1200" smtClean="0">
                <a:latin typeface="Times New Roman" panose="02020603050405020304" pitchFamily="18" charset="0"/>
              </a:rPr>
              <a:pPr/>
              <a:t>10</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15895475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smtClean="0"/>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A87259C2-919A-488D-9187-E587573E3023}" type="slidenum">
              <a:rPr lang="en-GB" altLang="en-US" sz="1200">
                <a:latin typeface="Times New Roman" panose="02020603050405020304" pitchFamily="18" charset="0"/>
              </a:rPr>
              <a:pPr eaLnBrk="1" hangingPunct="1"/>
              <a:t>11</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3627630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12</a:t>
            </a:fld>
            <a:endParaRPr lang="en-GB" altLang="en-US"/>
          </a:p>
        </p:txBody>
      </p:sp>
    </p:spTree>
    <p:extLst>
      <p:ext uri="{BB962C8B-B14F-4D97-AF65-F5344CB8AC3E}">
        <p14:creationId xmlns:p14="http://schemas.microsoft.com/office/powerpoint/2010/main" val="219098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13</a:t>
            </a:fld>
            <a:endParaRPr lang="en-GB" altLang="en-US"/>
          </a:p>
        </p:txBody>
      </p:sp>
    </p:spTree>
    <p:extLst>
      <p:ext uri="{BB962C8B-B14F-4D97-AF65-F5344CB8AC3E}">
        <p14:creationId xmlns:p14="http://schemas.microsoft.com/office/powerpoint/2010/main" val="983952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2</a:t>
            </a:fld>
            <a:endParaRPr lang="en-GB" altLang="en-US"/>
          </a:p>
        </p:txBody>
      </p:sp>
    </p:spTree>
    <p:extLst>
      <p:ext uri="{BB962C8B-B14F-4D97-AF65-F5344CB8AC3E}">
        <p14:creationId xmlns:p14="http://schemas.microsoft.com/office/powerpoint/2010/main" val="1077117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3</a:t>
            </a:fld>
            <a:endParaRPr lang="en-GB" altLang="en-US"/>
          </a:p>
        </p:txBody>
      </p:sp>
    </p:spTree>
    <p:extLst>
      <p:ext uri="{BB962C8B-B14F-4D97-AF65-F5344CB8AC3E}">
        <p14:creationId xmlns:p14="http://schemas.microsoft.com/office/powerpoint/2010/main" val="1624364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4</a:t>
            </a:fld>
            <a:endParaRPr lang="en-GB" altLang="en-US"/>
          </a:p>
        </p:txBody>
      </p:sp>
    </p:spTree>
    <p:extLst>
      <p:ext uri="{BB962C8B-B14F-4D97-AF65-F5344CB8AC3E}">
        <p14:creationId xmlns:p14="http://schemas.microsoft.com/office/powerpoint/2010/main" val="7490367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5</a:t>
            </a:fld>
            <a:endParaRPr lang="en-GB" altLang="en-US"/>
          </a:p>
        </p:txBody>
      </p:sp>
    </p:spTree>
    <p:extLst>
      <p:ext uri="{BB962C8B-B14F-4D97-AF65-F5344CB8AC3E}">
        <p14:creationId xmlns:p14="http://schemas.microsoft.com/office/powerpoint/2010/main" val="652270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6</a:t>
            </a:fld>
            <a:endParaRPr lang="en-GB" altLang="en-US"/>
          </a:p>
        </p:txBody>
      </p:sp>
    </p:spTree>
    <p:extLst>
      <p:ext uri="{BB962C8B-B14F-4D97-AF65-F5344CB8AC3E}">
        <p14:creationId xmlns:p14="http://schemas.microsoft.com/office/powerpoint/2010/main" val="3939279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7</a:t>
            </a:fld>
            <a:endParaRPr lang="en-GB" altLang="en-US"/>
          </a:p>
        </p:txBody>
      </p:sp>
    </p:spTree>
    <p:extLst>
      <p:ext uri="{BB962C8B-B14F-4D97-AF65-F5344CB8AC3E}">
        <p14:creationId xmlns:p14="http://schemas.microsoft.com/office/powerpoint/2010/main" val="1542986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a:defRPr/>
            </a:pPr>
            <a:fld id="{0F82CE59-4785-4CD8-8819-B5C73D069CE4}" type="slidenum">
              <a:rPr lang="en-GB" altLang="en-US" smtClean="0"/>
              <a:pPr>
                <a:defRPr/>
              </a:pPr>
              <a:t>8</a:t>
            </a:fld>
            <a:endParaRPr lang="en-GB" altLang="en-US"/>
          </a:p>
        </p:txBody>
      </p:sp>
    </p:spTree>
    <p:extLst>
      <p:ext uri="{BB962C8B-B14F-4D97-AF65-F5344CB8AC3E}">
        <p14:creationId xmlns:p14="http://schemas.microsoft.com/office/powerpoint/2010/main" val="3674103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6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Present</a:t>
            </a:r>
          </a:p>
        </p:txBody>
      </p:sp>
      <p:sp>
        <p:nvSpPr>
          <p:cNvPr id="61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F7808FD4-0B43-4514-927E-006BFBDD3E18}" type="slidenum">
              <a:rPr lang="en-GB" altLang="en-US" sz="1200" smtClean="0">
                <a:latin typeface="Times New Roman" panose="02020603050405020304" pitchFamily="18" charset="0"/>
              </a:rPr>
              <a:pPr/>
              <a:t>9</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42187572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p:nvPr>
        </p:nvSpPr>
        <p:spPr>
          <a:xfrm>
            <a:off x="467544" y="2420888"/>
            <a:ext cx="6834188" cy="710952"/>
          </a:xfrm>
        </p:spPr>
        <p:txBody>
          <a:bodyPr/>
          <a:lstStyle>
            <a:lvl1pPr>
              <a:defRPr sz="4000"/>
            </a:lvl1pPr>
          </a:lstStyle>
          <a:p>
            <a:r>
              <a:rPr lang="en-US" dirty="0" smtClean="0"/>
              <a:t>Click to edit Master title style</a:t>
            </a:r>
            <a:endParaRPr lang="en-US" dirty="0"/>
          </a:p>
        </p:txBody>
      </p:sp>
      <p:sp>
        <p:nvSpPr>
          <p:cNvPr id="3" name="Text Placeholder 2"/>
          <p:cNvSpPr>
            <a:spLocks noGrp="1"/>
          </p:cNvSpPr>
          <p:nvPr>
            <p:ph type="subTitle" idx="1"/>
          </p:nvPr>
        </p:nvSpPr>
        <p:spPr>
          <a:xfrm>
            <a:off x="467544" y="3140968"/>
            <a:ext cx="6840760" cy="1752600"/>
          </a:xfrm>
        </p:spPr>
        <p:txBody>
          <a:bodyPr/>
          <a:lstStyle>
            <a:lvl1pPr marL="0" indent="0" algn="l">
              <a:buFontTx/>
              <a:buNone/>
              <a:defRPr sz="1800" smtClean="0"/>
            </a:lvl1pPr>
          </a:lstStyle>
          <a:p>
            <a:r>
              <a:rPr lang="en-US" dirty="0" smtClean="0"/>
              <a:t>Click to edit Master subtitle style</a:t>
            </a:r>
          </a:p>
        </p:txBody>
      </p:sp>
    </p:spTree>
    <p:extLst>
      <p:ext uri="{BB962C8B-B14F-4D97-AF65-F5344CB8AC3E}">
        <p14:creationId xmlns:p14="http://schemas.microsoft.com/office/powerpoint/2010/main" val="313231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eader + blan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793906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Header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16982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I title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556792"/>
            <a:ext cx="8291513" cy="475193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770685"/>
            <a:ext cx="6817739" cy="792162"/>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2882538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I title (long) +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4" name="Text Placeholder 3"/>
          <p:cNvSpPr>
            <a:spLocks noGrp="1"/>
          </p:cNvSpPr>
          <p:nvPr>
            <p:ph type="body" sz="quarter" idx="10"/>
          </p:nvPr>
        </p:nvSpPr>
        <p:spPr>
          <a:xfrm>
            <a:off x="457200" y="1988840"/>
            <a:ext cx="8291513" cy="43198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ext Placeholder 7"/>
          <p:cNvSpPr>
            <a:spLocks noGrp="1"/>
          </p:cNvSpPr>
          <p:nvPr>
            <p:ph type="body" sz="quarter" idx="11"/>
          </p:nvPr>
        </p:nvSpPr>
        <p:spPr>
          <a:xfrm>
            <a:off x="473649" y="1268759"/>
            <a:ext cx="6817739" cy="720081"/>
          </a:xfrm>
        </p:spPr>
        <p:txBody>
          <a:bodyPr/>
          <a:lstStyle>
            <a:lvl1pPr marL="0" indent="0">
              <a:buFont typeface="Arial" panose="020B0604020202020204" pitchFamily="34" charset="0"/>
              <a:buNone/>
              <a:defRPr sz="1800">
                <a:solidFill>
                  <a:srgbClr val="FF3300"/>
                </a:solidFill>
              </a:defRPr>
            </a:lvl1pPr>
          </a:lstStyle>
          <a:p>
            <a:pPr lvl="0"/>
            <a:r>
              <a:rPr lang="en-US" dirty="0" smtClean="0"/>
              <a:t>Click to edit Master text styles</a:t>
            </a:r>
          </a:p>
        </p:txBody>
      </p:sp>
    </p:spTree>
    <p:extLst>
      <p:ext uri="{BB962C8B-B14F-4D97-AF65-F5344CB8AC3E}">
        <p14:creationId xmlns:p14="http://schemas.microsoft.com/office/powerpoint/2010/main" val="4106029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pic>
        <p:nvPicPr>
          <p:cNvPr id="1028"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9" name="Picture 7" descr="green2.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Picture 8" descr="green.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57200" y="6426200"/>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6" descr="3GPP_TM_RD.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59151"/>
            <a:ext cx="7178675" cy="276999"/>
          </a:xfrm>
          <a:prstGeom prst="rect">
            <a:avLst/>
          </a:prstGeom>
          <a:noFill/>
          <a:ln>
            <a:noFill/>
          </a:ln>
          <a:extLst/>
        </p:spPr>
        <p:txBody>
          <a:bodyPr anchor="ct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smtClean="0">
                <a:solidFill>
                  <a:schemeClr val="bg1"/>
                </a:solidFill>
              </a:rPr>
              <a:t>© 3GPP 2018 RP-180604</a:t>
            </a:r>
            <a:r>
              <a:rPr lang="en-US" altLang="en-US" sz="1200" b="1" dirty="0" smtClean="0">
                <a:solidFill>
                  <a:schemeClr val="bg1"/>
                </a:solidFill>
              </a:rPr>
              <a:t> - RAN2 Status Report to RAN#80</a:t>
            </a:r>
          </a:p>
        </p:txBody>
      </p:sp>
      <p:sp>
        <p:nvSpPr>
          <p:cNvPr id="1038" name="Slide Number Placeholder 4"/>
          <p:cNvSpPr txBox="1">
            <a:spLocks noGrp="1"/>
          </p:cNvSpPr>
          <p:nvPr/>
        </p:nvSpPr>
        <p:spPr bwMode="auto">
          <a:xfrm>
            <a:off x="8532813" y="6486525"/>
            <a:ext cx="395287" cy="222250"/>
          </a:xfrm>
          <a:prstGeom prst="rect">
            <a:avLst/>
          </a:prstGeom>
          <a:noFill/>
          <a:ln>
            <a:noFill/>
          </a:ln>
          <a:extLst/>
        </p:spPr>
        <p:txBody>
          <a:bodyPr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defRPr/>
            </a:pPr>
            <a:fld id="{AA28F4F4-A8B4-4AAE-BABA-D79D9217C2BA}" type="slidenum">
              <a:rPr lang="en-GB" altLang="en-US" sz="1100" smtClean="0">
                <a:solidFill>
                  <a:schemeClr val="bg1"/>
                </a:solidFill>
              </a:rPr>
              <a:pPr algn="ctr" eaLnBrk="1" hangingPunct="1">
                <a:defRPr/>
              </a:pPr>
              <a:t>‹#›</a:t>
            </a:fld>
            <a:endParaRPr lang="en-GB" altLang="en-US"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3300"/>
          </a:solidFill>
          <a:latin typeface="+mj-lt"/>
          <a:ea typeface="+mj-ea"/>
          <a:cs typeface="+mj-cs"/>
        </a:defRPr>
      </a:lvl1pPr>
      <a:lvl2pPr algn="l" rtl="0" eaLnBrk="0" fontAlgn="base" hangingPunct="0">
        <a:spcBef>
          <a:spcPct val="0"/>
        </a:spcBef>
        <a:spcAft>
          <a:spcPct val="0"/>
        </a:spcAft>
        <a:defRPr sz="3200">
          <a:solidFill>
            <a:srgbClr val="FF3300"/>
          </a:solidFill>
          <a:latin typeface="Calibri" pitchFamily="34" charset="0"/>
        </a:defRPr>
      </a:lvl2pPr>
      <a:lvl3pPr algn="l" rtl="0" eaLnBrk="0" fontAlgn="base" hangingPunct="0">
        <a:spcBef>
          <a:spcPct val="0"/>
        </a:spcBef>
        <a:spcAft>
          <a:spcPct val="0"/>
        </a:spcAft>
        <a:defRPr sz="3200">
          <a:solidFill>
            <a:srgbClr val="FF3300"/>
          </a:solidFill>
          <a:latin typeface="Calibri" pitchFamily="34" charset="0"/>
        </a:defRPr>
      </a:lvl3pPr>
      <a:lvl4pPr algn="l" rtl="0" eaLnBrk="0" fontAlgn="base" hangingPunct="0">
        <a:spcBef>
          <a:spcPct val="0"/>
        </a:spcBef>
        <a:spcAft>
          <a:spcPct val="0"/>
        </a:spcAft>
        <a:defRPr sz="3200">
          <a:solidFill>
            <a:srgbClr val="FF3300"/>
          </a:solidFill>
          <a:latin typeface="Calibri" pitchFamily="34" charset="0"/>
        </a:defRPr>
      </a:lvl4pPr>
      <a:lvl5pPr algn="l" rtl="0" eaLnBrk="0" fontAlgn="base" hangingPunct="0">
        <a:spcBef>
          <a:spcPct val="0"/>
        </a:spcBef>
        <a:spcAft>
          <a:spcPct val="0"/>
        </a:spcAft>
        <a:defRPr sz="3200">
          <a:solidFill>
            <a:srgbClr val="FF33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35000"/>
        </a:spcBef>
        <a:spcAft>
          <a:spcPct val="0"/>
        </a:spcAft>
        <a:buSzPct val="70000"/>
        <a:buBlip>
          <a:blip r:embed="rId10"/>
        </a:buBlip>
        <a:defRPr sz="2000">
          <a:solidFill>
            <a:schemeClr val="tx1"/>
          </a:solidFill>
          <a:latin typeface="+mn-lt"/>
          <a:ea typeface="+mn-ea"/>
          <a:cs typeface="+mn-cs"/>
        </a:defRPr>
      </a:lvl1pPr>
      <a:lvl2pPr marL="742950" indent="-285750" algn="l" rtl="0" eaLnBrk="0" fontAlgn="base" hangingPunct="0">
        <a:spcBef>
          <a:spcPct val="10000"/>
        </a:spcBef>
        <a:spcAft>
          <a:spcPct val="0"/>
        </a:spcAft>
        <a:buClr>
          <a:srgbClr val="C00000"/>
        </a:buClr>
        <a:buSzPct val="70000"/>
        <a:buFont typeface="Arial" panose="020B0604020202020204" pitchFamily="34" charset="0"/>
        <a:buChar char="•"/>
        <a:defRPr>
          <a:solidFill>
            <a:schemeClr val="tx1"/>
          </a:solidFill>
          <a:latin typeface="+mn-lt"/>
        </a:defRPr>
      </a:lvl2pPr>
      <a:lvl3pPr marL="1143000" indent="-228600" algn="l" rtl="0" eaLnBrk="0" fontAlgn="base" hangingPunct="0">
        <a:spcBef>
          <a:spcPct val="10000"/>
        </a:spcBef>
        <a:spcAft>
          <a:spcPct val="0"/>
        </a:spcAft>
        <a:buSzPct val="70000"/>
        <a:buFont typeface="Arial" panose="020B0604020202020204" pitchFamily="34" charset="0"/>
        <a:buChar char="•"/>
        <a:defRPr sz="1600">
          <a:solidFill>
            <a:schemeClr val="tx1"/>
          </a:solidFill>
          <a:latin typeface="+mn-lt"/>
        </a:defRPr>
      </a:lvl3pPr>
      <a:lvl4pPr marL="1600200" indent="-228600" algn="l" rtl="0" eaLnBrk="0" fontAlgn="base" hangingPunct="0">
        <a:spcBef>
          <a:spcPct val="5000"/>
        </a:spcBef>
        <a:spcAft>
          <a:spcPct val="0"/>
        </a:spcAft>
        <a:buSzPct val="70000"/>
        <a:buFont typeface="Arial" panose="020B0604020202020204" pitchFamily="34" charset="0"/>
        <a:buChar char="–"/>
        <a:defRPr sz="1600">
          <a:solidFill>
            <a:schemeClr val="tx1"/>
          </a:solidFill>
          <a:latin typeface="+mn-lt"/>
        </a:defRPr>
      </a:lvl4pPr>
      <a:lvl5pPr marL="2057400" indent="-228600" algn="l" rtl="0" eaLnBrk="0" fontAlgn="base" hangingPunct="0">
        <a:spcBef>
          <a:spcPct val="5000"/>
        </a:spcBef>
        <a:spcAft>
          <a:spcPct val="0"/>
        </a:spcAft>
        <a:buSzPct val="70000"/>
        <a:buFont typeface="Arial" panose="020B0604020202020204" pitchFamily="34" charset="0"/>
        <a:buChar char="»"/>
        <a:defRPr sz="14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package" Target="../embeddings/Microsoft_Excel_Worksheet2.xlsx"/><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Excel_Worksheet1.xlsx"/><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55576" y="168592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title"/>
          </p:nvPr>
        </p:nvSpPr>
        <p:spPr/>
        <p:txBody>
          <a:bodyPr/>
          <a:lstStyle/>
          <a:p>
            <a:r>
              <a:rPr lang="en-US" altLang="en-US" dirty="0" smtClean="0"/>
              <a:t/>
            </a:r>
            <a:br>
              <a:rPr lang="en-US" altLang="en-US" dirty="0" smtClean="0"/>
            </a:br>
            <a:r>
              <a:rPr lang="en-US" altLang="en-US" dirty="0" smtClean="0"/>
              <a:t/>
            </a:r>
            <a:br>
              <a:rPr lang="en-US" altLang="en-US" dirty="0" smtClean="0"/>
            </a:br>
            <a:endParaRPr lang="en-GB" altLang="en-US" dirty="0" smtClean="0"/>
          </a:p>
        </p:txBody>
      </p:sp>
      <p:sp>
        <p:nvSpPr>
          <p:cNvPr id="12351" name="Text Box 63"/>
          <p:cNvSpPr txBox="1">
            <a:spLocks noChangeArrowheads="1"/>
          </p:cNvSpPr>
          <p:nvPr/>
        </p:nvSpPr>
        <p:spPr bwMode="auto">
          <a:xfrm>
            <a:off x="539552" y="2459038"/>
            <a:ext cx="7704856" cy="1446550"/>
          </a:xfrm>
          <a:prstGeom prst="rect">
            <a:avLst/>
          </a:prstGeom>
          <a:noFill/>
          <a:ln w="9525">
            <a:noFill/>
            <a:miter lim="800000"/>
            <a:headEnd/>
            <a:tailEnd/>
          </a:ln>
          <a:effectLst/>
        </p:spPr>
        <p:txBody>
          <a:bodyPr wrap="square">
            <a:spAutoFit/>
          </a:bodyPr>
          <a:lstStyle/>
          <a:p>
            <a:pPr algn="ctr">
              <a:defRPr/>
            </a:pPr>
            <a:r>
              <a:rPr lang="en-GB" sz="4400" dirty="0">
                <a:solidFill>
                  <a:srgbClr val="FF3300"/>
                </a:solidFill>
                <a:effectLst>
                  <a:outerShdw blurRad="38100" dist="38100" dir="2700000" algn="tl">
                    <a:srgbClr val="C0C0C0"/>
                  </a:outerShdw>
                </a:effectLst>
                <a:latin typeface="Arial" charset="0"/>
                <a:cs typeface="Arial" charset="0"/>
              </a:rPr>
              <a:t>Status Report </a:t>
            </a:r>
            <a:r>
              <a:rPr lang="en-GB" sz="4400" dirty="0" smtClean="0">
                <a:solidFill>
                  <a:srgbClr val="FF3300"/>
                </a:solidFill>
                <a:effectLst>
                  <a:outerShdw blurRad="38100" dist="38100" dir="2700000" algn="tl">
                    <a:srgbClr val="C0C0C0"/>
                  </a:outerShdw>
                </a:effectLst>
                <a:latin typeface="Arial" charset="0"/>
                <a:cs typeface="Arial" charset="0"/>
              </a:rPr>
              <a:t>of RAN </a:t>
            </a:r>
            <a:r>
              <a:rPr lang="en-GB" sz="4400" dirty="0">
                <a:solidFill>
                  <a:srgbClr val="FF3300"/>
                </a:solidFill>
                <a:effectLst>
                  <a:outerShdw blurRad="38100" dist="38100" dir="2700000" algn="tl">
                    <a:srgbClr val="C0C0C0"/>
                  </a:outerShdw>
                </a:effectLst>
                <a:latin typeface="Arial" charset="0"/>
                <a:cs typeface="Arial" charset="0"/>
              </a:rPr>
              <a:t>WG2</a:t>
            </a:r>
            <a:br>
              <a:rPr lang="en-GB" sz="4400" dirty="0">
                <a:solidFill>
                  <a:srgbClr val="FF3300"/>
                </a:solidFill>
                <a:effectLst>
                  <a:outerShdw blurRad="38100" dist="38100" dir="2700000" algn="tl">
                    <a:srgbClr val="C0C0C0"/>
                  </a:outerShdw>
                </a:effectLst>
                <a:latin typeface="Arial" charset="0"/>
                <a:cs typeface="Arial" charset="0"/>
              </a:rPr>
            </a:br>
            <a:r>
              <a:rPr lang="en-GB" sz="4400" dirty="0">
                <a:solidFill>
                  <a:srgbClr val="FF3300"/>
                </a:solidFill>
                <a:effectLst>
                  <a:outerShdw blurRad="38100" dist="38100" dir="2700000" algn="tl">
                    <a:srgbClr val="C0C0C0"/>
                  </a:outerShdw>
                </a:effectLst>
                <a:latin typeface="Arial" charset="0"/>
                <a:cs typeface="Arial" charset="0"/>
              </a:rPr>
              <a:t>to TSG-RAN </a:t>
            </a:r>
            <a:r>
              <a:rPr lang="en-GB" sz="4400" dirty="0" smtClean="0">
                <a:solidFill>
                  <a:srgbClr val="FF3300"/>
                </a:solidFill>
                <a:effectLst>
                  <a:outerShdw blurRad="38100" dist="38100" dir="2700000" algn="tl">
                    <a:srgbClr val="C0C0C0"/>
                  </a:outerShdw>
                </a:effectLst>
                <a:latin typeface="Arial" charset="0"/>
                <a:cs typeface="Arial" charset="0"/>
              </a:rPr>
              <a:t>#80</a:t>
            </a:r>
            <a:endParaRPr lang="en-US" sz="4400" dirty="0">
              <a:solidFill>
                <a:srgbClr val="FF3300"/>
              </a:solidFill>
              <a:effectLst>
                <a:outerShdw blurRad="38100" dist="38100" dir="2700000" algn="tl">
                  <a:srgbClr val="C0C0C0"/>
                </a:outerShdw>
              </a:effectLst>
              <a:latin typeface="Arial" charset="0"/>
              <a:cs typeface="Arial" charset="0"/>
            </a:endParaRPr>
          </a:p>
        </p:txBody>
      </p:sp>
      <p:sp>
        <p:nvSpPr>
          <p:cNvPr id="4101" name="Text Box 65"/>
          <p:cNvSpPr txBox="1">
            <a:spLocks noChangeArrowheads="1"/>
          </p:cNvSpPr>
          <p:nvPr/>
        </p:nvSpPr>
        <p:spPr bwMode="auto">
          <a:xfrm>
            <a:off x="395536" y="274638"/>
            <a:ext cx="58467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35000"/>
              </a:spcBef>
              <a:buSzPct val="70000"/>
              <a:buBlip>
                <a:blip r:embed="rId4"/>
              </a:buBlip>
              <a:defRPr sz="2000">
                <a:solidFill>
                  <a:schemeClr val="tx1"/>
                </a:solidFill>
                <a:latin typeface="Calibri" panose="020F0502020204030204" pitchFamily="34" charset="0"/>
              </a:defRPr>
            </a:lvl1pPr>
            <a:lvl2pPr marL="742950" indent="-285750">
              <a:spcBef>
                <a:spcPct val="10000"/>
              </a:spcBef>
              <a:buClr>
                <a:srgbClr val="C00000"/>
              </a:buClr>
              <a:buSzPct val="70000"/>
              <a:buFont typeface="Arial" panose="020B0604020202020204" pitchFamily="34" charset="0"/>
              <a:buChar char="•"/>
              <a:defRPr>
                <a:solidFill>
                  <a:schemeClr val="tx1"/>
                </a:solidFill>
                <a:latin typeface="Calibri" panose="020F0502020204030204" pitchFamily="34" charset="0"/>
              </a:defRPr>
            </a:lvl2pPr>
            <a:lvl3pPr marL="1143000" indent="-228600">
              <a:spcBef>
                <a:spcPct val="10000"/>
              </a:spcBef>
              <a:buSzPct val="70000"/>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5000"/>
              </a:spcBef>
              <a:buSzPct val="70000"/>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5000"/>
              </a:spcBef>
              <a:buSzPct val="70000"/>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9pPr>
          </a:lstStyle>
          <a:p>
            <a:pPr eaLnBrk="1" hangingPunct="1">
              <a:spcBef>
                <a:spcPct val="50000"/>
              </a:spcBef>
              <a:buSzTx/>
              <a:buFontTx/>
              <a:buNone/>
            </a:pPr>
            <a:r>
              <a:rPr lang="en-US" altLang="en-US" b="1" i="1" dirty="0">
                <a:latin typeface="Arial" panose="020B0604020202020204" pitchFamily="34" charset="0"/>
                <a:cs typeface="Times New Roman" panose="02020603050405020304" pitchFamily="18" charset="0"/>
              </a:rPr>
              <a:t>3GPP TSG </a:t>
            </a:r>
            <a:r>
              <a:rPr lang="en-US" altLang="en-US" b="1" i="1" dirty="0" smtClean="0">
                <a:latin typeface="Arial" panose="020B0604020202020204" pitchFamily="34" charset="0"/>
                <a:cs typeface="Times New Roman" panose="02020603050405020304" pitchFamily="18" charset="0"/>
              </a:rPr>
              <a:t>RAN#80</a:t>
            </a:r>
            <a:r>
              <a:rPr lang="en-US" altLang="en-US" b="1" i="1" dirty="0">
                <a:latin typeface="Arial" panose="020B0604020202020204" pitchFamily="34" charset="0"/>
                <a:cs typeface="Times New Roman" panose="02020603050405020304" pitchFamily="18" charset="0"/>
              </a:rPr>
              <a:t/>
            </a:r>
            <a:br>
              <a:rPr lang="en-US" altLang="en-US" b="1" i="1" dirty="0">
                <a:latin typeface="Arial" panose="020B0604020202020204" pitchFamily="34" charset="0"/>
                <a:cs typeface="Times New Roman" panose="02020603050405020304" pitchFamily="18" charset="0"/>
              </a:rPr>
            </a:br>
            <a:r>
              <a:rPr lang="en-US" altLang="en-US" b="1" i="1" smtClean="0">
                <a:latin typeface="Arial" panose="020B0604020202020204" pitchFamily="34" charset="0"/>
                <a:cs typeface="Times New Roman" panose="02020603050405020304" pitchFamily="18" charset="0"/>
              </a:rPr>
              <a:t>La Jolla, </a:t>
            </a:r>
            <a:r>
              <a:rPr lang="en-US" altLang="en-US" b="1" i="1" dirty="0" smtClean="0">
                <a:latin typeface="Arial" panose="020B0604020202020204" pitchFamily="34" charset="0"/>
                <a:cs typeface="Times New Roman" panose="02020603050405020304" pitchFamily="18" charset="0"/>
              </a:rPr>
              <a:t>USA</a:t>
            </a:r>
            <a:r>
              <a:rPr lang="sv-SE" altLang="en-US" b="1" i="1" dirty="0" smtClean="0">
                <a:latin typeface="Arial" panose="020B0604020202020204" pitchFamily="34" charset="0"/>
                <a:cs typeface="Times New Roman" panose="02020603050405020304" pitchFamily="18" charset="0"/>
              </a:rPr>
              <a:t>, June 2018</a:t>
            </a:r>
            <a:r>
              <a:rPr lang="en-US" altLang="en-US" b="1" i="1" dirty="0" smtClean="0">
                <a:latin typeface="Arial" panose="020B0604020202020204" pitchFamily="34" charset="0"/>
                <a:cs typeface="Times New Roman" panose="02020603050405020304" pitchFamily="18" charset="0"/>
              </a:rPr>
              <a:t> </a:t>
            </a:r>
            <a:endParaRPr lang="en-US" altLang="en-US" b="1" i="1" dirty="0">
              <a:latin typeface="Arial" panose="020B0604020202020204" pitchFamily="34" charset="0"/>
              <a:cs typeface="Times New Roman" panose="02020603050405020304" pitchFamily="18" charset="0"/>
            </a:endParaRPr>
          </a:p>
        </p:txBody>
      </p:sp>
      <p:sp>
        <p:nvSpPr>
          <p:cNvPr id="4102" name="TextBox 1"/>
          <p:cNvSpPr txBox="1">
            <a:spLocks noChangeArrowheads="1"/>
          </p:cNvSpPr>
          <p:nvPr/>
        </p:nvSpPr>
        <p:spPr bwMode="auto">
          <a:xfrm>
            <a:off x="2467084" y="4173537"/>
            <a:ext cx="4196983"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35000"/>
              </a:spcBef>
              <a:buSzPct val="70000"/>
              <a:buBlip>
                <a:blip r:embed="rId4"/>
              </a:buBlip>
              <a:defRPr sz="2000">
                <a:solidFill>
                  <a:schemeClr val="tx1"/>
                </a:solidFill>
                <a:latin typeface="Calibri" panose="020F0502020204030204" pitchFamily="34" charset="0"/>
              </a:defRPr>
            </a:lvl1pPr>
            <a:lvl2pPr marL="742950" indent="-285750">
              <a:spcBef>
                <a:spcPct val="10000"/>
              </a:spcBef>
              <a:buClr>
                <a:srgbClr val="C00000"/>
              </a:buClr>
              <a:buSzPct val="70000"/>
              <a:buFont typeface="Arial" panose="020B0604020202020204" pitchFamily="34" charset="0"/>
              <a:buChar char="•"/>
              <a:defRPr>
                <a:solidFill>
                  <a:schemeClr val="tx1"/>
                </a:solidFill>
                <a:latin typeface="Calibri" panose="020F0502020204030204" pitchFamily="34" charset="0"/>
              </a:defRPr>
            </a:lvl2pPr>
            <a:lvl3pPr marL="1143000" indent="-228600">
              <a:spcBef>
                <a:spcPct val="10000"/>
              </a:spcBef>
              <a:buSzPct val="70000"/>
              <a:buFont typeface="Arial" panose="020B0604020202020204" pitchFamily="34" charset="0"/>
              <a:buChar char="•"/>
              <a:defRPr sz="1600">
                <a:solidFill>
                  <a:schemeClr val="tx1"/>
                </a:solidFill>
                <a:latin typeface="Calibri" panose="020F0502020204030204" pitchFamily="34" charset="0"/>
              </a:defRPr>
            </a:lvl3pPr>
            <a:lvl4pPr marL="1600200" indent="-228600">
              <a:spcBef>
                <a:spcPct val="5000"/>
              </a:spcBef>
              <a:buSzPct val="70000"/>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5000"/>
              </a:spcBef>
              <a:buSzPct val="70000"/>
              <a:buFont typeface="Arial" panose="020B0604020202020204" pitchFamily="34" charset="0"/>
              <a:buChar char="»"/>
              <a:defRPr sz="1400">
                <a:solidFill>
                  <a:schemeClr val="tx1"/>
                </a:solidFill>
                <a:latin typeface="Calibri" panose="020F0502020204030204" pitchFamily="34" charset="0"/>
              </a:defRPr>
            </a:lvl5pPr>
            <a:lvl6pPr marL="25146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6pPr>
            <a:lvl7pPr marL="29718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7pPr>
            <a:lvl8pPr marL="34290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8pPr>
            <a:lvl9pPr marL="3886200" indent="-228600" eaLnBrk="0" fontAlgn="base" hangingPunct="0">
              <a:spcBef>
                <a:spcPct val="5000"/>
              </a:spcBef>
              <a:spcAft>
                <a:spcPct val="0"/>
              </a:spcAft>
              <a:buSzPct val="70000"/>
              <a:buFont typeface="Arial" panose="020B0604020202020204" pitchFamily="34" charset="0"/>
              <a:buChar char="»"/>
              <a:defRPr sz="1400">
                <a:solidFill>
                  <a:schemeClr val="tx1"/>
                </a:solidFill>
                <a:latin typeface="Calibri" panose="020F0502020204030204" pitchFamily="34" charset="0"/>
              </a:defRPr>
            </a:lvl9pPr>
          </a:lstStyle>
          <a:p>
            <a:pPr eaLnBrk="1" hangingPunct="1">
              <a:lnSpc>
                <a:spcPct val="120000"/>
              </a:lnSpc>
              <a:spcBef>
                <a:spcPct val="0"/>
              </a:spcBef>
              <a:buSzTx/>
              <a:buFontTx/>
              <a:buNone/>
            </a:pPr>
            <a:r>
              <a:rPr lang="en-GB" altLang="en-US" sz="1600" dirty="0">
                <a:latin typeface="Arial" panose="020B0604020202020204" pitchFamily="34" charset="0"/>
              </a:rPr>
              <a:t>RAN2 Chair: 	Richard </a:t>
            </a:r>
            <a:r>
              <a:rPr lang="en-GB" altLang="en-US" sz="1600" dirty="0" smtClean="0">
                <a:latin typeface="Arial" panose="020B0604020202020204" pitchFamily="34" charset="0"/>
              </a:rPr>
              <a:t>Burbidge (Intel)</a:t>
            </a:r>
            <a:endParaRPr lang="en-GB" altLang="en-US" sz="1600" dirty="0">
              <a:latin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smtClean="0"/>
              <a:t>RAN2 NR capacity Rel-16 (June 18 to Dec 19)</a:t>
            </a:r>
          </a:p>
        </p:txBody>
      </p:sp>
      <p:sp>
        <p:nvSpPr>
          <p:cNvPr id="7171" name="Content Placeholder 2"/>
          <p:cNvSpPr>
            <a:spLocks noGrp="1"/>
          </p:cNvSpPr>
          <p:nvPr>
            <p:ph idx="1"/>
          </p:nvPr>
        </p:nvSpPr>
        <p:spPr>
          <a:xfrm>
            <a:off x="492125" y="3430588"/>
            <a:ext cx="8229600" cy="2913062"/>
          </a:xfrm>
        </p:spPr>
        <p:txBody>
          <a:bodyPr/>
          <a:lstStyle/>
          <a:p>
            <a:r>
              <a:rPr lang="en-GB" altLang="en-US" dirty="0" smtClean="0"/>
              <a:t>Total RAN2 NR capacity = 23 TU per meeting (proposed for post Rel-15)</a:t>
            </a:r>
          </a:p>
          <a:p>
            <a:pPr lvl="1"/>
            <a:r>
              <a:rPr lang="en-GB" altLang="en-US" dirty="0" smtClean="0"/>
              <a:t>1 meeting session from Mon morning until Thursday evening (15 TU)</a:t>
            </a:r>
          </a:p>
          <a:p>
            <a:pPr lvl="1"/>
            <a:r>
              <a:rPr lang="en-GB" altLang="en-US" dirty="0" smtClean="0"/>
              <a:t>2 day parallel NR WIs</a:t>
            </a:r>
          </a:p>
          <a:p>
            <a:pPr lvl="1"/>
            <a:r>
              <a:rPr lang="en-GB" altLang="en-US" dirty="0" smtClean="0"/>
              <a:t>All time to be budgeted - no 'hidden' TUs in NR user plane session</a:t>
            </a:r>
          </a:p>
          <a:p>
            <a:r>
              <a:rPr lang="en-GB" altLang="en-US" dirty="0" smtClean="0"/>
              <a:t>Late drop assumes Opt 4/7 only</a:t>
            </a:r>
          </a:p>
          <a:p>
            <a:pPr lvl="1"/>
            <a:r>
              <a:rPr lang="en-GB" altLang="en-US" dirty="0" smtClean="0"/>
              <a:t>If RAN#80 agrees to include NR-NR-DC in late drop then extra time will be needed</a:t>
            </a:r>
          </a:p>
          <a:p>
            <a:r>
              <a:rPr lang="en-GB" altLang="en-US" dirty="0" smtClean="0"/>
              <a:t>Existing SIs (IAB and NR-U):</a:t>
            </a:r>
          </a:p>
          <a:p>
            <a:pPr lvl="1"/>
            <a:r>
              <a:rPr lang="en-GB" altLang="en-US" dirty="0" smtClean="0"/>
              <a:t>Assumed that these existing SIs will have a TU in each meeting of Q3/Q4</a:t>
            </a:r>
          </a:p>
          <a:p>
            <a:pPr lvl="1"/>
            <a:endParaRPr lang="en-GB" altLang="en-US" dirty="0" smtClean="0"/>
          </a:p>
        </p:txBody>
      </p:sp>
      <p:graphicFrame>
        <p:nvGraphicFramePr>
          <p:cNvPr id="7172" name="Object 5"/>
          <p:cNvGraphicFramePr>
            <a:graphicFrameLocks noChangeAspect="1"/>
          </p:cNvGraphicFramePr>
          <p:nvPr/>
        </p:nvGraphicFramePr>
        <p:xfrm>
          <a:off x="485775" y="1465263"/>
          <a:ext cx="8318500" cy="1897062"/>
        </p:xfrm>
        <a:graphic>
          <a:graphicData uri="http://schemas.openxmlformats.org/presentationml/2006/ole">
            <mc:AlternateContent xmlns:mc="http://schemas.openxmlformats.org/markup-compatibility/2006">
              <mc:Choice xmlns:v="urn:schemas-microsoft-com:vml" Requires="v">
                <p:oleObj spid="_x0000_s2070" name="Worksheet" r:id="rId5" imgW="5991333" imgH="1362260" progId="Excel.Sheet.12">
                  <p:embed/>
                </p:oleObj>
              </mc:Choice>
              <mc:Fallback>
                <p:oleObj name="Worksheet" r:id="rId5" imgW="5991333" imgH="1362260" progId="Excel.Sheet.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775" y="1465263"/>
                        <a:ext cx="8318500" cy="189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48354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GB" altLang="en-US" dirty="0" smtClean="0"/>
              <a:t>Rel-15 LTE WI/SI status (RAN2 led)</a:t>
            </a:r>
            <a:br>
              <a:rPr lang="en-GB" altLang="en-US" dirty="0" smtClean="0"/>
            </a:br>
            <a:endParaRPr lang="en-GB" alt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722399312"/>
              </p:ext>
            </p:extLst>
          </p:nvPr>
        </p:nvGraphicFramePr>
        <p:xfrm>
          <a:off x="468313" y="1484313"/>
          <a:ext cx="8229600" cy="3917014"/>
        </p:xfrm>
        <a:graphic>
          <a:graphicData uri="http://schemas.openxmlformats.org/drawingml/2006/table">
            <a:tbl>
              <a:tblPr/>
              <a:tblGrid>
                <a:gridCol w="3394075"/>
                <a:gridCol w="1098550"/>
                <a:gridCol w="1222375"/>
                <a:gridCol w="1281113"/>
                <a:gridCol w="1233487"/>
              </a:tblGrid>
              <a:tr h="61601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cs typeface="Arial" charset="0"/>
                        </a:rPr>
                        <a:t>SI/WI Name</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smtClean="0">
                          <a:ln>
                            <a:noFill/>
                          </a:ln>
                          <a:solidFill>
                            <a:srgbClr val="FFFFFF"/>
                          </a:solidFill>
                          <a:effectLst/>
                          <a:latin typeface="Calibri" pitchFamily="34" charset="0"/>
                          <a:cs typeface="Arial" charset="0"/>
                        </a:rPr>
                        <a:t>Status</a:t>
                      </a:r>
                      <a:endParaRPr kumimoji="0" lang="en-GB"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smtClean="0">
                          <a:ln>
                            <a:noFill/>
                          </a:ln>
                          <a:solidFill>
                            <a:srgbClr val="FFFFFF"/>
                          </a:solidFill>
                          <a:effectLst/>
                          <a:latin typeface="Calibri" pitchFamily="34" charset="0"/>
                          <a:cs typeface="Arial" charset="0"/>
                        </a:rPr>
                        <a:t>Target</a:t>
                      </a:r>
                      <a:endParaRPr kumimoji="0" lang="en-GB"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smtClean="0">
                          <a:ln>
                            <a:noFill/>
                          </a:ln>
                          <a:solidFill>
                            <a:srgbClr val="FFFFFF"/>
                          </a:solidFill>
                          <a:effectLst/>
                          <a:latin typeface="Calibri" pitchFamily="34" charset="0"/>
                          <a:cs typeface="Arial" charset="0"/>
                        </a:rPr>
                        <a:t>Status report</a:t>
                      </a:r>
                      <a:endParaRPr kumimoji="0" lang="en-GB"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cs typeface="Arial" charset="0"/>
                        </a:rPr>
                        <a:t>WID</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2330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UE Positioning Accuracy Enhancements for LTE (Nokia)</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50% =&gt; 100%</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RP-180944</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RP-172313</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Further video enhancements for LTE (CMCC)</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99% =&gt; 99%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September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RP-180869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RP-172726</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59098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Quality of Experience (</a:t>
                      </a:r>
                      <a:r>
                        <a:rPr kumimoji="0" lang="en-GB" sz="1100" b="1" i="0" u="none" strike="noStrike" cap="none" normalizeH="0" baseline="0" dirty="0" err="1" smtClean="0">
                          <a:ln>
                            <a:noFill/>
                          </a:ln>
                          <a:solidFill>
                            <a:srgbClr val="FFFFFF"/>
                          </a:solidFill>
                          <a:effectLst/>
                          <a:latin typeface="Calibri" pitchFamily="34" charset="0"/>
                          <a:ea typeface="Calibri" pitchFamily="34" charset="0"/>
                          <a:cs typeface="Times New Roman" pitchFamily="18" charset="0"/>
                        </a:rPr>
                        <a:t>QoE</a:t>
                      </a: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 Measurement Collection for streaming services in E-UTRAN (China Unicom)</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99% =&gt; 99%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September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RP-180796</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RP-170956</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Enhancing LTE CA Utilization (Nokia)</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60% =&gt; 90%</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September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RP-181067</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RP-180561</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LTE connectivity to 5G-CN (</a:t>
                      </a:r>
                      <a:r>
                        <a:rPr kumimoji="0" lang="en-GB" sz="1100" b="1" i="0" u="none" strike="noStrike" cap="none" normalizeH="0" baseline="0" dirty="0" err="1" smtClean="0">
                          <a:ln>
                            <a:noFill/>
                          </a:ln>
                          <a:solidFill>
                            <a:srgbClr val="FFFFFF"/>
                          </a:solidFill>
                          <a:effectLst/>
                          <a:latin typeface="Calibri" pitchFamily="34" charset="0"/>
                          <a:ea typeface="Calibri" pitchFamily="34" charset="0"/>
                          <a:cs typeface="Times New Roman" pitchFamily="18" charset="0"/>
                        </a:rPr>
                        <a:t>Huawei</a:t>
                      </a: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30% =&gt; 99%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September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RP-180859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RP-180064</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a:t>
                      </a:r>
                      <a:r>
                        <a:rPr kumimoji="0" lang="it-IT"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UL data compression in LTE (CATT)</a:t>
                      </a:r>
                      <a:endPar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99% =&gt;  99%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September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cs typeface="Arial" charset="0"/>
                        </a:rPr>
                        <a:t>RP-180911</a:t>
                      </a:r>
                      <a:endPar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RP-172365</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4232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Increased number of E-UTRAN data bearers (Samsung)</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0% =&gt; 100%</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RP-180908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RP-180569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4232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Bluetooth/WLAN measurement collection in LTE Minimization of Drive Tests (MDT) (CMCC)</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30% =&gt; 99%</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September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RP-180866</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RP-180306</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r h="2880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rPr>
                        <a:t>WI: Enhanced LTE Support for Aerial Vehicles (Ericsson)</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15% =&gt; 100%</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June 18</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RP-181043</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rPr>
                        <a:t>RP-172826</a:t>
                      </a:r>
                    </a:p>
                  </a:txBody>
                  <a:tcPr marL="87913" marR="87913" marT="43968" marB="4396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lumMod val="85000"/>
                      </a:schemeClr>
                    </a:solidFill>
                  </a:tcPr>
                </a:tc>
              </a:tr>
            </a:tbl>
          </a:graphicData>
        </a:graphic>
      </p:graphicFrame>
    </p:spTree>
    <p:extLst>
      <p:ext uri="{BB962C8B-B14F-4D97-AF65-F5344CB8AC3E}">
        <p14:creationId xmlns:p14="http://schemas.microsoft.com/office/powerpoint/2010/main" val="374168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en-US" dirty="0" smtClean="0"/>
              <a:t>Summary and concluding remarks</a:t>
            </a:r>
          </a:p>
        </p:txBody>
      </p:sp>
      <p:sp>
        <p:nvSpPr>
          <p:cNvPr id="15363" name="Content Placeholder 2"/>
          <p:cNvSpPr>
            <a:spLocks noGrp="1"/>
          </p:cNvSpPr>
          <p:nvPr>
            <p:ph idx="1"/>
          </p:nvPr>
        </p:nvSpPr>
        <p:spPr/>
        <p:txBody>
          <a:bodyPr/>
          <a:lstStyle/>
          <a:p>
            <a:pPr lvl="0"/>
            <a:r>
              <a:rPr lang="en-GB" altLang="en-US" dirty="0" smtClean="0"/>
              <a:t>Another extremely busy quarter</a:t>
            </a:r>
          </a:p>
          <a:p>
            <a:r>
              <a:rPr lang="en-GB" altLang="en-US" dirty="0" smtClean="0"/>
              <a:t>NR SA is complete from RAN2 point of view</a:t>
            </a:r>
          </a:p>
          <a:p>
            <a:r>
              <a:rPr lang="en-GB" altLang="en-US" dirty="0" smtClean="0"/>
              <a:t>Rel-15 LTE WIs are complete RAN2 point of view</a:t>
            </a:r>
          </a:p>
          <a:p>
            <a:r>
              <a:rPr lang="en-GB" altLang="en-US" dirty="0" smtClean="0"/>
              <a:t>Rel-15 LTE ASN.1 review and NR SA ASN.1 review planned to allow ASN.1 freeze in September 18 (as per scheduled)</a:t>
            </a:r>
          </a:p>
          <a:p>
            <a:r>
              <a:rPr lang="en-GB" altLang="en-US" dirty="0" smtClean="0"/>
              <a:t>No scope to start in Q3 any Rel-16 NR or LTE WIs/SIs that may be agreed at RAN#80.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Special</a:t>
            </a:r>
            <a:r>
              <a:rPr lang="en-GB" baseline="0" dirty="0" smtClean="0"/>
              <a:t> Thanks</a:t>
            </a:r>
            <a:endParaRPr lang="en-GB" dirty="0"/>
          </a:p>
        </p:txBody>
      </p:sp>
      <p:sp>
        <p:nvSpPr>
          <p:cNvPr id="3" name="Content Placeholder 2"/>
          <p:cNvSpPr>
            <a:spLocks noGrp="1"/>
          </p:cNvSpPr>
          <p:nvPr>
            <p:ph idx="1"/>
          </p:nvPr>
        </p:nvSpPr>
        <p:spPr/>
        <p:txBody>
          <a:bodyPr/>
          <a:lstStyle/>
          <a:p>
            <a:r>
              <a:rPr lang="en-GB" altLang="en-US" dirty="0" smtClean="0"/>
              <a:t>Hu Nan (RAN2 VC) </a:t>
            </a:r>
          </a:p>
          <a:p>
            <a:r>
              <a:rPr lang="en-GB" altLang="en-US" dirty="0" smtClean="0"/>
              <a:t>Johan Johansson (RAN2 VC)</a:t>
            </a:r>
          </a:p>
          <a:p>
            <a:r>
              <a:rPr lang="en-GB" altLang="en-US" dirty="0" smtClean="0"/>
              <a:t>Kyeongin Jeong (V2X session chair)</a:t>
            </a:r>
          </a:p>
          <a:p>
            <a:r>
              <a:rPr lang="en-GB" altLang="en-US" dirty="0" smtClean="0"/>
              <a:t>Brian Martin (NB-IoT session chair)</a:t>
            </a:r>
          </a:p>
          <a:p>
            <a:r>
              <a:rPr lang="en-GB" altLang="en-US" dirty="0" smtClean="0"/>
              <a:t>Emre Yavuz (MTC session chair)</a:t>
            </a:r>
          </a:p>
          <a:p>
            <a:r>
              <a:rPr lang="en-GB" altLang="en-US" dirty="0" smtClean="0"/>
              <a:t>Nathan Tenny (Positioning session chair)</a:t>
            </a:r>
          </a:p>
          <a:p>
            <a:r>
              <a:rPr lang="en-GB" altLang="en-US" dirty="0" smtClean="0"/>
              <a:t>Diana Pani (LTE legacy and </a:t>
            </a:r>
            <a:r>
              <a:rPr lang="en-GB" altLang="en-US" dirty="0" err="1" smtClean="0"/>
              <a:t>Inobear</a:t>
            </a:r>
            <a:r>
              <a:rPr lang="en-GB" altLang="en-US" dirty="0" smtClean="0"/>
              <a:t> session chair)</a:t>
            </a:r>
          </a:p>
          <a:p>
            <a:r>
              <a:rPr lang="en-GB" dirty="0" smtClean="0"/>
              <a:t>Henning Wiemann, David Lecompte, Riikka Susitaival, Himke van der Velde (for chairing some EN-DC corrections)</a:t>
            </a:r>
            <a:endParaRPr lang="en-GB" altLang="en-US" dirty="0" smtClean="0"/>
          </a:p>
          <a:p>
            <a:r>
              <a:rPr lang="en-GB" altLang="en-US" dirty="0" smtClean="0"/>
              <a:t>Juha Korhonen (MCC support)</a:t>
            </a:r>
          </a:p>
          <a:p>
            <a:r>
              <a:rPr lang="en-GB" altLang="en-US" dirty="0" smtClean="0"/>
              <a:t>Meeting hosts: Chinese Friends and Samsung</a:t>
            </a:r>
            <a:endParaRPr lang="en-GB" dirty="0"/>
          </a:p>
        </p:txBody>
      </p:sp>
    </p:spTree>
    <p:extLst>
      <p:ext uri="{BB962C8B-B14F-4D97-AF65-F5344CB8AC3E}">
        <p14:creationId xmlns:p14="http://schemas.microsoft.com/office/powerpoint/2010/main" val="10397505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Handling of RRC CRs from Q2 (1)</a:t>
            </a:r>
            <a:endParaRPr lang="en-GB" dirty="0"/>
          </a:p>
        </p:txBody>
      </p:sp>
      <p:sp>
        <p:nvSpPr>
          <p:cNvPr id="3" name="Content Placeholder 2"/>
          <p:cNvSpPr>
            <a:spLocks noGrp="1"/>
          </p:cNvSpPr>
          <p:nvPr>
            <p:ph idx="1"/>
          </p:nvPr>
        </p:nvSpPr>
        <p:spPr/>
        <p:txBody>
          <a:bodyPr/>
          <a:lstStyle/>
          <a:p>
            <a:r>
              <a:rPr lang="en-GB" dirty="0" smtClean="0"/>
              <a:t>LTE WIs and NR SA are complete from RAN2 point of view:</a:t>
            </a:r>
          </a:p>
          <a:p>
            <a:pPr lvl="1"/>
            <a:r>
              <a:rPr lang="en-GB" dirty="0" smtClean="0"/>
              <a:t>CRs for existing specs and new TSs are completed</a:t>
            </a:r>
          </a:p>
          <a:p>
            <a:pPr lvl="1"/>
            <a:r>
              <a:rPr lang="en-GB" dirty="0" smtClean="0"/>
              <a:t>ASN.1 review planned for Q3 to allow ASN.1 freeze on schedule in Sept 2018 </a:t>
            </a:r>
          </a:p>
          <a:p>
            <a:r>
              <a:rPr lang="en-GB" dirty="0" smtClean="0"/>
              <a:t>LTE and NR ASN.1 in 36.331 and 38.331 was already frozen at RAN#79</a:t>
            </a:r>
          </a:p>
          <a:p>
            <a:pPr lvl="1"/>
            <a:r>
              <a:rPr lang="en-GB" dirty="0" smtClean="0"/>
              <a:t>Once ASN.1 is frozen, any  further ASN.1 introduced into these specs is frozen as soon as it is added, and so must be of 'frozen quality'. The ASN.1 from the LTE  WIs and NR SA will only be 'frozen quality' after the ASN.1 review (i.e. in September 2018)</a:t>
            </a:r>
          </a:p>
          <a:p>
            <a:pPr lvl="1">
              <a:buSzPct val="100000"/>
              <a:buFont typeface="Wingdings" panose="05000000000000000000" pitchFamily="2" charset="2"/>
              <a:buChar char="Ø"/>
            </a:pPr>
            <a:r>
              <a:rPr lang="en-GB" dirty="0" smtClean="0"/>
              <a:t>Consequence that a different process is required for handling the 36.331 and 38.331 CRs from the LTE WIs and NR SA.</a:t>
            </a:r>
          </a:p>
        </p:txBody>
      </p:sp>
    </p:spTree>
    <p:extLst>
      <p:ext uri="{BB962C8B-B14F-4D97-AF65-F5344CB8AC3E}">
        <p14:creationId xmlns:p14="http://schemas.microsoft.com/office/powerpoint/2010/main" val="762731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Handling of RRC CRs from Q2 (2)</a:t>
            </a:r>
            <a:endParaRPr lang="en-GB" dirty="0"/>
          </a:p>
        </p:txBody>
      </p:sp>
      <p:sp>
        <p:nvSpPr>
          <p:cNvPr id="3" name="Content Placeholder 2"/>
          <p:cNvSpPr>
            <a:spLocks noGrp="1"/>
          </p:cNvSpPr>
          <p:nvPr>
            <p:ph idx="1"/>
          </p:nvPr>
        </p:nvSpPr>
        <p:spPr/>
        <p:txBody>
          <a:bodyPr/>
          <a:lstStyle/>
          <a:p>
            <a:r>
              <a:rPr lang="en-GB" dirty="0" smtClean="0"/>
              <a:t>RAN2 has endorsed the 36.331 and 38.331 CRs from the LTE WIs and NR SA but they have not been provided to RAN for approval</a:t>
            </a:r>
          </a:p>
          <a:p>
            <a:pPr lvl="1"/>
            <a:r>
              <a:rPr lang="en-GB" dirty="0" smtClean="0"/>
              <a:t>The endorsed CRs are provided RAN for information (RRC CRs for NR SA in RP-181270 and RRC CRs for LTE WIs in RP-181271 )</a:t>
            </a:r>
          </a:p>
          <a:p>
            <a:r>
              <a:rPr lang="en-GB" dirty="0" smtClean="0"/>
              <a:t>Following (LTE and NR SA) ASN.1 reviews during Q3 the CRs will be updated and provided to RAN#81 for approval. </a:t>
            </a:r>
          </a:p>
          <a:p>
            <a:r>
              <a:rPr lang="en-GB" dirty="0" smtClean="0"/>
              <a:t>ASN.1 for LTE WIs and NR SA will be frozen when these CRs are approved at RAN#81 </a:t>
            </a:r>
            <a:r>
              <a:rPr lang="en-GB" u="sng" dirty="0" smtClean="0"/>
              <a:t>- i.e. Sept 2018 ASN.1 freeze date is not affected.</a:t>
            </a:r>
          </a:p>
          <a:p>
            <a:r>
              <a:rPr lang="en-GB" dirty="0" smtClean="0"/>
              <a:t>CRs to other RAN2 specifications are provided to RAN#80 for approval</a:t>
            </a:r>
          </a:p>
          <a:p>
            <a:r>
              <a:rPr lang="en-GB" dirty="0" smtClean="0"/>
              <a:t>WIs that are complete other than the approval of RRC CRs for the reason described above will be recorded as 99% complete in the SR.</a:t>
            </a:r>
          </a:p>
          <a:p>
            <a:pPr lvl="1"/>
            <a:endParaRPr lang="en-GB" dirty="0"/>
          </a:p>
        </p:txBody>
      </p:sp>
    </p:spTree>
    <p:extLst>
      <p:ext uri="{BB962C8B-B14F-4D97-AF65-F5344CB8AC3E}">
        <p14:creationId xmlns:p14="http://schemas.microsoft.com/office/powerpoint/2010/main" val="1324899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LTE</a:t>
            </a:r>
            <a:endParaRPr lang="en-GB" dirty="0"/>
          </a:p>
        </p:txBody>
      </p:sp>
      <p:sp>
        <p:nvSpPr>
          <p:cNvPr id="3" name="Content Placeholder 2"/>
          <p:cNvSpPr>
            <a:spLocks noGrp="1"/>
          </p:cNvSpPr>
          <p:nvPr>
            <p:ph idx="1"/>
          </p:nvPr>
        </p:nvSpPr>
        <p:spPr/>
        <p:txBody>
          <a:bodyPr/>
          <a:lstStyle/>
          <a:p>
            <a:r>
              <a:rPr lang="en-GB" dirty="0" smtClean="0"/>
              <a:t>Rel-15 </a:t>
            </a:r>
            <a:r>
              <a:rPr lang="en-GB" dirty="0"/>
              <a:t>LTE WIs</a:t>
            </a:r>
            <a:endParaRPr lang="en-GB" dirty="0" smtClean="0"/>
          </a:p>
          <a:p>
            <a:pPr lvl="1"/>
            <a:r>
              <a:rPr lang="en-GB" dirty="0" smtClean="0"/>
              <a:t>CRs provided for RAN </a:t>
            </a:r>
            <a:r>
              <a:rPr lang="en-GB" dirty="0"/>
              <a:t>approval apart from CRs to 36.331 </a:t>
            </a:r>
            <a:r>
              <a:rPr lang="en-GB" dirty="0" smtClean="0"/>
              <a:t>that are </a:t>
            </a:r>
            <a:r>
              <a:rPr lang="en-GB" dirty="0"/>
              <a:t>endorsed but not provided to RAN for reason described on </a:t>
            </a:r>
            <a:r>
              <a:rPr lang="en-GB" dirty="0" smtClean="0"/>
              <a:t>slides 2/3</a:t>
            </a:r>
            <a:endParaRPr lang="en-GB" dirty="0"/>
          </a:p>
          <a:p>
            <a:pPr lvl="1"/>
            <a:r>
              <a:rPr lang="en-GB" dirty="0" smtClean="0"/>
              <a:t>All Rel-15 LTE WIs with RAN2 impact are considered complete from RAN2 point of view</a:t>
            </a:r>
            <a:r>
              <a:rPr lang="en-GB" dirty="0"/>
              <a:t> </a:t>
            </a:r>
            <a:r>
              <a:rPr lang="en-GB" dirty="0" smtClean="0"/>
              <a:t>(can be recorded 99% complete in the SR as per slide 3)</a:t>
            </a:r>
          </a:p>
          <a:p>
            <a:pPr lvl="1"/>
            <a:r>
              <a:rPr lang="en-GB" dirty="0"/>
              <a:t>ASN.1 review is planned in preparation for ASN.1 freeze in September 2018 </a:t>
            </a:r>
            <a:endParaRPr lang="en-GB" dirty="0" smtClean="0"/>
          </a:p>
          <a:p>
            <a:pPr lvl="1"/>
            <a:r>
              <a:rPr lang="en-GB" dirty="0" smtClean="0"/>
              <a:t>Rel-15 NB-IoT/MTC</a:t>
            </a:r>
          </a:p>
          <a:p>
            <a:pPr lvl="2"/>
            <a:r>
              <a:rPr lang="en-GB" dirty="0" smtClean="0"/>
              <a:t>Consumed significantly more time than budgeted for. Realistic time budget required for any Rel-16 WIs</a:t>
            </a:r>
          </a:p>
          <a:p>
            <a:pPr lvl="2"/>
            <a:r>
              <a:rPr lang="en-GB" dirty="0" smtClean="0"/>
              <a:t>Very </a:t>
            </a:r>
            <a:r>
              <a:rPr lang="en-GB" dirty="0"/>
              <a:t>late decisions in RAN1 caused </a:t>
            </a:r>
            <a:r>
              <a:rPr lang="en-GB" dirty="0" smtClean="0"/>
              <a:t>difficulties in RAN2. Need </a:t>
            </a:r>
            <a:r>
              <a:rPr lang="en-GB" dirty="0"/>
              <a:t>to keep to the principle </a:t>
            </a:r>
            <a:r>
              <a:rPr lang="en-GB" dirty="0" smtClean="0"/>
              <a:t>(for all WIs) that </a:t>
            </a:r>
            <a:r>
              <a:rPr lang="en-GB" dirty="0"/>
              <a:t>the RAN1 aspects that impact RAN2 are completed 3 months before WI closure. </a:t>
            </a:r>
            <a:endParaRPr lang="en-GB" dirty="0" smtClean="0"/>
          </a:p>
          <a:p>
            <a:r>
              <a:rPr lang="en-GB" dirty="0" smtClean="0"/>
              <a:t>C plane latency</a:t>
            </a:r>
          </a:p>
          <a:p>
            <a:pPr lvl="1"/>
            <a:r>
              <a:rPr lang="en-GB" dirty="0" smtClean="0"/>
              <a:t>RAN2 completed its task relating to C plane latency for LTE in order to meet ITU requirements.</a:t>
            </a:r>
          </a:p>
          <a:p>
            <a:pPr lvl="1"/>
            <a:r>
              <a:rPr lang="en-GB" dirty="0" smtClean="0"/>
              <a:t>LS provided to RAN in </a:t>
            </a:r>
            <a:r>
              <a:rPr lang="en-GB" dirty="0" smtClean="0"/>
              <a:t>RP-180642 </a:t>
            </a:r>
            <a:r>
              <a:rPr lang="en-GB" dirty="0" smtClean="0"/>
              <a:t>(R2-1809244)</a:t>
            </a:r>
            <a:endParaRPr lang="en-GB" dirty="0"/>
          </a:p>
        </p:txBody>
      </p:sp>
    </p:spTree>
    <p:extLst>
      <p:ext uri="{BB962C8B-B14F-4D97-AF65-F5344CB8AC3E}">
        <p14:creationId xmlns:p14="http://schemas.microsoft.com/office/powerpoint/2010/main" val="4004137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NR: EN-DC (option 3) maintenance</a:t>
            </a:r>
            <a:endParaRPr lang="en-GB" dirty="0"/>
          </a:p>
        </p:txBody>
      </p:sp>
      <p:sp>
        <p:nvSpPr>
          <p:cNvPr id="3" name="Content Placeholder 2"/>
          <p:cNvSpPr>
            <a:spLocks noGrp="1"/>
          </p:cNvSpPr>
          <p:nvPr>
            <p:ph idx="1"/>
          </p:nvPr>
        </p:nvSpPr>
        <p:spPr/>
        <p:txBody>
          <a:bodyPr/>
          <a:lstStyle/>
          <a:p>
            <a:r>
              <a:rPr lang="en-GB" dirty="0" smtClean="0"/>
              <a:t>Significant effort on EN-DC corrections. Largest effort on:</a:t>
            </a:r>
          </a:p>
          <a:p>
            <a:pPr lvl="1"/>
            <a:r>
              <a:rPr lang="en-GB" dirty="0" smtClean="0"/>
              <a:t>Signalling of L1 parameters</a:t>
            </a:r>
          </a:p>
          <a:p>
            <a:pPr lvl="1"/>
            <a:r>
              <a:rPr lang="en-GB" dirty="0" smtClean="0"/>
              <a:t>Higher layer implications of BWPs</a:t>
            </a:r>
          </a:p>
          <a:p>
            <a:pPr lvl="1"/>
            <a:r>
              <a:rPr lang="en-GB" dirty="0" smtClean="0"/>
              <a:t>Structure of UE capability signalling</a:t>
            </a:r>
          </a:p>
          <a:p>
            <a:r>
              <a:rPr lang="en-GB" dirty="0" smtClean="0"/>
              <a:t>CRs agreed to 38.300, 37.340, 38.306, 38.321, 38.322, 38.323, 38.331, 36.331</a:t>
            </a:r>
          </a:p>
          <a:p>
            <a:r>
              <a:rPr lang="en-GB" dirty="0" smtClean="0"/>
              <a:t>RAN2 agreed CRs to 38.331 and 36.331 that include non backwards compatible changes to the ASN.1</a:t>
            </a:r>
          </a:p>
          <a:p>
            <a:pPr lvl="1"/>
            <a:r>
              <a:rPr lang="en-GB" dirty="0" smtClean="0"/>
              <a:t>38.331 CR42r6 in R2-1809300 (in CR pack RP-181217)</a:t>
            </a:r>
          </a:p>
          <a:p>
            <a:pPr lvl="1"/>
            <a:r>
              <a:rPr lang="en-GB" dirty="0" smtClean="0"/>
              <a:t>36.331 CR3386r3 in R2-1809047 (in CR pack RP-181216)  </a:t>
            </a:r>
          </a:p>
          <a:p>
            <a:r>
              <a:rPr lang="en-GB" dirty="0" smtClean="0"/>
              <a:t>RAN2 UE feature list for EN-DC is provided to RAN (LS in RP-180639)</a:t>
            </a:r>
            <a:endParaRPr lang="en-GB" dirty="0"/>
          </a:p>
        </p:txBody>
      </p:sp>
    </p:spTree>
    <p:extLst>
      <p:ext uri="{BB962C8B-B14F-4D97-AF65-F5344CB8AC3E}">
        <p14:creationId xmlns:p14="http://schemas.microsoft.com/office/powerpoint/2010/main" val="912206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NR: Standalone</a:t>
            </a:r>
            <a:endParaRPr lang="en-GB" dirty="0" smtClean="0"/>
          </a:p>
        </p:txBody>
      </p:sp>
      <p:sp>
        <p:nvSpPr>
          <p:cNvPr id="3" name="Content Placeholder 2"/>
          <p:cNvSpPr>
            <a:spLocks noGrp="1"/>
          </p:cNvSpPr>
          <p:nvPr>
            <p:ph idx="1"/>
          </p:nvPr>
        </p:nvSpPr>
        <p:spPr/>
        <p:txBody>
          <a:bodyPr/>
          <a:lstStyle/>
          <a:p>
            <a:r>
              <a:rPr lang="en-GB" dirty="0"/>
              <a:t>TS 38.304 v2.0.0 (UE procedures in Idle mode and RRC Inactive state) provided to RAN for approval</a:t>
            </a:r>
          </a:p>
          <a:p>
            <a:r>
              <a:rPr lang="en-GB" dirty="0" smtClean="0"/>
              <a:t>TS 38.305 v2.0.0 (Stage 2 for UE positioning) provided to RAN for approval</a:t>
            </a:r>
          </a:p>
          <a:p>
            <a:r>
              <a:rPr lang="en-GB" dirty="0" smtClean="0"/>
              <a:t>TS 37.324 v2.0.0 (SDAP protocol specification) provided to RAN for approval</a:t>
            </a:r>
          </a:p>
          <a:p>
            <a:r>
              <a:rPr lang="en-GB" dirty="0" smtClean="0"/>
              <a:t>CRs to 38.300, 38.306, 38.321, 38.323, 36.300 and 36.355 provided to RAN for approval</a:t>
            </a:r>
          </a:p>
          <a:p>
            <a:r>
              <a:rPr lang="en-GB" dirty="0" smtClean="0"/>
              <a:t>CRs to 36.331 and 38.331 are endorsed but not provided to RAN for reason described on slides 2/3</a:t>
            </a:r>
          </a:p>
          <a:p>
            <a:r>
              <a:rPr lang="en-GB" dirty="0" smtClean="0"/>
              <a:t>ASN.1 review is planned in preparation for ASN.1 freeze in September 2018</a:t>
            </a:r>
          </a:p>
          <a:p>
            <a:r>
              <a:rPr lang="en-GB" dirty="0" smtClean="0"/>
              <a:t>NR Standalone part of the NR WI is considered complete from RAN2 point of view</a:t>
            </a:r>
          </a:p>
        </p:txBody>
      </p:sp>
    </p:spTree>
    <p:extLst>
      <p:ext uri="{BB962C8B-B14F-4D97-AF65-F5344CB8AC3E}">
        <p14:creationId xmlns:p14="http://schemas.microsoft.com/office/powerpoint/2010/main" val="35818652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NR: SIs and Rel-15 Late Drop</a:t>
            </a:r>
            <a:endParaRPr lang="en-GB" dirty="0"/>
          </a:p>
        </p:txBody>
      </p:sp>
      <p:sp>
        <p:nvSpPr>
          <p:cNvPr id="3" name="Content Placeholder 2"/>
          <p:cNvSpPr>
            <a:spLocks noGrp="1"/>
          </p:cNvSpPr>
          <p:nvPr>
            <p:ph idx="1"/>
          </p:nvPr>
        </p:nvSpPr>
        <p:spPr/>
        <p:txBody>
          <a:bodyPr/>
          <a:lstStyle/>
          <a:p>
            <a:r>
              <a:rPr lang="en-GB" dirty="0" smtClean="0"/>
              <a:t>IAB</a:t>
            </a:r>
          </a:p>
          <a:p>
            <a:pPr lvl="1"/>
            <a:r>
              <a:rPr lang="en-GB" dirty="0" smtClean="0"/>
              <a:t>Handled according to its TU allocation at both RAN2#101bis and RAN2#102</a:t>
            </a:r>
          </a:p>
          <a:p>
            <a:pPr lvl="1"/>
            <a:r>
              <a:rPr lang="en-GB" dirty="0" smtClean="0"/>
              <a:t>Progress made in capturing some key design choices and potential pros and cons</a:t>
            </a:r>
          </a:p>
          <a:p>
            <a:r>
              <a:rPr lang="en-GB" dirty="0" smtClean="0"/>
              <a:t>NR-U</a:t>
            </a:r>
          </a:p>
          <a:p>
            <a:pPr lvl="1"/>
            <a:r>
              <a:rPr lang="en-GB" dirty="0" smtClean="0"/>
              <a:t>Not handled at RAN2'101bis due to time pressure from EN-DC corrections and NR standalone</a:t>
            </a:r>
          </a:p>
          <a:p>
            <a:pPr lvl="1"/>
            <a:r>
              <a:rPr lang="en-GB" dirty="0" smtClean="0"/>
              <a:t>Handled according to its TU allocation at RAN2#102</a:t>
            </a:r>
          </a:p>
          <a:p>
            <a:pPr lvl="1"/>
            <a:r>
              <a:rPr lang="en-GB" dirty="0" smtClean="0"/>
              <a:t>Some initial progress to determine deployment scenarios and technical impacts to be studied</a:t>
            </a:r>
          </a:p>
          <a:p>
            <a:r>
              <a:rPr lang="en-GB" dirty="0" smtClean="0"/>
              <a:t>Late drop: Options 4 and 7</a:t>
            </a:r>
          </a:p>
          <a:p>
            <a:pPr lvl="1"/>
            <a:r>
              <a:rPr lang="en-GB" dirty="0" smtClean="0"/>
              <a:t>Not progressed during this quarter due to time pressure from EN-DC corrections and NR standalone</a:t>
            </a:r>
          </a:p>
        </p:txBody>
      </p:sp>
    </p:spTree>
    <p:extLst>
      <p:ext uri="{BB962C8B-B14F-4D97-AF65-F5344CB8AC3E}">
        <p14:creationId xmlns:p14="http://schemas.microsoft.com/office/powerpoint/2010/main" val="39525356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NR and LTE planning for July Ad Hoc and Rel-16</a:t>
            </a:r>
            <a:endParaRPr lang="en-GB" dirty="0"/>
          </a:p>
        </p:txBody>
      </p:sp>
      <p:sp>
        <p:nvSpPr>
          <p:cNvPr id="3" name="Content Placeholder 2"/>
          <p:cNvSpPr>
            <a:spLocks noGrp="1"/>
          </p:cNvSpPr>
          <p:nvPr>
            <p:ph idx="1"/>
          </p:nvPr>
        </p:nvSpPr>
        <p:spPr/>
        <p:txBody>
          <a:bodyPr/>
          <a:lstStyle/>
          <a:p>
            <a:r>
              <a:rPr lang="en-GB" dirty="0" smtClean="0"/>
              <a:t>Scope of RAN2 NR AH in July</a:t>
            </a:r>
            <a:r>
              <a:rPr lang="en-GB" baseline="0" dirty="0" smtClean="0"/>
              <a:t> was agreed</a:t>
            </a:r>
            <a:r>
              <a:rPr lang="en-GB" dirty="0" smtClean="0"/>
              <a:t> </a:t>
            </a:r>
          </a:p>
          <a:p>
            <a:pPr lvl="1"/>
            <a:r>
              <a:rPr lang="en-GB" dirty="0" smtClean="0"/>
              <a:t>Includes EN-DC corrections, SA corrections, SA ASN.1 review, late drop (options 4 and 7) and IAB SI, NR-U SI</a:t>
            </a:r>
          </a:p>
          <a:p>
            <a:pPr lvl="1"/>
            <a:r>
              <a:rPr lang="en-GB" baseline="0" dirty="0" smtClean="0"/>
              <a:t>Will not include</a:t>
            </a:r>
            <a:r>
              <a:rPr lang="en-GB" dirty="0" smtClean="0"/>
              <a:t> any new NR WIs/SIs agreed this week at RAN#80</a:t>
            </a:r>
          </a:p>
          <a:p>
            <a:r>
              <a:rPr lang="en-GB" altLang="en-US" dirty="0" smtClean="0"/>
              <a:t>Proposed RAN2 capacity in Rel-16 - unchanged from RAN2 </a:t>
            </a:r>
            <a:r>
              <a:rPr lang="en-GB" altLang="en-US" dirty="0"/>
              <a:t>chair report to RAN#79 (RP-180005</a:t>
            </a:r>
            <a:r>
              <a:rPr lang="en-GB" altLang="en-US" dirty="0" smtClean="0"/>
              <a:t>)</a:t>
            </a:r>
          </a:p>
          <a:p>
            <a:pPr lvl="1"/>
            <a:r>
              <a:rPr lang="en-GB" altLang="en-US" dirty="0"/>
              <a:t>Total </a:t>
            </a:r>
            <a:r>
              <a:rPr lang="en-GB" altLang="en-US" dirty="0" smtClean="0"/>
              <a:t>NR </a:t>
            </a:r>
            <a:r>
              <a:rPr lang="en-GB" altLang="en-US" dirty="0"/>
              <a:t>capacity = 23 TU per meeting </a:t>
            </a:r>
          </a:p>
          <a:p>
            <a:pPr lvl="1"/>
            <a:r>
              <a:rPr lang="en-GB" altLang="en-US" dirty="0" smtClean="0"/>
              <a:t>Total </a:t>
            </a:r>
            <a:r>
              <a:rPr lang="en-GB" altLang="en-US" dirty="0"/>
              <a:t>RAN2 LTE capacity = 15 TU per </a:t>
            </a:r>
            <a:r>
              <a:rPr lang="en-GB" altLang="en-US" dirty="0" smtClean="0"/>
              <a:t>meeting</a:t>
            </a:r>
          </a:p>
          <a:p>
            <a:r>
              <a:rPr lang="en-GB" altLang="en-US" dirty="0"/>
              <a:t>Typical meeting arrangement</a:t>
            </a:r>
          </a:p>
          <a:p>
            <a:pPr lvl="1"/>
            <a:r>
              <a:rPr lang="en-GB" altLang="en-US" dirty="0"/>
              <a:t>1 NR stream for full </a:t>
            </a:r>
            <a:r>
              <a:rPr lang="en-GB" altLang="en-US" dirty="0" smtClean="0"/>
              <a:t>week plus 1 NR parallel session for 2 days</a:t>
            </a:r>
            <a:endParaRPr lang="en-GB" altLang="en-US" dirty="0"/>
          </a:p>
          <a:p>
            <a:pPr lvl="1"/>
            <a:r>
              <a:rPr lang="en-GB" altLang="en-US" dirty="0"/>
              <a:t>1 LTE stream for full week</a:t>
            </a:r>
          </a:p>
          <a:p>
            <a:pPr lvl="1"/>
            <a:r>
              <a:rPr lang="en-GB" altLang="en-US" dirty="0" smtClean="0"/>
              <a:t>Any </a:t>
            </a:r>
            <a:r>
              <a:rPr lang="en-GB" altLang="en-US" dirty="0"/>
              <a:t>joint LTE/NR WIs/SIs, or joint LTE/NR aspects within a WI, </a:t>
            </a:r>
            <a:r>
              <a:rPr lang="en-GB" altLang="en-US" dirty="0" smtClean="0"/>
              <a:t>consume </a:t>
            </a:r>
            <a:r>
              <a:rPr lang="en-GB" altLang="en-US" dirty="0"/>
              <a:t>time from both NR and LTE </a:t>
            </a:r>
            <a:r>
              <a:rPr lang="en-GB" altLang="en-US" dirty="0" smtClean="0"/>
              <a:t>budget</a:t>
            </a:r>
          </a:p>
          <a:p>
            <a:pPr lvl="1"/>
            <a:r>
              <a:rPr lang="en-GB" altLang="en-US" dirty="0"/>
              <a:t>All time to be budgeted - no 'hidden' TUs in </a:t>
            </a:r>
            <a:r>
              <a:rPr lang="en-GB" altLang="en-US" dirty="0" smtClean="0"/>
              <a:t>user </a:t>
            </a:r>
            <a:r>
              <a:rPr lang="en-GB" altLang="en-US" dirty="0"/>
              <a:t>plane </a:t>
            </a:r>
            <a:r>
              <a:rPr lang="en-GB" altLang="en-US" dirty="0" smtClean="0"/>
              <a:t>sessions</a:t>
            </a:r>
            <a:endParaRPr lang="en-GB" dirty="0"/>
          </a:p>
        </p:txBody>
      </p:sp>
    </p:spTree>
    <p:extLst>
      <p:ext uri="{BB962C8B-B14F-4D97-AF65-F5344CB8AC3E}">
        <p14:creationId xmlns:p14="http://schemas.microsoft.com/office/powerpoint/2010/main" val="3273401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dirty="0" smtClean="0"/>
              <a:t>RAN2 LTE capacity Rel-16 (June 18 to Dec 19)</a:t>
            </a:r>
          </a:p>
        </p:txBody>
      </p:sp>
      <p:sp>
        <p:nvSpPr>
          <p:cNvPr id="5123" name="Content Placeholder 2"/>
          <p:cNvSpPr>
            <a:spLocks noGrp="1"/>
          </p:cNvSpPr>
          <p:nvPr>
            <p:ph idx="1"/>
          </p:nvPr>
        </p:nvSpPr>
        <p:spPr>
          <a:xfrm>
            <a:off x="457200" y="3213100"/>
            <a:ext cx="8229600" cy="2913063"/>
          </a:xfrm>
        </p:spPr>
        <p:txBody>
          <a:bodyPr/>
          <a:lstStyle/>
          <a:p>
            <a:r>
              <a:rPr lang="en-GB" altLang="en-US" smtClean="0"/>
              <a:t>Total RAN2 LTE capacity = 15 TU per meeting (reduced by 4 TU compared to Rel-13, 14, 15)</a:t>
            </a:r>
          </a:p>
          <a:p>
            <a:pPr lvl="1"/>
            <a:r>
              <a:rPr lang="en-GB" altLang="en-US" smtClean="0"/>
              <a:t>Corresponds to 1 LTE meeting stream from Monday morning until Thursday evening (15 TU) - no need for parallel LTE WIs</a:t>
            </a:r>
          </a:p>
          <a:p>
            <a:r>
              <a:rPr lang="en-GB" altLang="en-US" smtClean="0"/>
              <a:t>RAN2#103 (Aug 2018) includes LTE ASN.1 review for Rel-15</a:t>
            </a:r>
          </a:p>
          <a:p>
            <a:endParaRPr lang="en-GB" altLang="en-US" smtClean="0"/>
          </a:p>
        </p:txBody>
      </p:sp>
      <p:graphicFrame>
        <p:nvGraphicFramePr>
          <p:cNvPr id="5124" name="Object 5"/>
          <p:cNvGraphicFramePr>
            <a:graphicFrameLocks noChangeAspect="1"/>
          </p:cNvGraphicFramePr>
          <p:nvPr/>
        </p:nvGraphicFramePr>
        <p:xfrm>
          <a:off x="457200" y="1417638"/>
          <a:ext cx="8296275" cy="1635125"/>
        </p:xfrm>
        <a:graphic>
          <a:graphicData uri="http://schemas.openxmlformats.org/presentationml/2006/ole">
            <mc:AlternateContent xmlns:mc="http://schemas.openxmlformats.org/markup-compatibility/2006">
              <mc:Choice xmlns:v="urn:schemas-microsoft-com:vml" Requires="v">
                <p:oleObj spid="_x0000_s1046" name="Worksheet" r:id="rId5" imgW="5915099" imgH="1161896" progId="Excel.Sheet.12">
                  <p:embed/>
                </p:oleObj>
              </mc:Choice>
              <mc:Fallback>
                <p:oleObj name="Worksheet" r:id="rId5" imgW="5915099" imgH="1161896" progId="Excel.Sheet.1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1417638"/>
                        <a:ext cx="8296275"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60911709"/>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112248</TotalTime>
  <Words>1437</Words>
  <Application>Microsoft Office PowerPoint</Application>
  <PresentationFormat>On-screen Show (4:3)</PresentationFormat>
  <Paragraphs>164</Paragraphs>
  <Slides>13</Slides>
  <Notes>13</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19" baseType="lpstr">
      <vt:lpstr>Arial</vt:lpstr>
      <vt:lpstr>Calibri</vt:lpstr>
      <vt:lpstr>Times New Roman</vt:lpstr>
      <vt:lpstr>Wingdings</vt:lpstr>
      <vt:lpstr>3gpp</vt:lpstr>
      <vt:lpstr>Worksheet</vt:lpstr>
      <vt:lpstr>  </vt:lpstr>
      <vt:lpstr>Handling of RRC CRs from Q2 (1)</vt:lpstr>
      <vt:lpstr>Handling of RRC CRs from Q2 (2)</vt:lpstr>
      <vt:lpstr>LTE</vt:lpstr>
      <vt:lpstr>NR: EN-DC (option 3) maintenance</vt:lpstr>
      <vt:lpstr>NR: Standalone</vt:lpstr>
      <vt:lpstr>NR: SIs and Rel-15 Late Drop</vt:lpstr>
      <vt:lpstr>NR and LTE planning for July Ad Hoc and Rel-16</vt:lpstr>
      <vt:lpstr>RAN2 LTE capacity Rel-16 (June 18 to Dec 19)</vt:lpstr>
      <vt:lpstr>RAN2 NR capacity Rel-16 (June 18 to Dec 19)</vt:lpstr>
      <vt:lpstr>Rel-15 LTE WI/SI status (RAN2 led) </vt:lpstr>
      <vt:lpstr>Summary and concluding remarks</vt:lpstr>
      <vt:lpstr>Special Thanks</vt:lpstr>
    </vt:vector>
  </TitlesOfParts>
  <Company>Intel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RAN2 status report to RAN</dc:title>
  <dc:creator>richard.c.burbidge@intel.com</dc:creator>
  <cp:keywords>Report; RAN2, CTPClassification=CTP_IC:VisualMarkings=, CTPClassification=CTP_IC</cp:keywords>
  <cp:lastModifiedBy>Intel-4439</cp:lastModifiedBy>
  <cp:revision>4874</cp:revision>
  <dcterms:created xsi:type="dcterms:W3CDTF">2009-11-27T05:15:11Z</dcterms:created>
  <dcterms:modified xsi:type="dcterms:W3CDTF">2018-06-11T16:16:55Z</dcterms:modified>
  <cp:category>Report</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1322428612</vt:lpwstr>
  </property>
  <property fmtid="{D5CDD505-2E9C-101B-9397-08002B2CF9AE}" pid="3" name="UpdateProcess">
    <vt:lpwstr>End</vt:lpwstr>
  </property>
  <property fmtid="{D5CDD505-2E9C-101B-9397-08002B2CF9AE}" pid="4" name="TitusGUID">
    <vt:lpwstr>0cf9cc7e-76bf-4f80-8a9b-becef2e40b51</vt:lpwstr>
  </property>
  <property fmtid="{D5CDD505-2E9C-101B-9397-08002B2CF9AE}" pid="5" name="CTP_BU">
    <vt:lpwstr/>
  </property>
  <property fmtid="{D5CDD505-2E9C-101B-9397-08002B2CF9AE}" pid="6" name="CTP_TimeStamp">
    <vt:lpwstr>2018-06-11 16:16:55Z</vt:lpwstr>
  </property>
  <property fmtid="{D5CDD505-2E9C-101B-9397-08002B2CF9AE}" pid="7" name="CTPClassification">
    <vt:lpwstr>CTP_IC</vt:lpwstr>
  </property>
</Properties>
</file>