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0" autoAdjust="0"/>
    <p:restoredTop sz="94660"/>
  </p:normalViewPr>
  <p:slideViewPr>
    <p:cSldViewPr snapToGrid="0">
      <p:cViewPr>
        <p:scale>
          <a:sx n="95" d="100"/>
          <a:sy n="95" d="100"/>
        </p:scale>
        <p:origin x="86" y="28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ACB7C-EAEC-4D35-AD0D-8415219643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3FA736-800D-45F3-84B5-4612DEB1EA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D1F925-E7F9-41CB-8F76-0C9C3E5E0770}"/>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47137229-BF72-4449-BB99-0C92BD1337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3C89E2-7ED8-49BF-9D1D-52BE0330A992}"/>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528636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91DE4-EAFD-49A4-BEE1-BA3636EE437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80A5FF-ADD8-4417-A786-E4DE6F7C9DA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3BFC49-971B-4C53-9EFA-817E7BC9E083}"/>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842A8723-FDD4-40A4-B0D2-2478A46514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58E192-54BB-49F7-B3A8-057201F1634C}"/>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2521392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252D6F-E6E3-4FED-A389-4C2B60CDAB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C71190-3CEE-4E55-8106-4E05140546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2FE4C7-F8DB-45B0-884B-6BFDE0EC7D84}"/>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5E367335-AC34-4B09-B4C2-0F8F4693B6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B5A0B1-076C-461D-88A5-1D1882E11833}"/>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3568898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CAE91-685F-4277-B64A-0ED09910E2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8F1734-D4A0-48E8-81C2-FC91A929049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F5E0A7-8063-4BEB-9FE7-82D216E76DA0}"/>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7B129061-1E75-424A-87D5-EF7AC4561B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FDBDB8-3C7D-417B-A0F5-5AD12C135E30}"/>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3365228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636A8-2CE5-4412-AEC3-AA838C87A80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1CCF03-EEF7-4CA3-B34D-98FAC86371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4808C9D-DEA8-4AB6-911A-81DA36904442}"/>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E7CA514E-FE61-4AF2-A1D0-C5DD51D2F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B7CC0C-9D7B-4A24-8CC0-B0F29D869566}"/>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3252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D7C9B-8623-454B-ADB1-E86493700B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64DCF6-79A4-4552-9C7A-92CA49BF71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2A79FF-581E-4A41-A165-B74163E5C64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8CEB90-23FE-45E5-8080-FA41DDE8CBBD}"/>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6" name="Footer Placeholder 5">
            <a:extLst>
              <a:ext uri="{FF2B5EF4-FFF2-40B4-BE49-F238E27FC236}">
                <a16:creationId xmlns:a16="http://schemas.microsoft.com/office/drawing/2014/main" id="{93BC06E2-666C-4EB6-AE25-5B9F184ABF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5FF4DC-9565-4145-BFB1-E78CBA013F3E}"/>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3957642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80EFA-C8D0-4996-9CAD-842D4A931B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10FFAE-9019-40B1-8AFB-93F01923FA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014B188-6014-4780-82F9-2E36D1AD28E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B2E0A7-216F-49D3-BE60-98F496532A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D10BA74-C3E2-49FF-AB9E-9C3BB391A0B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AE1188-06BA-4BCA-BB83-37A4F1C1B179}"/>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8" name="Footer Placeholder 7">
            <a:extLst>
              <a:ext uri="{FF2B5EF4-FFF2-40B4-BE49-F238E27FC236}">
                <a16:creationId xmlns:a16="http://schemas.microsoft.com/office/drawing/2014/main" id="{7C7373AA-6881-4655-964C-5120836009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55910D-148A-4562-A489-AA23F81AF70E}"/>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2821572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83F1-7251-4B07-824B-534C97BF939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44508D-0670-47A7-B615-70DA894AE60C}"/>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4" name="Footer Placeholder 3">
            <a:extLst>
              <a:ext uri="{FF2B5EF4-FFF2-40B4-BE49-F238E27FC236}">
                <a16:creationId xmlns:a16="http://schemas.microsoft.com/office/drawing/2014/main" id="{934E1CE5-2866-4E8C-BED4-70E2A94FC2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9803C47-92C1-401C-994F-7E2F6B85E0F2}"/>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1231044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4AC80F-FE4F-4DDC-9A65-609D0EB601F4}"/>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3" name="Footer Placeholder 2">
            <a:extLst>
              <a:ext uri="{FF2B5EF4-FFF2-40B4-BE49-F238E27FC236}">
                <a16:creationId xmlns:a16="http://schemas.microsoft.com/office/drawing/2014/main" id="{16905461-8CA5-4C53-AEF7-D3A821905AA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0B2A3E-CB5D-4C96-8375-D4DD83E786B6}"/>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1186852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DBE29-859C-4D33-93FB-C67F73474B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F627D5-BA1D-4975-A442-D98531224C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2C88E3-E7E3-40DC-B406-8806D146FB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D37C43A-9E11-4A27-ADAA-3B051C903444}"/>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6" name="Footer Placeholder 5">
            <a:extLst>
              <a:ext uri="{FF2B5EF4-FFF2-40B4-BE49-F238E27FC236}">
                <a16:creationId xmlns:a16="http://schemas.microsoft.com/office/drawing/2014/main" id="{3B8BFF5D-6E5E-46B1-991A-958B8AD69F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A85C1C-0110-4742-BEBC-0CC2A5DAD568}"/>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279421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D78C9-8812-4AB2-8EA0-2492D59AC5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78B655-5FF2-44F7-90BC-C98D24AC5D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CA4BFA-4697-47DA-8FE9-28284F7066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0C0104-0B24-47FC-80E2-800F859E13BC}"/>
              </a:ext>
            </a:extLst>
          </p:cNvPr>
          <p:cNvSpPr>
            <a:spLocks noGrp="1"/>
          </p:cNvSpPr>
          <p:nvPr>
            <p:ph type="dt" sz="half" idx="10"/>
          </p:nvPr>
        </p:nvSpPr>
        <p:spPr/>
        <p:txBody>
          <a:bodyPr/>
          <a:lstStyle/>
          <a:p>
            <a:fld id="{41E86AC2-BCFF-4F1A-8371-CB6CB9D2A60A}" type="datetimeFigureOut">
              <a:rPr lang="en-US" smtClean="0"/>
              <a:t>3/22/2018</a:t>
            </a:fld>
            <a:endParaRPr lang="en-US"/>
          </a:p>
        </p:txBody>
      </p:sp>
      <p:sp>
        <p:nvSpPr>
          <p:cNvPr id="6" name="Footer Placeholder 5">
            <a:extLst>
              <a:ext uri="{FF2B5EF4-FFF2-40B4-BE49-F238E27FC236}">
                <a16:creationId xmlns:a16="http://schemas.microsoft.com/office/drawing/2014/main" id="{0D1FC593-C9AB-44F7-B76C-24B6F8AA58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483AB1-E63B-409D-A370-55A208FA2324}"/>
              </a:ext>
            </a:extLst>
          </p:cNvPr>
          <p:cNvSpPr>
            <a:spLocks noGrp="1"/>
          </p:cNvSpPr>
          <p:nvPr>
            <p:ph type="sldNum" sz="quarter" idx="12"/>
          </p:nvPr>
        </p:nvSpPr>
        <p:spPr/>
        <p:txBody>
          <a:bodyPr/>
          <a:lstStyle/>
          <a:p>
            <a:fld id="{36D67791-FBD8-4105-809B-DC2F530BCDE3}" type="slidenum">
              <a:rPr lang="en-US" smtClean="0"/>
              <a:t>‹#›</a:t>
            </a:fld>
            <a:endParaRPr lang="en-US"/>
          </a:p>
        </p:txBody>
      </p:sp>
    </p:spTree>
    <p:extLst>
      <p:ext uri="{BB962C8B-B14F-4D97-AF65-F5344CB8AC3E}">
        <p14:creationId xmlns:p14="http://schemas.microsoft.com/office/powerpoint/2010/main" val="382635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5DCCFD-259B-442B-BD7B-16AF85C0C7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CC74157-E8CE-4438-9937-2AA4A98A3F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4FF0DA-6BAF-42A5-9E8F-AA2A56A10B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E86AC2-BCFF-4F1A-8371-CB6CB9D2A60A}" type="datetimeFigureOut">
              <a:rPr lang="en-US" smtClean="0"/>
              <a:t>3/22/2018</a:t>
            </a:fld>
            <a:endParaRPr lang="en-US"/>
          </a:p>
        </p:txBody>
      </p:sp>
      <p:sp>
        <p:nvSpPr>
          <p:cNvPr id="5" name="Footer Placeholder 4">
            <a:extLst>
              <a:ext uri="{FF2B5EF4-FFF2-40B4-BE49-F238E27FC236}">
                <a16:creationId xmlns:a16="http://schemas.microsoft.com/office/drawing/2014/main" id="{E3F08C67-5A1D-4664-8B9E-244B555DE0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B34BCB8-23EF-4AC3-B7F4-E01BCCAFD4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D67791-FBD8-4105-809B-DC2F530BCDE3}" type="slidenum">
              <a:rPr lang="en-US" smtClean="0"/>
              <a:t>‹#›</a:t>
            </a:fld>
            <a:endParaRPr lang="en-US"/>
          </a:p>
        </p:txBody>
      </p:sp>
    </p:spTree>
    <p:extLst>
      <p:ext uri="{BB962C8B-B14F-4D97-AF65-F5344CB8AC3E}">
        <p14:creationId xmlns:p14="http://schemas.microsoft.com/office/powerpoint/2010/main" val="1798337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A165B-653F-49B5-8A15-BF1DD581AE5F}"/>
              </a:ext>
            </a:extLst>
          </p:cNvPr>
          <p:cNvSpPr>
            <a:spLocks noGrp="1"/>
          </p:cNvSpPr>
          <p:nvPr>
            <p:ph type="ctrTitle"/>
          </p:nvPr>
        </p:nvSpPr>
        <p:spPr>
          <a:xfrm>
            <a:off x="1444053" y="1631207"/>
            <a:ext cx="9144000" cy="2387600"/>
          </a:xfrm>
        </p:spPr>
        <p:txBody>
          <a:bodyPr/>
          <a:lstStyle/>
          <a:p>
            <a:br>
              <a:rPr lang="en-US" dirty="0"/>
            </a:br>
            <a:r>
              <a:rPr lang="en-US" dirty="0"/>
              <a:t>WF on Beam Management</a:t>
            </a:r>
          </a:p>
        </p:txBody>
      </p:sp>
      <p:sp>
        <p:nvSpPr>
          <p:cNvPr id="3" name="Subtitle 2">
            <a:extLst>
              <a:ext uri="{FF2B5EF4-FFF2-40B4-BE49-F238E27FC236}">
                <a16:creationId xmlns:a16="http://schemas.microsoft.com/office/drawing/2014/main" id="{90F7BAB4-F559-49BD-AABE-7FFB6C131B8A}"/>
              </a:ext>
            </a:extLst>
          </p:cNvPr>
          <p:cNvSpPr>
            <a:spLocks noGrp="1"/>
          </p:cNvSpPr>
          <p:nvPr>
            <p:ph type="subTitle" idx="1"/>
          </p:nvPr>
        </p:nvSpPr>
        <p:spPr>
          <a:xfrm>
            <a:off x="1533994" y="3941815"/>
            <a:ext cx="9144000" cy="1655762"/>
          </a:xfrm>
        </p:spPr>
        <p:txBody>
          <a:bodyPr/>
          <a:lstStyle/>
          <a:p>
            <a:r>
              <a:rPr lang="en-US" dirty="0">
                <a:solidFill>
                  <a:schemeClr val="bg1">
                    <a:lumMod val="65000"/>
                  </a:schemeClr>
                </a:solidFill>
              </a:rPr>
              <a:t>RAN2 NR UP session chair (InterDigital)</a:t>
            </a:r>
          </a:p>
        </p:txBody>
      </p:sp>
      <p:sp>
        <p:nvSpPr>
          <p:cNvPr id="4" name="Rectangle 4">
            <a:extLst>
              <a:ext uri="{FF2B5EF4-FFF2-40B4-BE49-F238E27FC236}">
                <a16:creationId xmlns:a16="http://schemas.microsoft.com/office/drawing/2014/main" id="{93D23A29-91BA-48EE-A66F-9B8AE7827D1E}"/>
              </a:ext>
            </a:extLst>
          </p:cNvPr>
          <p:cNvSpPr>
            <a:spLocks noChangeArrowheads="1"/>
          </p:cNvSpPr>
          <p:nvPr/>
        </p:nvSpPr>
        <p:spPr bwMode="auto">
          <a:xfrm>
            <a:off x="457200" y="615544"/>
            <a:ext cx="4876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sv-SE" altLang="ko-KR" sz="2000" b="1" dirty="0">
                <a:cs typeface="Times New Roman" panose="02020603050405020304" pitchFamily="18" charset="0"/>
              </a:rPr>
              <a:t>3GPP TSG RAN #79	</a:t>
            </a:r>
          </a:p>
          <a:p>
            <a:pPr>
              <a:spcBef>
                <a:spcPct val="0"/>
              </a:spcBef>
              <a:buFontTx/>
              <a:buNone/>
            </a:pPr>
            <a:r>
              <a:rPr lang="it-IT" altLang="ko-KR" sz="2000" b="1" dirty="0">
                <a:cs typeface="Times New Roman" panose="02020603050405020304" pitchFamily="18" charset="0"/>
              </a:rPr>
              <a:t>19 – 22 March, 2018, Chennai, India </a:t>
            </a:r>
          </a:p>
          <a:p>
            <a:pPr>
              <a:spcBef>
                <a:spcPct val="0"/>
              </a:spcBef>
              <a:buFontTx/>
              <a:buNone/>
            </a:pPr>
            <a:r>
              <a:rPr lang="sv-SE" altLang="ko-KR" sz="2000" b="1" dirty="0">
                <a:cs typeface="Times New Roman" panose="02020603050405020304" pitchFamily="18" charset="0"/>
              </a:rPr>
              <a:t>Agenda Item: 10.2.4</a:t>
            </a:r>
            <a:endParaRPr lang="tr-TR" altLang="ko-KR" sz="2000" dirty="0">
              <a:latin typeface="Arial" panose="020B0604020202020204" pitchFamily="34" charset="0"/>
              <a:cs typeface="Times New Roman" panose="02020603050405020304" pitchFamily="18" charset="0"/>
            </a:endParaRPr>
          </a:p>
        </p:txBody>
      </p:sp>
      <p:sp>
        <p:nvSpPr>
          <p:cNvPr id="5" name="직사각형 5">
            <a:extLst>
              <a:ext uri="{FF2B5EF4-FFF2-40B4-BE49-F238E27FC236}">
                <a16:creationId xmlns:a16="http://schemas.microsoft.com/office/drawing/2014/main" id="{3B6B77A2-E142-4EF9-A7EE-B61CCC194FB8}"/>
              </a:ext>
            </a:extLst>
          </p:cNvPr>
          <p:cNvSpPr>
            <a:spLocks noChangeArrowheads="1"/>
          </p:cNvSpPr>
          <p:nvPr/>
        </p:nvSpPr>
        <p:spPr bwMode="auto">
          <a:xfrm>
            <a:off x="8427159" y="615544"/>
            <a:ext cx="20874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ko-KR" dirty="0"/>
              <a:t> </a:t>
            </a:r>
            <a:r>
              <a:rPr lang="en-US" dirty="0"/>
              <a:t>RP-180579</a:t>
            </a:r>
          </a:p>
        </p:txBody>
      </p:sp>
    </p:spTree>
    <p:extLst>
      <p:ext uri="{BB962C8B-B14F-4D97-AF65-F5344CB8AC3E}">
        <p14:creationId xmlns:p14="http://schemas.microsoft.com/office/powerpoint/2010/main" val="2364631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46AFCC-3361-4D82-BEA5-BB85482EA924}"/>
              </a:ext>
            </a:extLst>
          </p:cNvPr>
          <p:cNvSpPr>
            <a:spLocks noGrp="1"/>
          </p:cNvSpPr>
          <p:nvPr>
            <p:ph idx="1"/>
          </p:nvPr>
        </p:nvSpPr>
        <p:spPr>
          <a:xfrm>
            <a:off x="838200" y="889416"/>
            <a:ext cx="10515600" cy="5287547"/>
          </a:xfrm>
        </p:spPr>
        <p:txBody>
          <a:bodyPr>
            <a:normAutofit fontScale="55000" lnSpcReduction="20000"/>
          </a:bodyPr>
          <a:lstStyle/>
          <a:p>
            <a:pPr marL="0" indent="0">
              <a:buNone/>
            </a:pPr>
            <a:r>
              <a:rPr lang="en-US" sz="2900" b="1" dirty="0"/>
              <a:t>On the beam failure event:</a:t>
            </a:r>
          </a:p>
          <a:p>
            <a:r>
              <a:rPr lang="en-US" dirty="0"/>
              <a:t>For beam failure event, RAN 2 procedure is kept.  </a:t>
            </a:r>
          </a:p>
          <a:p>
            <a:pPr marL="0" indent="0">
              <a:buNone/>
            </a:pPr>
            <a:endParaRPr lang="en-US" dirty="0"/>
          </a:p>
          <a:p>
            <a:pPr marL="0" indent="0">
              <a:buNone/>
            </a:pPr>
            <a:r>
              <a:rPr lang="en-GB" b="1" dirty="0"/>
              <a:t>On the </a:t>
            </a:r>
            <a:r>
              <a:rPr lang="en-GB" b="1" dirty="0" err="1"/>
              <a:t>beamFailureREcoveryTimer</a:t>
            </a:r>
            <a:r>
              <a:rPr lang="en-GB" b="1" dirty="0"/>
              <a:t>:</a:t>
            </a:r>
          </a:p>
          <a:p>
            <a:r>
              <a:rPr lang="en-GB" sz="2900" dirty="0"/>
              <a:t>RAN2 agreed to use CBRA on top of CFRA which led to the understanding that the timer was redundant:</a:t>
            </a:r>
          </a:p>
          <a:p>
            <a:pPr lvl="1"/>
            <a:r>
              <a:rPr lang="en-GB" sz="2500" dirty="0"/>
              <a:t>At the time, there was no case identified in which the UE would not transmit.  Within the same RA procedure, if no CFRA beams are above the RSRP threshold the UE uses CBRA until max preamble transmission is exceeded or RLF is triggered due to out-of-synch timer being triggered.</a:t>
            </a:r>
          </a:p>
          <a:p>
            <a:pPr lvl="1"/>
            <a:r>
              <a:rPr lang="en-GB" sz="2500" dirty="0"/>
              <a:t>RAN1 at the time had not considered CBRA.</a:t>
            </a:r>
          </a:p>
          <a:p>
            <a:r>
              <a:rPr lang="en-GB" sz="2900" dirty="0"/>
              <a:t>After RAN offline RAN2 understands that there may have been other intentions not explicitly explained in the RAN1 LS:</a:t>
            </a:r>
          </a:p>
          <a:p>
            <a:pPr lvl="1"/>
            <a:r>
              <a:rPr lang="en-GB" sz="2500" dirty="0"/>
              <a:t>The UE may have CFRA beams above RSRP threshold but have low SINR. In this scenario, RAN1 may like to prevent the UE from using contention free after a certain period of time. </a:t>
            </a:r>
          </a:p>
          <a:p>
            <a:pPr lvl="1"/>
            <a:r>
              <a:rPr lang="en-GB" sz="2500" dirty="0"/>
              <a:t>Some UE implementations may not start CBRA if RSRP strength is below certain threshold.  In this scenario RAN1 may like to consider a timer in case RLF timers are considered too be long. </a:t>
            </a:r>
            <a:endParaRPr lang="en-GB" sz="2200" dirty="0"/>
          </a:p>
          <a:p>
            <a:pPr marL="457200" lvl="1" indent="0">
              <a:buNone/>
            </a:pPr>
            <a:endParaRPr lang="en-GB" dirty="0"/>
          </a:p>
          <a:p>
            <a:pPr marL="0" indent="0">
              <a:buNone/>
            </a:pPr>
            <a:r>
              <a:rPr lang="en-GB" sz="2900" b="1" dirty="0"/>
              <a:t>Recommendation:</a:t>
            </a:r>
          </a:p>
          <a:p>
            <a:r>
              <a:rPr lang="en-GB" sz="2900" dirty="0"/>
              <a:t>The current agreed specification remains as is: </a:t>
            </a:r>
            <a:r>
              <a:rPr lang="en-GB" sz="2900" dirty="0" err="1"/>
              <a:t>beamFailureRecoveryTimer</a:t>
            </a:r>
            <a:r>
              <a:rPr lang="en-GB" sz="2900" dirty="0"/>
              <a:t> is not specified until further guidance.</a:t>
            </a:r>
            <a:endParaRPr lang="en-US" sz="2900" dirty="0"/>
          </a:p>
          <a:p>
            <a:r>
              <a:rPr lang="en-US" sz="2900" dirty="0"/>
              <a:t>It is recommended that RAN1 further discusses in RAN1 whether and how the timer is used in the context of CBRA.  RAN1 should consider the existing RAN2 MAC procedure and if/when agreed in RAN1, inform RAN2 if and how the timer is used and how UE behaves in the case of timer expiry.  </a:t>
            </a:r>
          </a:p>
          <a:p>
            <a:r>
              <a:rPr lang="en-US" sz="2900" dirty="0"/>
              <a:t>NOTE: From RAN1 perspective this would not be considered as a new RRC parameter or new feature</a:t>
            </a:r>
          </a:p>
          <a:p>
            <a:pPr marL="0" indent="0">
              <a:buNone/>
            </a:pPr>
            <a:endParaRPr lang="en-US" sz="3200" b="1" dirty="0"/>
          </a:p>
        </p:txBody>
      </p:sp>
    </p:spTree>
    <p:extLst>
      <p:ext uri="{BB962C8B-B14F-4D97-AF65-F5344CB8AC3E}">
        <p14:creationId xmlns:p14="http://schemas.microsoft.com/office/powerpoint/2010/main" val="28376947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303</Words>
  <Application>Microsoft Office PowerPoint</Application>
  <PresentationFormat>Widescreen</PresentationFormat>
  <Paragraphs>21</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맑은 고딕</vt:lpstr>
      <vt:lpstr>Arial</vt:lpstr>
      <vt:lpstr>Calibri</vt:lpstr>
      <vt:lpstr>Calibri Light</vt:lpstr>
      <vt:lpstr>Times New Roman</vt:lpstr>
      <vt:lpstr>Office Theme</vt:lpstr>
      <vt:lpstr> WF on Beam Management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Pani, Diana</dc:creator>
  <cp:lastModifiedBy>Pani, Diana</cp:lastModifiedBy>
  <cp:revision>22</cp:revision>
  <dcterms:created xsi:type="dcterms:W3CDTF">2018-03-22T04:52:26Z</dcterms:created>
  <dcterms:modified xsi:type="dcterms:W3CDTF">2018-03-22T09:40:13Z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-453723374</vt:i4>
  </property>
  <property fmtid="{D5CDD505-2E9C-101B-9397-08002B2CF9AE}" pid="3" name="_NewReviewCycle">
    <vt:lpwstr/>
  </property>
  <property fmtid="{D5CDD505-2E9C-101B-9397-08002B2CF9AE}" pid="4" name="_EmailSubject">
    <vt:lpwstr>Draft WF on beam management</vt:lpwstr>
  </property>
  <property fmtid="{D5CDD505-2E9C-101B-9397-08002B2CF9AE}" pid="5" name="_AuthorEmail">
    <vt:lpwstr>juanm@qti.qualcomm.com</vt:lpwstr>
  </property>
  <property fmtid="{D5CDD505-2E9C-101B-9397-08002B2CF9AE}" pid="6" name="_AuthorEmailDisplayName">
    <vt:lpwstr>Juan Montojo</vt:lpwstr>
  </property>
</Properties>
</file>