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10" r:id="rId2"/>
    <p:sldId id="322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79" d="100"/>
          <a:sy n="79" d="100"/>
        </p:scale>
        <p:origin x="139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1550F4A-75B7-488B-A10A-CDFBCA032E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B5B8C8-454C-4CB5-AE96-2088A9B0D61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A988ABA-96F0-4D00-B297-FC0567C89A7B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EA6365C-19C6-40D9-84B7-A9E27AA20C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61DE291-642B-449E-8177-82F6078BF3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60EB27-5E70-4926-B34F-9AE5D77137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AFD4E-A893-4424-820B-49644A28A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45A64A-D246-41E2-B25E-F5C728DC1B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90686898-79EE-44C2-A0DD-992E6060F4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C2AE2FD1-5101-4102-8849-504FBFFFEAD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FE928027-0BC2-4AF6-8EE9-897AD115B7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CCCD30-A962-47D1-93A1-E3C4221FE4DF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4C655-EBBB-4109-B94D-DE063FD5B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AE073-CBC0-4457-B325-DFE7830E8CDB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8C6FE-FB86-489A-8662-83E04C07F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69CA5-B01B-4EB9-A966-A9115896D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7EEA5-ED2C-468C-BAD7-7A6DC4F4EB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8765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E5A17-0E64-45F6-B0B7-E0D8D7BEA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AFB85-1D0A-47D6-9350-73141E412A62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90799-43D2-43FE-AE2E-3C42E869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1E17D-5732-48ED-886A-8556C220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0DE37-0D8F-4D94-AD43-43701AE150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982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18D37-17E5-45F7-A9DA-6DBBBDDBB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28623-9E9B-4894-B8A1-E92F6EE38EBB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41FC2-3802-4EDF-B83B-A281AD4B6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7C039-3B7F-40CA-8852-5C05563B9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69CF7-DF37-4464-912E-5E117053BC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158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02408-8BF7-48EE-874E-6359DCA3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60E6C-8DB5-44AB-A4F1-4BB400D6534D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8C7AD-24AD-439F-8E61-2581B096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025BE-20C8-4E78-8597-8CE936545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C6B1-46B7-46FF-B94A-DBD7A5E361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769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DF1F9-D09B-4FD0-AA99-3640FB6F2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61CC-3FEB-4928-880E-340E567E7AD3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9BDDA-EA85-47FF-925B-5FA9E8521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77D18-8196-4902-B3C9-D3F8BC7FD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B6F42-435A-4EA7-85C4-5D48BAED1E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107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8024B0-39A8-4FB8-BAA1-AF1536DDC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98ACA-552E-4788-B151-8DF16F22D40A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81C7C5-BCB5-4485-94B4-1922EA41A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E2FB94-8827-492D-851B-EF1DBB071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E9945-7277-4BD3-9765-F7CE8A5FC3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1923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C967E8E-D418-4BC6-8542-B6C7F9F67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FF0EA-9DB2-4692-A884-272C9543392D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02F07F1-62E0-49ED-95F0-29D245CF3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3A5E0D2-1F50-4581-937F-34856425C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E20E-9857-48BC-834A-C99D34FE61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736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AB39C2-7C47-4895-80F3-0960C70B2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F10FC-FC1C-4852-9E17-F7F38063B179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FD2484-428B-4C5A-834A-3BEAE3DA1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31407B-C0A2-4EA0-890F-5676DACB5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81A4-7DA4-4D17-9924-15D9843EE6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850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22D502E-F5BE-4A7A-A774-6468D3833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8935D-5ECD-47BC-9D79-611F78B44D87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0560FF-3055-47C6-885A-1DAD992C2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9890D3-65FE-41FE-BB33-FEC7F3B25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0C874-8EE4-47BE-9B9C-4F0942DD05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715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DB7DE9-0A1C-4E98-A63B-00BACF69A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65B1-B22C-4DC5-AC4B-ECB84955B58D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88C442-DFC4-4905-9285-4732724D3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749A42-3973-4219-9168-C8F2D1B50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0D80D-815D-4D7D-B00E-5456050D56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9576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0B4635-6F03-4394-9477-B7DF422B7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BE625-1037-4903-BAF8-756A0D717652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C0BECD-2134-427B-9C5D-F6D1CEE76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C44637-FC6B-4D2F-BE4F-DBF787B1C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C3A41-689E-422D-8C91-524F0DDEEC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1061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AD48727-9D5C-40CE-9159-826A4E9729B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6D9C78A-6A0E-4B78-B1A1-73087F44F2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D611D-3E0A-453C-8A2B-3BAE80F98F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1C55DF5-F5DC-4F60-80DD-B765150AB366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8BBAE-BD67-4958-A372-C1E3F32CA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C79F1-2494-4A1B-A061-CC31A2223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68C5BF4-938D-4FF3-839D-53C96F7FFC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27926AE4-00DC-467A-8E4A-61B0407C12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8827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zh-CN" sz="4800">
                <a:ea typeface="Gulim" panose="020B0600000101010101" pitchFamily="34" charset="-127"/>
                <a:cs typeface="Times New Roman" panose="02020603050405020304" pitchFamily="18" charset="0"/>
              </a:rPr>
              <a:t> Way </a:t>
            </a:r>
            <a: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  <a:t>forward for handling </a:t>
            </a:r>
            <a:b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</a:br>
            <a: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  <a:t>URLLC for LTE feature</a:t>
            </a:r>
            <a:endParaRPr lang="en-US" altLang="zh-CN" sz="4800" dirty="0">
              <a:cs typeface="Times New Roman" panose="02020603050405020304" pitchFamily="18" charset="0"/>
            </a:endParaRPr>
          </a:p>
        </p:txBody>
      </p:sp>
      <p:sp>
        <p:nvSpPr>
          <p:cNvPr id="3075" name="Subtitle 2">
            <a:extLst>
              <a:ext uri="{FF2B5EF4-FFF2-40B4-BE49-F238E27FC236}">
                <a16:creationId xmlns:a16="http://schemas.microsoft.com/office/drawing/2014/main" id="{8F8C4A22-BEBA-4A1C-8541-0773AF6902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4038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>
                <a:solidFill>
                  <a:srgbClr val="A6A6A6"/>
                </a:solidFill>
                <a:cs typeface="Times New Roman" panose="02020603050405020304" pitchFamily="18" charset="0"/>
              </a:rPr>
              <a:t>Offline session chair (Nokia)</a:t>
            </a:r>
            <a:endParaRPr lang="en-US" altLang="zh-CN" sz="2800" dirty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3FF0ED6-30A8-4291-A7C8-59CA6A246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06556"/>
            <a:ext cx="4876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3GPP TSG RAN #79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ko-KR" sz="2000" b="1">
                <a:cs typeface="Times New Roman" panose="02020603050405020304" pitchFamily="18" charset="0"/>
              </a:rPr>
              <a:t>19 – 22 March, 2018, Chennai, India </a:t>
            </a:r>
            <a:endParaRPr lang="it-IT" altLang="ko-KR" sz="20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Agenda Item</a:t>
            </a:r>
            <a:r>
              <a:rPr lang="sv-SE" altLang="ko-KR" sz="2000" b="1">
                <a:cs typeface="Times New Roman" panose="02020603050405020304" pitchFamily="18" charset="0"/>
              </a:rPr>
              <a:t>: 10.2.4</a:t>
            </a:r>
            <a:endParaRPr lang="tr-TR" altLang="ko-KR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>
            <a:extLst>
              <a:ext uri="{FF2B5EF4-FFF2-40B4-BE49-F238E27FC236}">
                <a16:creationId xmlns:a16="http://schemas.microsoft.com/office/drawing/2014/main" id="{45C430A2-751F-4B29-95BD-5F3A5C4A2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228600"/>
            <a:ext cx="20874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/>
              <a:t> RP-180562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>
            <a:extLst>
              <a:ext uri="{FF2B5EF4-FFF2-40B4-BE49-F238E27FC236}">
                <a16:creationId xmlns:a16="http://schemas.microsoft.com/office/drawing/2014/main" id="{63B483A6-729A-4EFA-BBD1-2AA50949A1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8839200" cy="990600"/>
          </a:xfrm>
        </p:spPr>
        <p:txBody>
          <a:bodyPr/>
          <a:lstStyle/>
          <a:p>
            <a:pPr algn="l"/>
            <a:r>
              <a:rPr lang="en-GB" altLang="ko-KR" sz="3200">
                <a:cs typeface="Times New Roman" panose="02020603050405020304" pitchFamily="18" charset="0"/>
              </a:rPr>
              <a:t>Way forward on LTE URLLC WI</a:t>
            </a:r>
            <a:endParaRPr lang="ko-KR" altLang="en-US" sz="3200" dirty="0">
              <a:cs typeface="Times New Roman" panose="02020603050405020304" pitchFamily="18" charset="0"/>
            </a:endParaRPr>
          </a:p>
        </p:txBody>
      </p:sp>
      <p:sp>
        <p:nvSpPr>
          <p:cNvPr id="5123" name="내용 개체 틀 2">
            <a:extLst>
              <a:ext uri="{FF2B5EF4-FFF2-40B4-BE49-F238E27FC236}">
                <a16:creationId xmlns:a16="http://schemas.microsoft.com/office/drawing/2014/main" id="{4830EA61-C49E-4F2A-974D-FDE0EFC421D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14400"/>
            <a:ext cx="8382000" cy="5943600"/>
          </a:xfrm>
        </p:spPr>
        <p:txBody>
          <a:bodyPr/>
          <a:lstStyle/>
          <a:p>
            <a:r>
              <a:rPr lang="en-US" altLang="en-US" sz="2400"/>
              <a:t>To support enhanced reliability focusing on 1ms latency bound in Rel-15, only the following are </a:t>
            </a:r>
            <a:r>
              <a:rPr lang="en-US" altLang="en-US" sz="2400" dirty="0"/>
              <a:t>to </a:t>
            </a:r>
            <a:r>
              <a:rPr lang="en-US" altLang="en-US" sz="2400"/>
              <a:t>be specified by June:</a:t>
            </a:r>
            <a:endParaRPr lang="en-US" altLang="en-US" sz="2400" dirty="0"/>
          </a:p>
          <a:p>
            <a:pPr lvl="1"/>
            <a:r>
              <a:rPr lang="en-US" sz="1600"/>
              <a:t>PCFICH reliability: Semi-static configuration of PCFICH duration to avoid PCFICH reliability impacting </a:t>
            </a:r>
            <a:r>
              <a:rPr lang="en-US" sz="1600" dirty="0"/>
              <a:t>the </a:t>
            </a:r>
            <a:r>
              <a:rPr lang="en-US" sz="1600"/>
              <a:t>overall DL reliability (RAN2 led)</a:t>
            </a:r>
          </a:p>
          <a:p>
            <a:pPr lvl="1"/>
            <a:r>
              <a:rPr lang="en-US" sz="1600"/>
              <a:t>Blind/HARQ-less repetition for scheduled DL-SCH operation (RAN1 led)</a:t>
            </a:r>
          </a:p>
          <a:p>
            <a:pPr lvl="2"/>
            <a:r>
              <a:rPr lang="en-US" sz="1400"/>
              <a:t>Finalise details of RAN1 agreement to support blind PDSCH repetition.</a:t>
            </a:r>
            <a:endParaRPr lang="en-US" sz="1400" strike="sngStrike"/>
          </a:p>
          <a:p>
            <a:pPr lvl="2"/>
            <a:r>
              <a:rPr lang="en-US" sz="1400"/>
              <a:t>Using legacy (S/E)PDCCH, (S)PUCCH formats; any discussion of potential DCI modifications is limited to support of blind repetition</a:t>
            </a:r>
          </a:p>
          <a:p>
            <a:pPr lvl="1"/>
            <a:r>
              <a:rPr lang="en-US" sz="1600"/>
              <a:t>Second priority (best effort only): Repetition enhancements for UL SPS operation (RAN1 led)</a:t>
            </a:r>
          </a:p>
          <a:p>
            <a:pPr lvl="2"/>
            <a:r>
              <a:rPr lang="en-US" sz="1400"/>
              <a:t>Finalise details of RAN1 &amp; RAN2 agreements to support UL SPS repetition configuration (both sTTI and TTI)</a:t>
            </a:r>
            <a:endParaRPr lang="en-US" sz="1200"/>
          </a:p>
          <a:p>
            <a:pPr lvl="1"/>
            <a:r>
              <a:rPr lang="en-US" altLang="en-US" sz="1600"/>
              <a:t>PDCP data duplication (RAN2)</a:t>
            </a:r>
          </a:p>
          <a:p>
            <a:pPr lvl="1"/>
            <a:r>
              <a:rPr lang="en-US" sz="1600"/>
              <a:t>For the solutions above, introduce any necessary UE and base station core requirements [RAN4]</a:t>
            </a:r>
            <a:endParaRPr lang="en-US" sz="18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/>
              <a:t>Second priority </a:t>
            </a:r>
            <a:r>
              <a:rPr lang="en-US" sz="2400"/>
              <a:t>(best effort only)</a:t>
            </a:r>
            <a:r>
              <a:rPr lang="en-US" altLang="en-US" sz="2400"/>
              <a:t>: Provision of sufficiently granular time reference value to a UE (RAN2)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/>
              <a:t>Any possible Rel-16 work is to be discussed in the context of overall Rel-16 work planning. </a:t>
            </a: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5F632129-0FE1-4578-9EB5-6D8918632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7">
            <a:extLst>
              <a:ext uri="{FF2B5EF4-FFF2-40B4-BE49-F238E27FC236}">
                <a16:creationId xmlns:a16="http://schemas.microsoft.com/office/drawing/2014/main" id="{46AB9232-90A5-4261-BCDA-91BDDFC8A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7">
            <a:extLst>
              <a:ext uri="{FF2B5EF4-FFF2-40B4-BE49-F238E27FC236}">
                <a16:creationId xmlns:a16="http://schemas.microsoft.com/office/drawing/2014/main" id="{F2063872-A4D6-4D41-ADA8-DB64104DA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7" name="Rectangle 9">
            <a:extLst>
              <a:ext uri="{FF2B5EF4-FFF2-40B4-BE49-F238E27FC236}">
                <a16:creationId xmlns:a16="http://schemas.microsoft.com/office/drawing/2014/main" id="{6468A024-C329-4CA0-9B41-4880653B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8" name="Rectangle 2">
            <a:extLst>
              <a:ext uri="{FF2B5EF4-FFF2-40B4-BE49-F238E27FC236}">
                <a16:creationId xmlns:a16="http://schemas.microsoft.com/office/drawing/2014/main" id="{3A8CC589-2581-4C1D-804B-580AB3262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9" name="Rectangle 5">
            <a:extLst>
              <a:ext uri="{FF2B5EF4-FFF2-40B4-BE49-F238E27FC236}">
                <a16:creationId xmlns:a16="http://schemas.microsoft.com/office/drawing/2014/main" id="{80659171-D56D-48DB-BB81-A0C811BF6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0" name="Rectangle 7">
            <a:extLst>
              <a:ext uri="{FF2B5EF4-FFF2-40B4-BE49-F238E27FC236}">
                <a16:creationId xmlns:a16="http://schemas.microsoft.com/office/drawing/2014/main" id="{0E8055FE-8ACE-472E-BFED-7A3FACCD4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1" name="Rectangle 9">
            <a:extLst>
              <a:ext uri="{FF2B5EF4-FFF2-40B4-BE49-F238E27FC236}">
                <a16:creationId xmlns:a16="http://schemas.microsoft.com/office/drawing/2014/main" id="{CE365ACC-C8B3-483F-AA4A-5B183C1E4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2" name="Rectangle 11">
            <a:extLst>
              <a:ext uri="{FF2B5EF4-FFF2-40B4-BE49-F238E27FC236}">
                <a16:creationId xmlns:a16="http://schemas.microsoft.com/office/drawing/2014/main" id="{DA94985C-3850-4686-B4D4-D6F12B45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3" name="Rectangle 13">
            <a:extLst>
              <a:ext uri="{FF2B5EF4-FFF2-40B4-BE49-F238E27FC236}">
                <a16:creationId xmlns:a16="http://schemas.microsoft.com/office/drawing/2014/main" id="{A99E446B-EE0C-40CC-8D5B-3DDE283EA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4" name="Rectangle 8">
            <a:extLst>
              <a:ext uri="{FF2B5EF4-FFF2-40B4-BE49-F238E27FC236}">
                <a16:creationId xmlns:a16="http://schemas.microsoft.com/office/drawing/2014/main" id="{997E5CD9-812A-4EAE-9EF5-EBC712763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5" name="Rectangle 2">
            <a:extLst>
              <a:ext uri="{FF2B5EF4-FFF2-40B4-BE49-F238E27FC236}">
                <a16:creationId xmlns:a16="http://schemas.microsoft.com/office/drawing/2014/main" id="{AF916E03-8915-4549-A976-9BE81CE3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6" name="Rectangle 4">
            <a:extLst>
              <a:ext uri="{FF2B5EF4-FFF2-40B4-BE49-F238E27FC236}">
                <a16:creationId xmlns:a16="http://schemas.microsoft.com/office/drawing/2014/main" id="{84207C78-869E-4212-87E0-90DE51E67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7" name="Rectangle 6">
            <a:extLst>
              <a:ext uri="{FF2B5EF4-FFF2-40B4-BE49-F238E27FC236}">
                <a16:creationId xmlns:a16="http://schemas.microsoft.com/office/drawing/2014/main" id="{63CB5FFF-E5CE-43A0-B077-5DA382671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8" name="Rectangle 8">
            <a:extLst>
              <a:ext uri="{FF2B5EF4-FFF2-40B4-BE49-F238E27FC236}">
                <a16:creationId xmlns:a16="http://schemas.microsoft.com/office/drawing/2014/main" id="{666EEF3D-71CE-4549-B0E3-BB6069578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9" name="Rectangle 10">
            <a:extLst>
              <a:ext uri="{FF2B5EF4-FFF2-40B4-BE49-F238E27FC236}">
                <a16:creationId xmlns:a16="http://schemas.microsoft.com/office/drawing/2014/main" id="{9574B991-E8A7-45FA-A5CE-EC6684B6C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0" name="Rectangle 12">
            <a:extLst>
              <a:ext uri="{FF2B5EF4-FFF2-40B4-BE49-F238E27FC236}">
                <a16:creationId xmlns:a16="http://schemas.microsoft.com/office/drawing/2014/main" id="{0C57E5AC-BD9D-4937-9F46-BB703BF18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1" name="Rectangle 14">
            <a:extLst>
              <a:ext uri="{FF2B5EF4-FFF2-40B4-BE49-F238E27FC236}">
                <a16:creationId xmlns:a16="http://schemas.microsoft.com/office/drawing/2014/main" id="{C3996043-1929-4860-92AD-12BA71D18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2" name="Rectangle 16">
            <a:extLst>
              <a:ext uri="{FF2B5EF4-FFF2-40B4-BE49-F238E27FC236}">
                <a16:creationId xmlns:a16="http://schemas.microsoft.com/office/drawing/2014/main" id="{8CCE2DD5-24CC-4EAB-B8E6-58D98ED8F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3" name="Rectangle 18">
            <a:extLst>
              <a:ext uri="{FF2B5EF4-FFF2-40B4-BE49-F238E27FC236}">
                <a16:creationId xmlns:a16="http://schemas.microsoft.com/office/drawing/2014/main" id="{6BC08E96-D32C-43D1-9A7B-FBBF35F78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4" name="Rectangle 25">
            <a:extLst>
              <a:ext uri="{FF2B5EF4-FFF2-40B4-BE49-F238E27FC236}">
                <a16:creationId xmlns:a16="http://schemas.microsoft.com/office/drawing/2014/main" id="{2021B2CA-0D89-4F6B-AB58-94FD314CE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5" name="Rectangle 27">
            <a:extLst>
              <a:ext uri="{FF2B5EF4-FFF2-40B4-BE49-F238E27FC236}">
                <a16:creationId xmlns:a16="http://schemas.microsoft.com/office/drawing/2014/main" id="{AC8250EF-23CB-4751-9F9C-21B11911B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210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44048</TotalTime>
  <Words>215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Gulim</vt:lpstr>
      <vt:lpstr>Malgun Gothic</vt:lpstr>
      <vt:lpstr>SimSun</vt:lpstr>
      <vt:lpstr>Arial</vt:lpstr>
      <vt:lpstr>Calibri</vt:lpstr>
      <vt:lpstr>Times New Roman</vt:lpstr>
      <vt:lpstr>Office Theme</vt:lpstr>
      <vt:lpstr> Way forward for handling  URLLC for LTE feature</vt:lpstr>
      <vt:lpstr>Way forward on LTE URLLC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Nokia;Nokia Shanghai Bell</dc:creator>
  <cp:lastModifiedBy>Baker, Matthew (Nokia - GB/Cambridge)</cp:lastModifiedBy>
  <cp:revision>1396</cp:revision>
  <dcterms:created xsi:type="dcterms:W3CDTF">2010-05-12T23:28:36Z</dcterms:created>
  <dcterms:modified xsi:type="dcterms:W3CDTF">2018-03-21T13:02:55Z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(3)T/+DAp6wQ8UvKKcS9vcMrd7394sSWRvrFP27GEiEx/d6xs+63hWMWH4UMtWy20q1uIpsTBNX_x000d_
iCvR7SrPSg7j/5NbBE/mMbf+ghf5/9bwSkktlIXeti2CgJDeZV8/0GG+DQoXmKisTfA3AvHo_x000d_
d4OGVfUdc3VSPFz6W37IF63iU4F80otEdcbcHsMYsl4pqTo3B0zLWJVxAYEOg0WYnGxVLm2k_x000d_
1ykRN8XH+uhxSsd+Ch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+tVLSk4TTJ3JXy627FKfftSsElbBokUK5KIoI6vcsOZycV/gLJoIYq_x000d_
rK9ZPwAawBi8KJh8wNriRaR76C+a5u0RK6Cb5nCsCHLtjWmqxy3Ak5tTZFl+sYwcyRcGkPJE_x000d_
5Dqc5NDJJt5irEXPGlu/Q2GlFEMj9uGJCm6An4X0ToV/q9Ca9ibdFMLZ4HNsDcD1nDbe/8MT_x000d_
Kn3kcuTw7E6B7NFSTLyLgRlxzoaoZ2YGrjiA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_2015_ms_pID_7253432">
    <vt:lpwstr>jQ==</vt:lpwstr>
  </property>
  <property fmtid="{D5CDD505-2E9C-101B-9397-08002B2CF9AE}" pid="10" name="sflag">
    <vt:lpwstr>1503467593</vt:lpwstr>
  </property>
</Properties>
</file>