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handoutMasterIdLst>
    <p:handoutMasterId r:id="rId16"/>
  </p:handoutMasterIdLst>
  <p:sldIdLst>
    <p:sldId id="526" r:id="rId5"/>
    <p:sldId id="528" r:id="rId6"/>
    <p:sldId id="529" r:id="rId7"/>
    <p:sldId id="530" r:id="rId8"/>
    <p:sldId id="535" r:id="rId9"/>
    <p:sldId id="538" r:id="rId10"/>
    <p:sldId id="537" r:id="rId11"/>
    <p:sldId id="536" r:id="rId12"/>
    <p:sldId id="533" r:id="rId13"/>
    <p:sldId id="534" r:id="rId14"/>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562" autoAdjust="0"/>
    <p:restoredTop sz="95474" autoAdjust="0"/>
  </p:normalViewPr>
  <p:slideViewPr>
    <p:cSldViewPr snapToGrid="0">
      <p:cViewPr varScale="1">
        <p:scale>
          <a:sx n="121" d="100"/>
          <a:sy n="121" d="100"/>
        </p:scale>
        <p:origin x="418" y="8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9" d="100"/>
          <a:sy n="69" d="100"/>
        </p:scale>
        <p:origin x="3264"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3/12/2018</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3/12/2018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00356" name="Footer Placeholder 3"/>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eaLnBrk="0" fontAlgn="base" hangingPunct="0">
              <a:spcBef>
                <a:spcPct val="0"/>
              </a:spcBef>
              <a:spcAft>
                <a:spcPct val="0"/>
              </a:spcAft>
              <a:defRPr>
                <a:solidFill>
                  <a:schemeClr val="tx1"/>
                </a:solidFill>
                <a:latin typeface="Qualcomm Office Regular" panose="020B0503030202060203" pitchFamily="34" charset="0"/>
              </a:defRPr>
            </a:lvl6pPr>
            <a:lvl7pPr marL="2971800" indent="-228600" eaLnBrk="0" fontAlgn="base" hangingPunct="0">
              <a:spcBef>
                <a:spcPct val="0"/>
              </a:spcBef>
              <a:spcAft>
                <a:spcPct val="0"/>
              </a:spcAft>
              <a:defRPr>
                <a:solidFill>
                  <a:schemeClr val="tx1"/>
                </a:solidFill>
                <a:latin typeface="Qualcomm Office Regular" panose="020B0503030202060203" pitchFamily="34" charset="0"/>
              </a:defRPr>
            </a:lvl7pPr>
            <a:lvl8pPr marL="3429000" indent="-228600" eaLnBrk="0" fontAlgn="base" hangingPunct="0">
              <a:spcBef>
                <a:spcPct val="0"/>
              </a:spcBef>
              <a:spcAft>
                <a:spcPct val="0"/>
              </a:spcAft>
              <a:defRPr>
                <a:solidFill>
                  <a:schemeClr val="tx1"/>
                </a:solidFill>
                <a:latin typeface="Qualcomm Office Regular" panose="020B0503030202060203" pitchFamily="34" charset="0"/>
              </a:defRPr>
            </a:lvl8pPr>
            <a:lvl9pPr marL="3886200" indent="-228600" eaLnBrk="0" fontAlgn="base" hangingPunct="0">
              <a:spcBef>
                <a:spcPct val="0"/>
              </a:spcBef>
              <a:spcAft>
                <a:spcPct val="0"/>
              </a:spcAft>
              <a:defRPr>
                <a:solidFill>
                  <a:schemeClr val="tx1"/>
                </a:solidFill>
                <a:latin typeface="Qualcomm Office Regular" panose="020B0503030202060203" pitchFamily="34" charset="0"/>
              </a:defRPr>
            </a:lvl9pPr>
          </a:lstStyle>
          <a:p>
            <a:pPr fontAlgn="base">
              <a:spcBef>
                <a:spcPct val="0"/>
              </a:spcBef>
              <a:spcAft>
                <a:spcPct val="0"/>
              </a:spcAft>
            </a:pPr>
            <a:r>
              <a:rPr lang="en-US" altLang="en-US"/>
              <a:t>Qualcomm Technologies, Inc.</a:t>
            </a:r>
          </a:p>
        </p:txBody>
      </p:sp>
      <p:sp>
        <p:nvSpPr>
          <p:cNvPr id="100357" name="Slide Number Placeholder 4"/>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eaLnBrk="0" fontAlgn="base" hangingPunct="0">
              <a:spcBef>
                <a:spcPct val="0"/>
              </a:spcBef>
              <a:spcAft>
                <a:spcPct val="0"/>
              </a:spcAft>
              <a:defRPr>
                <a:solidFill>
                  <a:schemeClr val="tx1"/>
                </a:solidFill>
                <a:latin typeface="Qualcomm Office Regular" panose="020B0503030202060203" pitchFamily="34" charset="0"/>
              </a:defRPr>
            </a:lvl6pPr>
            <a:lvl7pPr marL="2971800" indent="-228600" eaLnBrk="0" fontAlgn="base" hangingPunct="0">
              <a:spcBef>
                <a:spcPct val="0"/>
              </a:spcBef>
              <a:spcAft>
                <a:spcPct val="0"/>
              </a:spcAft>
              <a:defRPr>
                <a:solidFill>
                  <a:schemeClr val="tx1"/>
                </a:solidFill>
                <a:latin typeface="Qualcomm Office Regular" panose="020B0503030202060203" pitchFamily="34" charset="0"/>
              </a:defRPr>
            </a:lvl7pPr>
            <a:lvl8pPr marL="3429000" indent="-228600" eaLnBrk="0" fontAlgn="base" hangingPunct="0">
              <a:spcBef>
                <a:spcPct val="0"/>
              </a:spcBef>
              <a:spcAft>
                <a:spcPct val="0"/>
              </a:spcAft>
              <a:defRPr>
                <a:solidFill>
                  <a:schemeClr val="tx1"/>
                </a:solidFill>
                <a:latin typeface="Qualcomm Office Regular" panose="020B0503030202060203" pitchFamily="34" charset="0"/>
              </a:defRPr>
            </a:lvl8pPr>
            <a:lvl9pPr marL="3886200" indent="-228600" eaLnBrk="0" fontAlgn="base" hangingPunct="0">
              <a:spcBef>
                <a:spcPct val="0"/>
              </a:spcBef>
              <a:spcAft>
                <a:spcPct val="0"/>
              </a:spcAft>
              <a:defRPr>
                <a:solidFill>
                  <a:schemeClr val="tx1"/>
                </a:solidFill>
                <a:latin typeface="Qualcomm Office Regular" panose="020B0503030202060203" pitchFamily="34" charset="0"/>
              </a:defRPr>
            </a:lvl9pPr>
          </a:lstStyle>
          <a:p>
            <a:pPr fontAlgn="base">
              <a:spcBef>
                <a:spcPct val="0"/>
              </a:spcBef>
              <a:spcAft>
                <a:spcPct val="0"/>
              </a:spcAft>
            </a:pPr>
            <a:fld id="{2BCFF0E4-9BA7-4F0D-B95E-DA5029063382}" type="slidenum">
              <a:rPr lang="en-US" altLang="en-US" smtClean="0"/>
              <a:pPr fontAlgn="base">
                <a:spcBef>
                  <a:spcPct val="0"/>
                </a:spcBef>
                <a:spcAft>
                  <a:spcPct val="0"/>
                </a:spcAft>
              </a:pPr>
              <a:t>10</a:t>
            </a:fld>
            <a:endParaRPr lang="en-US" altLang="en-US"/>
          </a:p>
        </p:txBody>
      </p:sp>
    </p:spTree>
    <p:extLst>
      <p:ext uri="{BB962C8B-B14F-4D97-AF65-F5344CB8AC3E}">
        <p14:creationId xmlns:p14="http://schemas.microsoft.com/office/powerpoint/2010/main" val="4095634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182268"/>
            <a:ext cx="11430000" cy="590931"/>
          </a:xfrm>
          <a:prstGeom prst="rect">
            <a:avLst/>
          </a:prstGeom>
        </p:spPr>
        <p:txBody>
          <a:bodyPr rtlCol="0"/>
          <a:lstStyle/>
          <a:p>
            <a:r>
              <a:rPr lang="en-US"/>
              <a:t>Click to edit Master title style</a:t>
            </a:r>
            <a:endParaRPr lang="en-US" dirty="0"/>
          </a:p>
        </p:txBody>
      </p:sp>
      <p:sp>
        <p:nvSpPr>
          <p:cNvPr id="9" name="Text Placeholder 2"/>
          <p:cNvSpPr>
            <a:spLocks noGrp="1"/>
          </p:cNvSpPr>
          <p:nvPr>
            <p:ph idx="1"/>
          </p:nvPr>
        </p:nvSpPr>
        <p:spPr>
          <a:xfrm>
            <a:off x="366093" y="1153297"/>
            <a:ext cx="11430000" cy="5107460"/>
          </a:xfrm>
          <a:prstGeom prst="rect">
            <a:avLst/>
          </a:prstGeom>
        </p:spPr>
        <p:txBody>
          <a:bodyPr rtlCol="0">
            <a:noAutofit/>
          </a:bodyPr>
          <a:lstStyle>
            <a:lvl1pPr marL="347472">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3"/>
          </p:nvPr>
        </p:nvSpPr>
        <p:spPr>
          <a:xfrm>
            <a:off x="366093" y="734453"/>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a:solidFill>
                  <a:schemeClr val="bg1"/>
                </a:solidFill>
                <a:cs typeface="Arial" panose="020B0604020202020204" pitchFamily="34" charset="0"/>
              </a:rPr>
              <a:t>For more information, visit us at: </a:t>
            </a:r>
            <a:br>
              <a:rPr lang="en-US" altLang="en-US" sz="2000">
                <a:solidFill>
                  <a:schemeClr val="bg1"/>
                </a:solidFill>
                <a:cs typeface="Arial" panose="020B0604020202020204" pitchFamily="34" charset="0"/>
              </a:rPr>
            </a:br>
            <a:r>
              <a:rPr lang="en-US" altLang="en-US" sz="200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a:solidFill>
                  <a:schemeClr val="bg1"/>
                </a:solidFill>
                <a:latin typeface="Qualcomm Office Light" pitchFamily="34" charset="0"/>
              </a:rPr>
              <a:t>appli</a:t>
            </a: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Incorporated includes Qualcomm’s licensing business, </a:t>
            </a:r>
            <a:r>
              <a:rPr sz="1000" spc="10" dirty="0" err="1">
                <a:solidFill>
                  <a:schemeClr val="bg1"/>
                </a:solidFill>
                <a:latin typeface="Qualcomm Office Light" pitchFamily="34" charset="0"/>
              </a:rPr>
              <a:t>QTL</a:t>
            </a:r>
            <a:r>
              <a:rPr sz="1000" spc="10" dirty="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1027" name="TextBox 6"/>
          <p:cNvSpPr txBox="1">
            <a:spLocks noChangeArrowheads="1"/>
          </p:cNvSpPr>
          <p:nvPr/>
        </p:nvSpPr>
        <p:spPr bwMode="auto">
          <a:xfrm>
            <a:off x="354013" y="6624638"/>
            <a:ext cx="5000625" cy="215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r>
              <a:rPr lang="en-US" altLang="en-US" sz="800" dirty="0">
                <a:solidFill>
                  <a:srgbClr val="BFBFBF"/>
                </a:solidFill>
              </a:rPr>
              <a:t> </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a:t>Click to edit Master title style</a:t>
            </a:r>
          </a:p>
        </p:txBody>
      </p:sp>
      <p:sp>
        <p:nvSpPr>
          <p:cNvPr id="1029" name="TextBox 7"/>
          <p:cNvSpPr txBox="1">
            <a:spLocks noChangeArrowheads="1"/>
          </p:cNvSpPr>
          <p:nvPr/>
        </p:nvSpPr>
        <p:spPr bwMode="gray">
          <a:xfrm>
            <a:off x="11520488" y="6526213"/>
            <a:ext cx="288925" cy="21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fld id="{76A2BFA6-932B-4570-A2F9-5493EEADE035}" type="slidenum">
              <a:rPr lang="en-US" altLang="en-US" sz="800" smtClean="0">
                <a:solidFill>
                  <a:srgbClr val="BFBFBF"/>
                </a:solidFill>
                <a:cs typeface="Arial" panose="020B0604020202020204" pitchFamily="34" charset="0"/>
              </a:rPr>
              <a:pPr eaLnBrk="1" hangingPunct="1">
                <a:defRPr/>
              </a:pPr>
              <a:t>‹#›</a:t>
            </a:fld>
            <a:endParaRPr lang="en-US" altLang="en-US" sz="800">
              <a:solidFill>
                <a:srgbClr val="BFBFBF"/>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95" r:id="rId7"/>
    <p:sldLayoutId id="2147484499" r:id="rId8"/>
    <p:sldLayoutId id="2147484502" r:id="rId9"/>
    <p:sldLayoutId id="2147484503" r:id="rId10"/>
    <p:sldLayoutId id="2147484504" r:id="rId11"/>
    <p:sldLayoutId id="2147484507" r:id="rId12"/>
    <p:sldLayoutId id="2147484508" r:id="rId13"/>
  </p:sldLayoutIdLst>
  <p:transition spd="med">
    <p:fade/>
  </p:transition>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8442436" cy="1638300"/>
          </a:xfrm>
        </p:spPr>
        <p:txBody>
          <a:bodyPr>
            <a:normAutofit/>
          </a:bodyPr>
          <a:lstStyle/>
          <a:p>
            <a:r>
              <a:rPr lang="en-US" sz="4400" dirty="0">
                <a:latin typeface="Arial" charset="0"/>
                <a:ea typeface="Arial" charset="0"/>
                <a:cs typeface="Arial" charset="0"/>
              </a:rPr>
              <a:t>Motivation paper for SI on NR waveform beyond 52.6GHz</a:t>
            </a:r>
          </a:p>
        </p:txBody>
      </p:sp>
      <p:sp>
        <p:nvSpPr>
          <p:cNvPr id="4" name="Title 1"/>
          <p:cNvSpPr txBox="1">
            <a:spLocks/>
          </p:cNvSpPr>
          <p:nvPr/>
        </p:nvSpPr>
        <p:spPr bwMode="black">
          <a:xfrm>
            <a:off x="6442364" y="376532"/>
            <a:ext cx="2660676"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400" dirty="0">
                <a:latin typeface="Arial" charset="0"/>
                <a:ea typeface="Arial" charset="0"/>
                <a:cs typeface="Arial" charset="0"/>
              </a:rPr>
              <a:t>RP-180452</a:t>
            </a:r>
          </a:p>
        </p:txBody>
      </p:sp>
      <p:sp>
        <p:nvSpPr>
          <p:cNvPr id="5" name="Title 1"/>
          <p:cNvSpPr txBox="1">
            <a:spLocks/>
          </p:cNvSpPr>
          <p:nvPr/>
        </p:nvSpPr>
        <p:spPr bwMode="black">
          <a:xfrm>
            <a:off x="460487" y="255106"/>
            <a:ext cx="3799784"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a:latin typeface="Arial" charset="0"/>
                <a:ea typeface="Arial" charset="0"/>
                <a:cs typeface="Arial" charset="0"/>
              </a:rPr>
              <a:t>3GPP RAN #79</a:t>
            </a:r>
          </a:p>
          <a:p>
            <a:r>
              <a:rPr lang="en-US" sz="2000" dirty="0">
                <a:latin typeface="Arial" charset="0"/>
                <a:ea typeface="Arial" charset="0"/>
                <a:cs typeface="Arial" charset="0"/>
              </a:rPr>
              <a:t>March 19-22,  2018</a:t>
            </a:r>
          </a:p>
          <a:p>
            <a:r>
              <a:rPr lang="en-US" sz="2000" dirty="0">
                <a:latin typeface="Arial" charset="0"/>
                <a:ea typeface="Arial" charset="0"/>
                <a:cs typeface="Arial" charset="0"/>
              </a:rPr>
              <a:t>Chennai, India</a:t>
            </a:r>
          </a:p>
          <a:p>
            <a:r>
              <a:rPr lang="en-US" sz="2000" dirty="0">
                <a:latin typeface="Arial" charset="0"/>
                <a:ea typeface="Arial" charset="0"/>
                <a:cs typeface="Arial" charset="0"/>
              </a:rPr>
              <a:t>Agenda Item  9.1.2</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a:t>
            </a:r>
          </a:p>
        </p:txBody>
      </p:sp>
      <p:sp>
        <p:nvSpPr>
          <p:cNvPr id="7" name="Title 1">
            <a:extLst>
              <a:ext uri="{FF2B5EF4-FFF2-40B4-BE49-F238E27FC236}">
                <a16:creationId xmlns:a16="http://schemas.microsoft.com/office/drawing/2014/main" id="{1F92A722-4608-4945-A3D3-7F49BB9C37F9}"/>
              </a:ext>
            </a:extLst>
          </p:cNvPr>
          <p:cNvSpPr txBox="1">
            <a:spLocks/>
          </p:cNvSpPr>
          <p:nvPr/>
        </p:nvSpPr>
        <p:spPr bwMode="black">
          <a:xfrm>
            <a:off x="6442364" y="801264"/>
            <a:ext cx="2660676" cy="2585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1200" dirty="0">
                <a:latin typeface="Arial" charset="0"/>
                <a:ea typeface="Arial" charset="0"/>
                <a:cs typeface="Arial" charset="0"/>
              </a:rPr>
              <a:t>Resubmission of RP-172635</a:t>
            </a:r>
          </a:p>
        </p:txBody>
      </p:sp>
    </p:spTree>
    <p:extLst>
      <p:ext uri="{BB962C8B-B14F-4D97-AF65-F5344CB8AC3E}">
        <p14:creationId xmlns:p14="http://schemas.microsoft.com/office/powerpoint/2010/main" val="20018732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4022830"/>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DE36A-0ECA-4201-83B7-F21ACB110B35}"/>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4D04F8CD-C4AA-486C-BA4F-108CB0AB7A95}"/>
              </a:ext>
            </a:extLst>
          </p:cNvPr>
          <p:cNvSpPr>
            <a:spLocks noGrp="1"/>
          </p:cNvSpPr>
          <p:nvPr>
            <p:ph idx="1"/>
          </p:nvPr>
        </p:nvSpPr>
        <p:spPr/>
        <p:txBody>
          <a:bodyPr/>
          <a:lstStyle/>
          <a:p>
            <a:r>
              <a:rPr lang="en-US" dirty="0"/>
              <a:t>Background</a:t>
            </a:r>
          </a:p>
          <a:p>
            <a:r>
              <a:rPr lang="en-US" dirty="0"/>
              <a:t>Technical justification</a:t>
            </a:r>
          </a:p>
          <a:p>
            <a:r>
              <a:rPr lang="en-US" dirty="0"/>
              <a:t>Applicable scenarios</a:t>
            </a:r>
          </a:p>
          <a:p>
            <a:r>
              <a:rPr lang="en-US" dirty="0"/>
              <a:t>Waveform candidates</a:t>
            </a:r>
          </a:p>
          <a:p>
            <a:r>
              <a:rPr lang="en-US" dirty="0"/>
              <a:t>Preliminary comparisons</a:t>
            </a:r>
          </a:p>
          <a:p>
            <a:r>
              <a:rPr lang="en-US" dirty="0"/>
              <a:t>Proposal</a:t>
            </a:r>
          </a:p>
        </p:txBody>
      </p:sp>
      <p:sp>
        <p:nvSpPr>
          <p:cNvPr id="6" name="Text Placeholder 5">
            <a:extLst>
              <a:ext uri="{FF2B5EF4-FFF2-40B4-BE49-F238E27FC236}">
                <a16:creationId xmlns:a16="http://schemas.microsoft.com/office/drawing/2014/main" id="{DCBFF881-6B8B-4127-B541-D702916F12BD}"/>
              </a:ext>
            </a:extLst>
          </p:cNvPr>
          <p:cNvSpPr>
            <a:spLocks noGrp="1"/>
          </p:cNvSpPr>
          <p:nvPr>
            <p:ph type="body" sz="quarter" idx="13"/>
          </p:nvPr>
        </p:nvSpPr>
        <p:spPr/>
        <p:txBody>
          <a:bodyPr/>
          <a:lstStyle/>
          <a:p>
            <a:endParaRPr lang="en-US"/>
          </a:p>
        </p:txBody>
      </p:sp>
      <p:sp>
        <p:nvSpPr>
          <p:cNvPr id="7" name="Text Placeholder 6">
            <a:extLst>
              <a:ext uri="{FF2B5EF4-FFF2-40B4-BE49-F238E27FC236}">
                <a16:creationId xmlns:a16="http://schemas.microsoft.com/office/drawing/2014/main" id="{A723DA90-59DE-437F-BAE2-5597B18728CA}"/>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765395803"/>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D50E5-1556-4331-B1DD-87B7D3C41FA0}"/>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31F0E38-1CA8-4F12-B9D8-D7F5C1AAF159}"/>
              </a:ext>
            </a:extLst>
          </p:cNvPr>
          <p:cNvSpPr>
            <a:spLocks noGrp="1"/>
          </p:cNvSpPr>
          <p:nvPr>
            <p:ph idx="1"/>
          </p:nvPr>
        </p:nvSpPr>
        <p:spPr/>
        <p:txBody>
          <a:bodyPr/>
          <a:lstStyle/>
          <a:p>
            <a:r>
              <a:rPr lang="en-US" dirty="0"/>
              <a:t>Originally, NR SI considered operation at frequencies of up to 100GHz</a:t>
            </a:r>
          </a:p>
          <a:p>
            <a:pPr lvl="1"/>
            <a:r>
              <a:rPr lang="en-US" dirty="0"/>
              <a:t>Channel model defined up to 100 GHz (ref. TR 38.900)</a:t>
            </a:r>
          </a:p>
          <a:p>
            <a:r>
              <a:rPr lang="en-US" dirty="0"/>
              <a:t>NR Rel-15 WI is defining operation up to 52.6GHz</a:t>
            </a:r>
          </a:p>
          <a:p>
            <a:pPr lvl="1"/>
            <a:r>
              <a:rPr lang="en-US" dirty="0"/>
              <a:t>CP-OFDM for DL/UL and DFT-S-OFDM for UL</a:t>
            </a:r>
          </a:p>
          <a:p>
            <a:pPr lvl="1"/>
            <a:r>
              <a:rPr lang="en-US" dirty="0"/>
              <a:t>Max channel BW: 100MHz (</a:t>
            </a:r>
            <a:r>
              <a:rPr lang="en-US" dirty="0" err="1"/>
              <a:t>freq</a:t>
            </a:r>
            <a:r>
              <a:rPr lang="en-US" dirty="0"/>
              <a:t>-range 1), 400MHz (</a:t>
            </a:r>
            <a:r>
              <a:rPr lang="en-US" dirty="0" err="1"/>
              <a:t>freq</a:t>
            </a:r>
            <a:r>
              <a:rPr lang="en-US" dirty="0"/>
              <a:t>-range 2)	</a:t>
            </a:r>
          </a:p>
          <a:p>
            <a:pPr lvl="2"/>
            <a:r>
              <a:rPr lang="en-US" dirty="0"/>
              <a:t>Subcarrier spacing: 15, 30, 60kHz for </a:t>
            </a:r>
            <a:r>
              <a:rPr lang="en-US" dirty="0" err="1"/>
              <a:t>freq</a:t>
            </a:r>
            <a:r>
              <a:rPr lang="en-US" dirty="0"/>
              <a:t>-range 1; 60, 120kHz for </a:t>
            </a:r>
            <a:r>
              <a:rPr lang="en-US" dirty="0" err="1"/>
              <a:t>freq</a:t>
            </a:r>
            <a:r>
              <a:rPr lang="en-US" dirty="0"/>
              <a:t>-range 2 (in addition to 240kHz for SSB)</a:t>
            </a:r>
          </a:p>
          <a:p>
            <a:pPr lvl="2"/>
            <a:r>
              <a:rPr lang="en-US" dirty="0"/>
              <a:t>Max assumed FFT size: 4K points</a:t>
            </a:r>
          </a:p>
          <a:p>
            <a:r>
              <a:rPr lang="en-US" dirty="0"/>
              <a:t>Vast amount of spectrum available at 57-71GHz range</a:t>
            </a:r>
          </a:p>
          <a:p>
            <a:pPr lvl="1"/>
            <a:r>
              <a:rPr lang="en-GB" altLang="en-US" dirty="0"/>
              <a:t>Global spectrum for IEEE 802.11ad operation in 57-64GHz range [TR 38.805 for 60GHz band]</a:t>
            </a:r>
          </a:p>
          <a:p>
            <a:pPr lvl="1"/>
            <a:r>
              <a:rPr lang="en-GB" altLang="en-US" dirty="0"/>
              <a:t>ITS spectrum in Europe in 63-64GHz range</a:t>
            </a:r>
          </a:p>
          <a:p>
            <a:pPr lvl="1"/>
            <a:r>
              <a:rPr lang="en-GB" altLang="en-US" dirty="0"/>
              <a:t>FCC newly identified spectrum for wireless communications in the 64-71GHz range</a:t>
            </a:r>
            <a:endParaRPr lang="en-US" dirty="0"/>
          </a:p>
          <a:p>
            <a:r>
              <a:rPr lang="en-US" dirty="0"/>
              <a:t>NR-unlicensed SI calls out for operation at unlicensed bands above 52.6GHz to the extent that waveform design principles remain unchanged with respect to below 52.6GHz bands </a:t>
            </a:r>
          </a:p>
          <a:p>
            <a:r>
              <a:rPr lang="en-US" b="1" dirty="0"/>
              <a:t>Goal</a:t>
            </a:r>
            <a:r>
              <a:rPr lang="en-US" dirty="0"/>
              <a:t>: want NR to be applicable for operation at these bands</a:t>
            </a:r>
          </a:p>
        </p:txBody>
      </p:sp>
      <p:sp>
        <p:nvSpPr>
          <p:cNvPr id="4" name="Text Placeholder 3">
            <a:extLst>
              <a:ext uri="{FF2B5EF4-FFF2-40B4-BE49-F238E27FC236}">
                <a16:creationId xmlns:a16="http://schemas.microsoft.com/office/drawing/2014/main" id="{91DA7304-7A91-4895-954A-255464FAE119}"/>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61620392-9FB6-4639-9BD0-D77F972B67AC}"/>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3067651192"/>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98536-CB7B-40B4-B612-0F6C06A75738}"/>
              </a:ext>
            </a:extLst>
          </p:cNvPr>
          <p:cNvSpPr>
            <a:spLocks noGrp="1"/>
          </p:cNvSpPr>
          <p:nvPr>
            <p:ph type="title"/>
          </p:nvPr>
        </p:nvSpPr>
        <p:spPr/>
        <p:txBody>
          <a:bodyPr/>
          <a:lstStyle/>
          <a:p>
            <a:r>
              <a:rPr lang="en-US" dirty="0"/>
              <a:t>Technical justification</a:t>
            </a:r>
          </a:p>
        </p:txBody>
      </p:sp>
      <p:sp>
        <p:nvSpPr>
          <p:cNvPr id="3" name="Content Placeholder 2">
            <a:extLst>
              <a:ext uri="{FF2B5EF4-FFF2-40B4-BE49-F238E27FC236}">
                <a16:creationId xmlns:a16="http://schemas.microsoft.com/office/drawing/2014/main" id="{BC92A26E-AD97-46F9-9309-7F2057C93911}"/>
              </a:ext>
            </a:extLst>
          </p:cNvPr>
          <p:cNvSpPr>
            <a:spLocks noGrp="1"/>
          </p:cNvSpPr>
          <p:nvPr>
            <p:ph idx="1"/>
          </p:nvPr>
        </p:nvSpPr>
        <p:spPr/>
        <p:txBody>
          <a:bodyPr/>
          <a:lstStyle/>
          <a:p>
            <a:r>
              <a:rPr lang="en-US" dirty="0"/>
              <a:t>Operation at frequencies above 52.6GHz share some unique characteristics: </a:t>
            </a:r>
          </a:p>
          <a:p>
            <a:pPr lvl="1"/>
            <a:r>
              <a:rPr lang="en-US" dirty="0"/>
              <a:t>Extremely harsh propagation loss</a:t>
            </a:r>
          </a:p>
          <a:p>
            <a:pPr lvl="1"/>
            <a:r>
              <a:rPr lang="en-US" dirty="0"/>
              <a:t>Low PA efficiency</a:t>
            </a:r>
          </a:p>
          <a:p>
            <a:pPr lvl="1"/>
            <a:r>
              <a:rPr lang="en-US" dirty="0"/>
              <a:t>High phase noise</a:t>
            </a:r>
          </a:p>
          <a:p>
            <a:pPr lvl="1"/>
            <a:r>
              <a:rPr lang="en-US" dirty="0"/>
              <a:t>PSD limitations when applicable, e.g., 13dBm/MHz and 40dBm EIRP in 60GHz band</a:t>
            </a:r>
          </a:p>
          <a:p>
            <a:r>
              <a:rPr lang="en-US" dirty="0"/>
              <a:t>In addition, operation in 60GHz band (ref. 38.805) may require definition of channel bandwidths beyond 400MHz (e.g., around 2GHz) for, e.g., </a:t>
            </a:r>
            <a:r>
              <a:rPr lang="en-US" dirty="0" err="1"/>
              <a:t>coex</a:t>
            </a:r>
            <a:r>
              <a:rPr lang="en-US" dirty="0"/>
              <a:t> with IEEE 802.11ad systems</a:t>
            </a:r>
          </a:p>
          <a:p>
            <a:endParaRPr lang="en-US" dirty="0"/>
          </a:p>
          <a:p>
            <a:r>
              <a:rPr lang="en-US" dirty="0"/>
              <a:t>All of the above calls out for the need to study NR waveform for operation at frequencies above 52.6GHz</a:t>
            </a:r>
          </a:p>
          <a:p>
            <a:endParaRPr lang="en-GB" dirty="0"/>
          </a:p>
          <a:p>
            <a:endParaRPr lang="en-US" dirty="0"/>
          </a:p>
          <a:p>
            <a:pPr lvl="1"/>
            <a:endParaRPr lang="en-US" dirty="0"/>
          </a:p>
        </p:txBody>
      </p:sp>
      <p:sp>
        <p:nvSpPr>
          <p:cNvPr id="4" name="Text Placeholder 3">
            <a:extLst>
              <a:ext uri="{FF2B5EF4-FFF2-40B4-BE49-F238E27FC236}">
                <a16:creationId xmlns:a16="http://schemas.microsoft.com/office/drawing/2014/main" id="{B488DC14-EDFA-48BE-9D7E-B1AC2C11470F}"/>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F4FCD179-CC93-4185-9E57-41D165FCAAD6}"/>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955761730"/>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A0194-2D93-449E-97C8-5F937A1E3653}"/>
              </a:ext>
            </a:extLst>
          </p:cNvPr>
          <p:cNvSpPr>
            <a:spLocks noGrp="1"/>
          </p:cNvSpPr>
          <p:nvPr>
            <p:ph type="title"/>
          </p:nvPr>
        </p:nvSpPr>
        <p:spPr/>
        <p:txBody>
          <a:bodyPr/>
          <a:lstStyle/>
          <a:p>
            <a:r>
              <a:rPr lang="en-US" dirty="0"/>
              <a:t>Applicable scenarios</a:t>
            </a:r>
          </a:p>
        </p:txBody>
      </p:sp>
      <p:sp>
        <p:nvSpPr>
          <p:cNvPr id="3" name="Content Placeholder 2">
            <a:extLst>
              <a:ext uri="{FF2B5EF4-FFF2-40B4-BE49-F238E27FC236}">
                <a16:creationId xmlns:a16="http://schemas.microsoft.com/office/drawing/2014/main" id="{E9221E40-A3CC-40B4-8B3F-AD47656405DD}"/>
              </a:ext>
            </a:extLst>
          </p:cNvPr>
          <p:cNvSpPr>
            <a:spLocks noGrp="1"/>
          </p:cNvSpPr>
          <p:nvPr>
            <p:ph idx="1"/>
          </p:nvPr>
        </p:nvSpPr>
        <p:spPr/>
        <p:txBody>
          <a:bodyPr/>
          <a:lstStyle/>
          <a:p>
            <a:r>
              <a:rPr lang="en-GB" dirty="0"/>
              <a:t>Operation at frequencies above 52.6GHz should be relevant for a variety of use cases:</a:t>
            </a:r>
          </a:p>
          <a:p>
            <a:pPr lvl="1"/>
            <a:r>
              <a:rPr lang="en-GB" dirty="0"/>
              <a:t>WAN operation, private networks, vehicular communications (C-V2X), and others</a:t>
            </a:r>
          </a:p>
          <a:p>
            <a:endParaRPr lang="en-GB" dirty="0"/>
          </a:p>
          <a:p>
            <a:r>
              <a:rPr lang="en-GB" dirty="0"/>
              <a:t>The waveform studies themselves should be agnostic to the type of spectrum, i.e., licensed, unlicensed or shared</a:t>
            </a:r>
          </a:p>
          <a:p>
            <a:endParaRPr lang="en-GB" dirty="0"/>
          </a:p>
          <a:p>
            <a:r>
              <a:rPr lang="en-GB" dirty="0"/>
              <a:t>Studies should consider the following aspects:</a:t>
            </a:r>
          </a:p>
          <a:p>
            <a:pPr lvl="1"/>
            <a:r>
              <a:rPr lang="en-US" altLang="en-US" dirty="0"/>
              <a:t>From transmitter perspective: PAPR, power consumption</a:t>
            </a:r>
          </a:p>
          <a:p>
            <a:pPr lvl="1"/>
            <a:r>
              <a:rPr lang="en-US" altLang="en-US" dirty="0"/>
              <a:t>From receiver perspective: implementation complexity, performance</a:t>
            </a:r>
          </a:p>
          <a:p>
            <a:pPr lvl="1"/>
            <a:r>
              <a:rPr lang="en-US" altLang="en-US" dirty="0"/>
              <a:t>Generally: applicability to channel bandwidths beyond 400MHz</a:t>
            </a:r>
          </a:p>
          <a:p>
            <a:pPr lvl="1"/>
            <a:endParaRPr lang="en-US" dirty="0"/>
          </a:p>
          <a:p>
            <a:endParaRPr lang="en-US" dirty="0"/>
          </a:p>
          <a:p>
            <a:endParaRPr lang="en-US" dirty="0"/>
          </a:p>
        </p:txBody>
      </p:sp>
      <p:sp>
        <p:nvSpPr>
          <p:cNvPr id="4" name="Text Placeholder 3">
            <a:extLst>
              <a:ext uri="{FF2B5EF4-FFF2-40B4-BE49-F238E27FC236}">
                <a16:creationId xmlns:a16="http://schemas.microsoft.com/office/drawing/2014/main" id="{3C7B0F27-563D-4077-9665-A5965AB9B3B3}"/>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3D2A5711-295B-4BC6-B06B-63A9B024D0BB}"/>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587248538"/>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0ED5B-DF17-450B-A95D-287F04FBC3A5}"/>
              </a:ext>
            </a:extLst>
          </p:cNvPr>
          <p:cNvSpPr>
            <a:spLocks noGrp="1"/>
          </p:cNvSpPr>
          <p:nvPr>
            <p:ph type="title"/>
          </p:nvPr>
        </p:nvSpPr>
        <p:spPr/>
        <p:txBody>
          <a:bodyPr/>
          <a:lstStyle/>
          <a:p>
            <a:r>
              <a:rPr lang="en-US" dirty="0"/>
              <a:t>Waveform candidates</a:t>
            </a:r>
          </a:p>
        </p:txBody>
      </p:sp>
      <p:sp>
        <p:nvSpPr>
          <p:cNvPr id="3" name="Content Placeholder 2">
            <a:extLst>
              <a:ext uri="{FF2B5EF4-FFF2-40B4-BE49-F238E27FC236}">
                <a16:creationId xmlns:a16="http://schemas.microsoft.com/office/drawing/2014/main" id="{A9E08E79-5E96-4B0F-B770-E4F55F0C7702}"/>
              </a:ext>
            </a:extLst>
          </p:cNvPr>
          <p:cNvSpPr>
            <a:spLocks noGrp="1"/>
          </p:cNvSpPr>
          <p:nvPr>
            <p:ph idx="1"/>
          </p:nvPr>
        </p:nvSpPr>
        <p:spPr/>
        <p:txBody>
          <a:bodyPr/>
          <a:lstStyle/>
          <a:p>
            <a:r>
              <a:rPr lang="en-US" dirty="0">
                <a:solidFill>
                  <a:srgbClr val="439993"/>
                </a:solidFill>
              </a:rPr>
              <a:t>CP-OFDM</a:t>
            </a:r>
            <a:r>
              <a:rPr lang="en-US" dirty="0"/>
              <a:t> – regular NR DL waveform but with larger subcarrier spacing, e.g., 960KHz</a:t>
            </a:r>
          </a:p>
          <a:p>
            <a:pPr lvl="1"/>
            <a:r>
              <a:rPr lang="en-US" dirty="0"/>
              <a:t>High PAPR, complexity relatively high complexity at both transmitter/receiver (due to FFT)</a:t>
            </a:r>
          </a:p>
          <a:p>
            <a:pPr lvl="1"/>
            <a:endParaRPr lang="en-US" dirty="0"/>
          </a:p>
          <a:p>
            <a:r>
              <a:rPr lang="en-US" dirty="0">
                <a:solidFill>
                  <a:srgbClr val="439993"/>
                </a:solidFill>
              </a:rPr>
              <a:t>Single carrier waveform family</a:t>
            </a:r>
            <a:r>
              <a:rPr lang="en-US" dirty="0"/>
              <a:t>: </a:t>
            </a:r>
            <a:r>
              <a:rPr lang="en-US" dirty="0">
                <a:solidFill>
                  <a:srgbClr val="439993"/>
                </a:solidFill>
              </a:rPr>
              <a:t>DFT-s-FDM</a:t>
            </a:r>
            <a:r>
              <a:rPr lang="en-US" dirty="0"/>
              <a:t> and </a:t>
            </a:r>
            <a:r>
              <a:rPr lang="en-US" dirty="0">
                <a:solidFill>
                  <a:srgbClr val="439993"/>
                </a:solidFill>
              </a:rPr>
              <a:t>single-carrier (SC) QAM</a:t>
            </a:r>
          </a:p>
          <a:p>
            <a:pPr lvl="1"/>
            <a:r>
              <a:rPr lang="en-US" dirty="0"/>
              <a:t>Better PAPR compared to OFDM</a:t>
            </a:r>
          </a:p>
          <a:p>
            <a:pPr lvl="1"/>
            <a:r>
              <a:rPr lang="en-US" dirty="0"/>
              <a:t>DFT-s-FDM: NR UL waveform scaled to 960KHz subcarrier spacing</a:t>
            </a:r>
          </a:p>
          <a:p>
            <a:pPr lvl="2"/>
            <a:r>
              <a:rPr lang="en-US" dirty="0"/>
              <a:t>Easy user multiplexing but with the cost of DFT spreading at transmitter</a:t>
            </a:r>
          </a:p>
          <a:p>
            <a:pPr lvl="1"/>
            <a:r>
              <a:rPr lang="en-US" dirty="0"/>
              <a:t>SC-QAM </a:t>
            </a:r>
          </a:p>
          <a:p>
            <a:pPr lvl="2"/>
            <a:r>
              <a:rPr lang="en-US" dirty="0"/>
              <a:t>Lowest PAPR, lower complexity at transmitter (no FFT) and receiver (if TDE used)</a:t>
            </a:r>
          </a:p>
          <a:p>
            <a:pPr lvl="2"/>
            <a:r>
              <a:rPr lang="en-US" dirty="0"/>
              <a:t>Not as flexible in multiplexing users in frequency</a:t>
            </a:r>
          </a:p>
          <a:p>
            <a:pPr lvl="2"/>
            <a:r>
              <a:rPr lang="en-US" dirty="0"/>
              <a:t>Bandwidth growth due to pulse shaping filter</a:t>
            </a:r>
          </a:p>
          <a:p>
            <a:pPr lvl="2"/>
            <a:endParaRPr lang="en-US" dirty="0"/>
          </a:p>
          <a:p>
            <a:r>
              <a:rPr lang="en-US" dirty="0"/>
              <a:t>Note that SID does not explicitly call out specific waveform candidates</a:t>
            </a:r>
          </a:p>
          <a:p>
            <a:pPr lvl="1"/>
            <a:r>
              <a:rPr lang="en-US" dirty="0"/>
              <a:t>Shown here for background purposes only and to put in context some preliminary comparisons</a:t>
            </a:r>
          </a:p>
          <a:p>
            <a:endParaRPr lang="en-US" dirty="0"/>
          </a:p>
        </p:txBody>
      </p:sp>
      <p:sp>
        <p:nvSpPr>
          <p:cNvPr id="4" name="Text Placeholder 3">
            <a:extLst>
              <a:ext uri="{FF2B5EF4-FFF2-40B4-BE49-F238E27FC236}">
                <a16:creationId xmlns:a16="http://schemas.microsoft.com/office/drawing/2014/main" id="{70F1E1C9-A3B2-4188-9AE6-1E48C7FE7AA1}"/>
              </a:ext>
            </a:extLst>
          </p:cNvPr>
          <p:cNvSpPr>
            <a:spLocks noGrp="1"/>
          </p:cNvSpPr>
          <p:nvPr>
            <p:ph type="body" sz="quarter" idx="13"/>
          </p:nvPr>
        </p:nvSpPr>
        <p:spPr/>
        <p:txBody>
          <a:bodyPr/>
          <a:lstStyle/>
          <a:p>
            <a:endParaRPr lang="en-US" dirty="0"/>
          </a:p>
        </p:txBody>
      </p:sp>
      <p:sp>
        <p:nvSpPr>
          <p:cNvPr id="5" name="Text Placeholder 4">
            <a:extLst>
              <a:ext uri="{FF2B5EF4-FFF2-40B4-BE49-F238E27FC236}">
                <a16:creationId xmlns:a16="http://schemas.microsoft.com/office/drawing/2014/main" id="{9CAA6BD9-B7DF-4F6C-B297-1C2C4E1379E3}"/>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886193554"/>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833C3-125F-4FC0-A6C4-A772AA4E30E9}"/>
              </a:ext>
            </a:extLst>
          </p:cNvPr>
          <p:cNvSpPr>
            <a:spLocks noGrp="1"/>
          </p:cNvSpPr>
          <p:nvPr>
            <p:ph type="title"/>
          </p:nvPr>
        </p:nvSpPr>
        <p:spPr/>
        <p:txBody>
          <a:bodyPr/>
          <a:lstStyle/>
          <a:p>
            <a:r>
              <a:rPr lang="en-US" dirty="0"/>
              <a:t>Preliminary comparisons</a:t>
            </a:r>
          </a:p>
        </p:txBody>
      </p:sp>
      <p:sp>
        <p:nvSpPr>
          <p:cNvPr id="3" name="Content Placeholder 2">
            <a:extLst>
              <a:ext uri="{FF2B5EF4-FFF2-40B4-BE49-F238E27FC236}">
                <a16:creationId xmlns:a16="http://schemas.microsoft.com/office/drawing/2014/main" id="{DD78678A-A014-46E5-9854-57A259344760}"/>
              </a:ext>
            </a:extLst>
          </p:cNvPr>
          <p:cNvSpPr>
            <a:spLocks noGrp="1"/>
          </p:cNvSpPr>
          <p:nvPr>
            <p:ph idx="1"/>
          </p:nvPr>
        </p:nvSpPr>
        <p:spPr>
          <a:xfrm>
            <a:off x="6086901" y="1573215"/>
            <a:ext cx="5709192" cy="4687541"/>
          </a:xfrm>
        </p:spPr>
        <p:txBody>
          <a:bodyPr/>
          <a:lstStyle/>
          <a:p>
            <a:pPr marL="285750" indent="-285750">
              <a:spcBef>
                <a:spcPts val="600"/>
              </a:spcBef>
              <a:spcAft>
                <a:spcPts val="300"/>
              </a:spcAft>
              <a:buClr>
                <a:schemeClr val="accent4">
                  <a:lumMod val="50000"/>
                </a:schemeClr>
              </a:buClr>
              <a:buFont typeface="Wingdings" panose="05000000000000000000" pitchFamily="2" charset="2"/>
              <a:buChar char="§"/>
              <a:defRPr/>
            </a:pPr>
            <a:r>
              <a:rPr lang="en-US" altLang="en-US" sz="2000" dirty="0"/>
              <a:t>Single carrier waveform helpful for providing better coverage, critical in coverage limited </a:t>
            </a:r>
            <a:r>
              <a:rPr lang="en-US" altLang="en-US" sz="2000" dirty="0" err="1"/>
              <a:t>mmW</a:t>
            </a:r>
            <a:r>
              <a:rPr lang="en-US" altLang="en-US" sz="2000" dirty="0"/>
              <a:t> use case</a:t>
            </a:r>
          </a:p>
          <a:p>
            <a:pPr marL="742950" lvl="1" indent="-285750">
              <a:spcBef>
                <a:spcPts val="600"/>
              </a:spcBef>
              <a:spcAft>
                <a:spcPts val="300"/>
              </a:spcAft>
              <a:buClr>
                <a:schemeClr val="accent4">
                  <a:lumMod val="50000"/>
                </a:schemeClr>
              </a:buClr>
              <a:buFont typeface="Wingdings" panose="05000000000000000000" pitchFamily="2" charset="2"/>
              <a:buChar char="§"/>
              <a:defRPr/>
            </a:pPr>
            <a:r>
              <a:rPr lang="en-US" sz="1800" dirty="0">
                <a:solidFill>
                  <a:schemeClr val="tx1">
                    <a:lumMod val="65000"/>
                    <a:lumOff val="35000"/>
                  </a:schemeClr>
                </a:solidFill>
              </a:rPr>
              <a:t>SC-QAM w/ QPSK has 4.4dB PAPR gain over OFDM</a:t>
            </a:r>
          </a:p>
          <a:p>
            <a:pPr marL="1200150" lvl="2" indent="-285750">
              <a:spcBef>
                <a:spcPts val="600"/>
              </a:spcBef>
              <a:spcAft>
                <a:spcPts val="300"/>
              </a:spcAft>
              <a:buClr>
                <a:schemeClr val="accent4">
                  <a:lumMod val="50000"/>
                </a:schemeClr>
              </a:buClr>
              <a:buFont typeface="Wingdings" panose="05000000000000000000" pitchFamily="2" charset="2"/>
              <a:buChar char="§"/>
              <a:defRPr/>
            </a:pPr>
            <a:r>
              <a:rPr lang="en-US" sz="1600" dirty="0">
                <a:solidFill>
                  <a:schemeClr val="tx1">
                    <a:lumMod val="65000"/>
                    <a:lumOff val="35000"/>
                  </a:schemeClr>
                </a:solidFill>
              </a:rPr>
              <a:t>SC-QAM w/ 16QAM still has 2.9dB PAPR gain</a:t>
            </a:r>
          </a:p>
          <a:p>
            <a:pPr marL="742950" lvl="1" indent="-285750">
              <a:spcBef>
                <a:spcPts val="600"/>
              </a:spcBef>
              <a:spcAft>
                <a:spcPts val="300"/>
              </a:spcAft>
              <a:buClr>
                <a:schemeClr val="accent4">
                  <a:lumMod val="50000"/>
                </a:schemeClr>
              </a:buClr>
              <a:buFont typeface="Wingdings" panose="05000000000000000000" pitchFamily="2" charset="2"/>
              <a:buChar char="§"/>
              <a:defRPr/>
            </a:pPr>
            <a:r>
              <a:rPr lang="en-US" sz="1800" dirty="0">
                <a:solidFill>
                  <a:schemeClr val="tx1">
                    <a:lumMod val="65000"/>
                    <a:lumOff val="35000"/>
                  </a:schemeClr>
                </a:solidFill>
              </a:rPr>
              <a:t>SC-FDM w/ QPSK has 2.6dB PAPR gain over OFDM</a:t>
            </a:r>
          </a:p>
          <a:p>
            <a:pPr marL="1200150" lvl="2" indent="-285750">
              <a:spcBef>
                <a:spcPts val="600"/>
              </a:spcBef>
              <a:spcAft>
                <a:spcPts val="300"/>
              </a:spcAft>
              <a:buClr>
                <a:schemeClr val="accent4">
                  <a:lumMod val="50000"/>
                </a:schemeClr>
              </a:buClr>
              <a:buFont typeface="Wingdings" panose="05000000000000000000" pitchFamily="2" charset="2"/>
              <a:buChar char="§"/>
              <a:defRPr/>
            </a:pPr>
            <a:r>
              <a:rPr lang="en-US" sz="1600" dirty="0">
                <a:solidFill>
                  <a:schemeClr val="tx1">
                    <a:lumMod val="65000"/>
                    <a:lumOff val="35000"/>
                  </a:schemeClr>
                </a:solidFill>
              </a:rPr>
              <a:t>SC-FDM w/ 16QAM still has 1.9dB PAPR gain</a:t>
            </a:r>
          </a:p>
          <a:p>
            <a:pPr marL="285750" indent="-285750">
              <a:spcBef>
                <a:spcPts val="600"/>
              </a:spcBef>
              <a:spcAft>
                <a:spcPts val="300"/>
              </a:spcAft>
              <a:buClr>
                <a:schemeClr val="accent4">
                  <a:lumMod val="50000"/>
                </a:schemeClr>
              </a:buClr>
              <a:buFont typeface="Wingdings" panose="05000000000000000000" pitchFamily="2" charset="2"/>
              <a:buChar char="§"/>
              <a:defRPr/>
            </a:pPr>
            <a:r>
              <a:rPr lang="en-US" altLang="en-US" sz="2000" dirty="0"/>
              <a:t>Between SC-QAM and SC-FDM, SC-QAM has even better PAPR gain and worth considering</a:t>
            </a:r>
          </a:p>
          <a:p>
            <a:pPr marL="742950" lvl="1" indent="-285750">
              <a:spcBef>
                <a:spcPts val="600"/>
              </a:spcBef>
              <a:spcAft>
                <a:spcPts val="300"/>
              </a:spcAft>
              <a:buClr>
                <a:schemeClr val="accent4">
                  <a:lumMod val="50000"/>
                </a:schemeClr>
              </a:buClr>
              <a:buFont typeface="Wingdings" panose="05000000000000000000" pitchFamily="2" charset="2"/>
              <a:buChar char="§"/>
              <a:defRPr/>
            </a:pPr>
            <a:r>
              <a:rPr lang="en-US" sz="1800" dirty="0">
                <a:solidFill>
                  <a:schemeClr val="tx1">
                    <a:lumMod val="65000"/>
                    <a:lumOff val="35000"/>
                  </a:schemeClr>
                </a:solidFill>
              </a:rPr>
              <a:t>1.8dB w/ QPSK</a:t>
            </a:r>
          </a:p>
          <a:p>
            <a:pPr marL="742950" lvl="1" indent="-285750">
              <a:spcBef>
                <a:spcPts val="600"/>
              </a:spcBef>
              <a:spcAft>
                <a:spcPts val="300"/>
              </a:spcAft>
              <a:buClr>
                <a:schemeClr val="accent4">
                  <a:lumMod val="50000"/>
                </a:schemeClr>
              </a:buClr>
              <a:buFont typeface="Wingdings" panose="05000000000000000000" pitchFamily="2" charset="2"/>
              <a:buChar char="§"/>
              <a:defRPr/>
            </a:pPr>
            <a:r>
              <a:rPr lang="en-US" sz="1800" dirty="0">
                <a:solidFill>
                  <a:schemeClr val="tx1">
                    <a:lumMod val="65000"/>
                    <a:lumOff val="35000"/>
                  </a:schemeClr>
                </a:solidFill>
              </a:rPr>
              <a:t>2dB w/ 16QAM</a:t>
            </a:r>
            <a:endParaRPr lang="en-US" sz="1800" dirty="0">
              <a:solidFill>
                <a:schemeClr val="tx1">
                  <a:lumMod val="65000"/>
                  <a:lumOff val="35000"/>
                </a:schemeClr>
              </a:solidFill>
              <a:latin typeface="Calibre Semibold" pitchFamily="34" charset="0"/>
            </a:endParaRPr>
          </a:p>
          <a:p>
            <a:endParaRPr lang="en-US" dirty="0"/>
          </a:p>
        </p:txBody>
      </p:sp>
      <p:sp>
        <p:nvSpPr>
          <p:cNvPr id="4" name="Text Placeholder 3">
            <a:extLst>
              <a:ext uri="{FF2B5EF4-FFF2-40B4-BE49-F238E27FC236}">
                <a16:creationId xmlns:a16="http://schemas.microsoft.com/office/drawing/2014/main" id="{D7CD1474-0AF0-4089-8126-BB936DB6FE23}"/>
              </a:ext>
            </a:extLst>
          </p:cNvPr>
          <p:cNvSpPr>
            <a:spLocks noGrp="1"/>
          </p:cNvSpPr>
          <p:nvPr>
            <p:ph type="body" sz="quarter" idx="13"/>
          </p:nvPr>
        </p:nvSpPr>
        <p:spPr/>
        <p:txBody>
          <a:bodyPr/>
          <a:lstStyle/>
          <a:p>
            <a:r>
              <a:rPr lang="en-US" dirty="0"/>
              <a:t>EVM vs. clipped waveform</a:t>
            </a:r>
          </a:p>
        </p:txBody>
      </p:sp>
      <p:sp>
        <p:nvSpPr>
          <p:cNvPr id="5" name="Text Placeholder 4">
            <a:extLst>
              <a:ext uri="{FF2B5EF4-FFF2-40B4-BE49-F238E27FC236}">
                <a16:creationId xmlns:a16="http://schemas.microsoft.com/office/drawing/2014/main" id="{5E40B416-E113-4632-B866-6BC7131BE743}"/>
              </a:ext>
            </a:extLst>
          </p:cNvPr>
          <p:cNvSpPr>
            <a:spLocks noGrp="1"/>
          </p:cNvSpPr>
          <p:nvPr>
            <p:ph type="body" sz="quarter" idx="14"/>
          </p:nvPr>
        </p:nvSpPr>
        <p:spPr/>
        <p:txBody>
          <a:bodyPr/>
          <a:lstStyle/>
          <a:p>
            <a:endParaRPr lang="en-US"/>
          </a:p>
        </p:txBody>
      </p:sp>
      <p:pic>
        <p:nvPicPr>
          <p:cNvPr id="6" name="Content Placeholder 7">
            <a:extLst>
              <a:ext uri="{FF2B5EF4-FFF2-40B4-BE49-F238E27FC236}">
                <a16:creationId xmlns:a16="http://schemas.microsoft.com/office/drawing/2014/main" id="{22E8E1EF-3070-4523-B161-47824209B26B}"/>
              </a:ext>
            </a:extLst>
          </p:cNvPr>
          <p:cNvPicPr>
            <a:picLocks noChangeAspect="1"/>
          </p:cNvPicPr>
          <p:nvPr/>
        </p:nvPicPr>
        <p:blipFill>
          <a:blip r:embed="rId2"/>
          <a:stretch>
            <a:fillRect/>
          </a:stretch>
        </p:blipFill>
        <p:spPr>
          <a:xfrm>
            <a:off x="432026" y="1242886"/>
            <a:ext cx="5868034" cy="4635500"/>
          </a:xfrm>
          <a:prstGeom prst="rect">
            <a:avLst/>
          </a:prstGeom>
        </p:spPr>
      </p:pic>
    </p:spTree>
    <p:extLst>
      <p:ext uri="{BB962C8B-B14F-4D97-AF65-F5344CB8AC3E}">
        <p14:creationId xmlns:p14="http://schemas.microsoft.com/office/powerpoint/2010/main" val="465627038"/>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C98F-6A67-4A1F-80F3-311B52D1837E}"/>
              </a:ext>
            </a:extLst>
          </p:cNvPr>
          <p:cNvSpPr>
            <a:spLocks noGrp="1"/>
          </p:cNvSpPr>
          <p:nvPr>
            <p:ph type="title"/>
          </p:nvPr>
        </p:nvSpPr>
        <p:spPr/>
        <p:txBody>
          <a:bodyPr/>
          <a:lstStyle/>
          <a:p>
            <a:r>
              <a:rPr lang="en-US" dirty="0"/>
              <a:t>Preliminary comparisons</a:t>
            </a:r>
          </a:p>
        </p:txBody>
      </p:sp>
      <p:sp>
        <p:nvSpPr>
          <p:cNvPr id="4" name="Text Placeholder 3">
            <a:extLst>
              <a:ext uri="{FF2B5EF4-FFF2-40B4-BE49-F238E27FC236}">
                <a16:creationId xmlns:a16="http://schemas.microsoft.com/office/drawing/2014/main" id="{06283F51-8A7F-4702-B468-1097320FEEE4}"/>
              </a:ext>
            </a:extLst>
          </p:cNvPr>
          <p:cNvSpPr>
            <a:spLocks noGrp="1"/>
          </p:cNvSpPr>
          <p:nvPr>
            <p:ph type="body" sz="quarter" idx="13"/>
          </p:nvPr>
        </p:nvSpPr>
        <p:spPr/>
        <p:txBody>
          <a:bodyPr/>
          <a:lstStyle/>
          <a:p>
            <a:r>
              <a:rPr lang="en-US" dirty="0"/>
              <a:t>Link level comparisons</a:t>
            </a:r>
          </a:p>
        </p:txBody>
      </p:sp>
      <p:sp>
        <p:nvSpPr>
          <p:cNvPr id="5" name="Text Placeholder 4">
            <a:extLst>
              <a:ext uri="{FF2B5EF4-FFF2-40B4-BE49-F238E27FC236}">
                <a16:creationId xmlns:a16="http://schemas.microsoft.com/office/drawing/2014/main" id="{74533B4F-EC54-4933-BD64-194AC359EDB5}"/>
              </a:ext>
            </a:extLst>
          </p:cNvPr>
          <p:cNvSpPr>
            <a:spLocks noGrp="1"/>
          </p:cNvSpPr>
          <p:nvPr>
            <p:ph type="body" sz="quarter" idx="14"/>
          </p:nvPr>
        </p:nvSpPr>
        <p:spPr/>
        <p:txBody>
          <a:bodyPr/>
          <a:lstStyle/>
          <a:p>
            <a:endParaRPr lang="en-US"/>
          </a:p>
        </p:txBody>
      </p:sp>
      <p:pic>
        <p:nvPicPr>
          <p:cNvPr id="6" name="Content Placeholder 7">
            <a:extLst>
              <a:ext uri="{FF2B5EF4-FFF2-40B4-BE49-F238E27FC236}">
                <a16:creationId xmlns:a16="http://schemas.microsoft.com/office/drawing/2014/main" id="{58E78AC9-6E7E-4075-8E3A-B726DDD1A57D}"/>
              </a:ext>
            </a:extLst>
          </p:cNvPr>
          <p:cNvPicPr>
            <a:picLocks noGrp="1" noChangeAspect="1"/>
          </p:cNvPicPr>
          <p:nvPr>
            <p:ph sz="quarter" idx="14"/>
          </p:nvPr>
        </p:nvPicPr>
        <p:blipFill>
          <a:blip r:embed="rId2"/>
          <a:stretch>
            <a:fillRect/>
          </a:stretch>
        </p:blipFill>
        <p:spPr>
          <a:xfrm>
            <a:off x="619125" y="1462362"/>
            <a:ext cx="5029200" cy="3982785"/>
          </a:xfrm>
        </p:spPr>
      </p:pic>
      <p:sp>
        <p:nvSpPr>
          <p:cNvPr id="7" name="Content Placeholder 11">
            <a:extLst>
              <a:ext uri="{FF2B5EF4-FFF2-40B4-BE49-F238E27FC236}">
                <a16:creationId xmlns:a16="http://schemas.microsoft.com/office/drawing/2014/main" id="{2B8F47BE-BE62-4938-9CA3-477B9B76BFB8}"/>
              </a:ext>
            </a:extLst>
          </p:cNvPr>
          <p:cNvSpPr>
            <a:spLocks noGrp="1"/>
          </p:cNvSpPr>
          <p:nvPr>
            <p:ph sz="quarter" idx="4294967295"/>
          </p:nvPr>
        </p:nvSpPr>
        <p:spPr>
          <a:xfrm>
            <a:off x="6353175" y="5445146"/>
            <a:ext cx="5105399" cy="900789"/>
          </a:xfrm>
          <a:prstGeom prst="rect">
            <a:avLst/>
          </a:prstGeom>
        </p:spPr>
        <p:txBody>
          <a:bodyPr/>
          <a:lstStyle/>
          <a:p>
            <a:r>
              <a:rPr lang="en-US" sz="1800" dirty="0"/>
              <a:t>For LOS channel , SC-QAM achieves similar performance as OFDM</a:t>
            </a:r>
          </a:p>
        </p:txBody>
      </p:sp>
      <p:sp>
        <p:nvSpPr>
          <p:cNvPr id="8" name="TextBox 7">
            <a:extLst>
              <a:ext uri="{FF2B5EF4-FFF2-40B4-BE49-F238E27FC236}">
                <a16:creationId xmlns:a16="http://schemas.microsoft.com/office/drawing/2014/main" id="{DA827624-6111-43D4-A68A-1A3EB13B9D11}"/>
              </a:ext>
            </a:extLst>
          </p:cNvPr>
          <p:cNvSpPr txBox="1"/>
          <p:nvPr/>
        </p:nvSpPr>
        <p:spPr>
          <a:xfrm>
            <a:off x="742950" y="5445147"/>
            <a:ext cx="4562475" cy="553998"/>
          </a:xfrm>
          <a:prstGeom prst="rect">
            <a:avLst/>
          </a:prstGeom>
          <a:noFill/>
        </p:spPr>
        <p:txBody>
          <a:bodyPr wrap="square" lIns="0" tIns="0" rIns="0" bIns="0" rtlCol="0">
            <a:spAutoFit/>
          </a:bodyPr>
          <a:lstStyle/>
          <a:p>
            <a:pPr marL="285750" indent="-285750">
              <a:buClr>
                <a:schemeClr val="accent4">
                  <a:lumMod val="50000"/>
                </a:schemeClr>
              </a:buClr>
              <a:buFont typeface="Arial" panose="020B0604020202020204" pitchFamily="34" charset="0"/>
              <a:buChar char="•"/>
            </a:pPr>
            <a:r>
              <a:rPr lang="en-US" dirty="0">
                <a:solidFill>
                  <a:srgbClr val="404040"/>
                </a:solidFill>
              </a:rPr>
              <a:t>For NLOS channel, the PAPR benefit of SC-QAM far outweighs the performance gain of OFDM</a:t>
            </a:r>
            <a:endParaRPr lang="en-US" sz="1600" dirty="0">
              <a:solidFill>
                <a:schemeClr val="tx1">
                  <a:lumMod val="50000"/>
                  <a:lumOff val="50000"/>
                </a:schemeClr>
              </a:solidFill>
            </a:endParaRPr>
          </a:p>
        </p:txBody>
      </p:sp>
      <p:pic>
        <p:nvPicPr>
          <p:cNvPr id="9" name="Content Placeholder 4">
            <a:extLst>
              <a:ext uri="{FF2B5EF4-FFF2-40B4-BE49-F238E27FC236}">
                <a16:creationId xmlns:a16="http://schemas.microsoft.com/office/drawing/2014/main" id="{C83F70A5-8C7D-406A-88A8-710B07D52D7A}"/>
              </a:ext>
            </a:extLst>
          </p:cNvPr>
          <p:cNvPicPr>
            <a:picLocks noChangeAspect="1"/>
          </p:cNvPicPr>
          <p:nvPr/>
        </p:nvPicPr>
        <p:blipFill>
          <a:blip r:embed="rId3"/>
          <a:stretch>
            <a:fillRect/>
          </a:stretch>
        </p:blipFill>
        <p:spPr>
          <a:xfrm>
            <a:off x="5657850" y="1510044"/>
            <a:ext cx="6163894" cy="3988950"/>
          </a:xfrm>
          <a:prstGeom prst="rect">
            <a:avLst/>
          </a:prstGeom>
        </p:spPr>
      </p:pic>
    </p:spTree>
    <p:extLst>
      <p:ext uri="{BB962C8B-B14F-4D97-AF65-F5344CB8AC3E}">
        <p14:creationId xmlns:p14="http://schemas.microsoft.com/office/powerpoint/2010/main" val="3366967882"/>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B23D0-4324-4107-BAF2-7B5471F385B3}"/>
              </a:ext>
            </a:extLst>
          </p:cNvPr>
          <p:cNvSpPr>
            <a:spLocks noGrp="1"/>
          </p:cNvSpPr>
          <p:nvPr>
            <p:ph type="title"/>
          </p:nvPr>
        </p:nvSpPr>
        <p:spPr/>
        <p:txBody>
          <a:bodyPr/>
          <a:lstStyle/>
          <a:p>
            <a:r>
              <a:rPr lang="en-US" dirty="0"/>
              <a:t>Proposal</a:t>
            </a:r>
          </a:p>
        </p:txBody>
      </p:sp>
      <p:sp>
        <p:nvSpPr>
          <p:cNvPr id="6" name="Content Placeholder 5">
            <a:extLst>
              <a:ext uri="{FF2B5EF4-FFF2-40B4-BE49-F238E27FC236}">
                <a16:creationId xmlns:a16="http://schemas.microsoft.com/office/drawing/2014/main" id="{A2DF2A59-D3FC-49F0-831D-9D573F36D87D}"/>
              </a:ext>
            </a:extLst>
          </p:cNvPr>
          <p:cNvSpPr>
            <a:spLocks noGrp="1"/>
          </p:cNvSpPr>
          <p:nvPr>
            <p:ph idx="1"/>
          </p:nvPr>
        </p:nvSpPr>
        <p:spPr/>
        <p:txBody>
          <a:bodyPr/>
          <a:lstStyle/>
          <a:p>
            <a:pPr lvl="0"/>
            <a:r>
              <a:rPr lang="en-GB" dirty="0"/>
              <a:t>With the objective to further increase the footprint for applicability of 3GPP 5G NR systems, 3GPP needs to define a waveform suitable for operation at frequencies above 52.6GHz</a:t>
            </a:r>
            <a:endParaRPr lang="en-US" dirty="0"/>
          </a:p>
          <a:p>
            <a:pPr lvl="0"/>
            <a:r>
              <a:rPr lang="en-US" dirty="0"/>
              <a:t>Open SI in June ‘18 for the duration of 2 Quarters and with the following objectives:</a:t>
            </a:r>
          </a:p>
          <a:p>
            <a:pPr lvl="1"/>
            <a:r>
              <a:rPr lang="en-GB" dirty="0"/>
              <a:t>Waveform design for operation beyond 52.6GHz -- RAN1</a:t>
            </a:r>
            <a:endParaRPr lang="en-US" dirty="0"/>
          </a:p>
          <a:p>
            <a:pPr lvl="2"/>
            <a:r>
              <a:rPr lang="en-GB" altLang="en-US" dirty="0"/>
              <a:t>This design should take into consideration the following aspects:</a:t>
            </a:r>
            <a:endParaRPr lang="en-US" altLang="en-US" dirty="0"/>
          </a:p>
          <a:p>
            <a:pPr lvl="3"/>
            <a:r>
              <a:rPr lang="en-US" altLang="en-US" dirty="0"/>
              <a:t>From transmitter perspective: PAPR, power consumption</a:t>
            </a:r>
          </a:p>
          <a:p>
            <a:pPr lvl="3"/>
            <a:r>
              <a:rPr lang="en-US" altLang="en-US" dirty="0"/>
              <a:t>From receiver perspective: implementation complexity, performance</a:t>
            </a:r>
          </a:p>
          <a:p>
            <a:pPr lvl="3"/>
            <a:r>
              <a:rPr lang="en-US" altLang="en-US" dirty="0"/>
              <a:t>Generally: applicability to channel bandwidths beyond 400MHz</a:t>
            </a:r>
          </a:p>
          <a:p>
            <a:pPr marL="800100" lvl="2" indent="0">
              <a:buNone/>
            </a:pPr>
            <a:r>
              <a:rPr lang="en-US" dirty="0"/>
              <a:t>Note: the waveform design should be agnostic to the type of spectrum (i.e., licensed, unlicensed, or shared) or the applicable use case as the driving aspects for the waveform design are meant to apply fundamentally to any communication system operating at that frequency range. </a:t>
            </a:r>
          </a:p>
          <a:p>
            <a:pPr lvl="1"/>
            <a:r>
              <a:rPr lang="en-GB" dirty="0"/>
              <a:t>Channelization suitable for target bands, e.g., 57-64GHz (60GHz band), 64-71GHz (FCC) --  RAN4</a:t>
            </a:r>
            <a:endParaRPr lang="en-US" dirty="0"/>
          </a:p>
          <a:p>
            <a:endParaRPr lang="en-US" dirty="0"/>
          </a:p>
          <a:p>
            <a:r>
              <a:rPr lang="en-US" dirty="0"/>
              <a:t>Proposed TU allocation as shown in spreadsheet attached to the SID in RP-172633 (RAN1: 10TUs, RAN4: 3.5 TUs) over the duration of 2 Quarters: Q3 and Q4 ’18.</a:t>
            </a:r>
          </a:p>
        </p:txBody>
      </p:sp>
      <p:sp>
        <p:nvSpPr>
          <p:cNvPr id="7" name="Text Placeholder 6">
            <a:extLst>
              <a:ext uri="{FF2B5EF4-FFF2-40B4-BE49-F238E27FC236}">
                <a16:creationId xmlns:a16="http://schemas.microsoft.com/office/drawing/2014/main" id="{72AF0FA3-6FD0-4C03-90AF-40F2AE897D68}"/>
              </a:ext>
            </a:extLst>
          </p:cNvPr>
          <p:cNvSpPr>
            <a:spLocks noGrp="1"/>
          </p:cNvSpPr>
          <p:nvPr>
            <p:ph type="body" sz="quarter" idx="13"/>
          </p:nvPr>
        </p:nvSpPr>
        <p:spPr/>
        <p:txBody>
          <a:bodyPr/>
          <a:lstStyle/>
          <a:p>
            <a:endParaRPr lang="en-US"/>
          </a:p>
        </p:txBody>
      </p:sp>
      <p:sp>
        <p:nvSpPr>
          <p:cNvPr id="8" name="Text Placeholder 7">
            <a:extLst>
              <a:ext uri="{FF2B5EF4-FFF2-40B4-BE49-F238E27FC236}">
                <a16:creationId xmlns:a16="http://schemas.microsoft.com/office/drawing/2014/main" id="{5FB01804-914D-4F2D-836F-4B1065C4C4E3}"/>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327815368"/>
      </p:ext>
    </p:extLst>
  </p:cSld>
  <p:clrMapOvr>
    <a:masterClrMapping/>
  </p:clrMapOvr>
  <p:transition spd="med">
    <p:fade/>
  </p:transition>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429C865D-052F-45FE-8367-56AAD7AEAA2C}">
  <ds:schemaRefs>
    <ds:schemaRef ds:uri="http://purl.org/dc/terms/"/>
    <ds:schemaRef ds:uri="b4b33aa9-2354-4d53-bed7-232b42d25ff3"/>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546B763-73A8-4DD5-BB04-A48D336B86DC}">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
  <TotalTime>17192</TotalTime>
  <Words>731</Words>
  <Application>Microsoft Office PowerPoint</Application>
  <PresentationFormat>Widescreen</PresentationFormat>
  <Paragraphs>93</Paragraphs>
  <Slides>10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Calibre Semibold</vt:lpstr>
      <vt:lpstr>Qualcomm Office Bold</vt:lpstr>
      <vt:lpstr>Qualcomm Office Light</vt:lpstr>
      <vt:lpstr>Qualcomm Office Regular</vt:lpstr>
      <vt:lpstr>Qualcomm Regular</vt:lpstr>
      <vt:lpstr>Wingdings</vt:lpstr>
      <vt:lpstr>QTI_Template_NDA_June2014</vt:lpstr>
      <vt:lpstr>PowerPoint Presentation</vt:lpstr>
      <vt:lpstr>Outline</vt:lpstr>
      <vt:lpstr>Background</vt:lpstr>
      <vt:lpstr>Technical justification</vt:lpstr>
      <vt:lpstr>Applicable scenarios</vt:lpstr>
      <vt:lpstr>Waveform candidates</vt:lpstr>
      <vt:lpstr>Preliminary comparisons</vt:lpstr>
      <vt:lpstr>Preliminary comparisons</vt:lpstr>
      <vt:lpstr>Proposal</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QC-JM</cp:lastModifiedBy>
  <cp:revision>647</cp:revision>
  <dcterms:created xsi:type="dcterms:W3CDTF">2014-07-09T00:20:26Z</dcterms:created>
  <dcterms:modified xsi:type="dcterms:W3CDTF">2018-03-12T21:49:50Z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NewReviewCycle">
    <vt:lpwstr/>
  </property>
  <property fmtid="{D5CDD505-2E9C-101B-9397-08002B2CF9AE}" pid="6" name="_AdHocReviewCycleID">
    <vt:i4>-1730464715</vt:i4>
  </property>
  <property fmtid="{D5CDD505-2E9C-101B-9397-08002B2CF9AE}" pid="7" name="_EmailSubject">
    <vt:lpwstr>Our 3GPP leadership, measurable?</vt:lpwstr>
  </property>
  <property fmtid="{D5CDD505-2E9C-101B-9397-08002B2CF9AE}" pid="8" name="_AuthorEmail">
    <vt:lpwstr>pgaal@qti.qualcomm.com</vt:lpwstr>
  </property>
  <property fmtid="{D5CDD505-2E9C-101B-9397-08002B2CF9AE}" pid="9" name="_AuthorEmailDisplayName">
    <vt:lpwstr>Peter Gaal</vt:lpwstr>
  </property>
  <property fmtid="{D5CDD505-2E9C-101B-9397-08002B2CF9AE}" pid="10" name="_PreviousAdHocReviewCycleID">
    <vt:i4>549799288</vt:i4>
  </property>
</Properties>
</file>