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sldIdLst>
    <p:sldId id="256" r:id="rId2"/>
    <p:sldId id="26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</p:showPr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43" d="100"/>
          <a:sy n="43" d="100"/>
        </p:scale>
        <p:origin x="-306" y="-102"/>
      </p:cViewPr>
      <p:guideLst>
        <p:guide orient="horz" pos="4320"/>
        <p:guide pos="76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Shape 118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9" name="Shape 119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Shape 133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34" name="Shape 134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over shot</a:t>
            </a:r>
          </a:p>
          <a:p>
            <a:r>
              <a:t>OTT positioning</a:t>
            </a:r>
          </a:p>
          <a:p>
            <a:r>
              <a:t>Standard BigData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Shape 133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34" name="Shape 134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over shot</a:t>
            </a:r>
          </a:p>
          <a:p>
            <a:r>
              <a:t>OTT positioning</a:t>
            </a:r>
          </a:p>
          <a:p>
            <a:r>
              <a:t>Standard BigData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xfrm>
            <a:off x="1778000" y="2298700"/>
            <a:ext cx="20828000" cy="46482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778000" y="7073900"/>
            <a:ext cx="20828000" cy="1587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228600" algn="ctr">
              <a:spcBef>
                <a:spcPts val="0"/>
              </a:spcBef>
              <a:buSzTx/>
              <a:buNone/>
              <a:defRPr sz="5400"/>
            </a:lvl2pPr>
            <a:lvl3pPr marL="0" indent="457200" algn="ctr">
              <a:spcBef>
                <a:spcPts val="0"/>
              </a:spcBef>
              <a:buSzTx/>
              <a:buNone/>
              <a:defRPr sz="5400"/>
            </a:lvl3pPr>
            <a:lvl4pPr marL="0" indent="685800" algn="ctr">
              <a:spcBef>
                <a:spcPts val="0"/>
              </a:spcBef>
              <a:buSzTx/>
              <a:buNone/>
              <a:defRPr sz="5400"/>
            </a:lvl4pPr>
            <a:lvl5pPr marL="0" indent="914400" algn="ctr">
              <a:spcBef>
                <a:spcPts val="0"/>
              </a:spcBef>
              <a:buSzTx/>
              <a:buNone/>
              <a:defRPr sz="5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Text"/>
          <p:cNvSpPr txBox="1"/>
          <p:nvPr/>
        </p:nvSpPr>
        <p:spPr>
          <a:xfrm>
            <a:off x="6832600" y="1536699"/>
            <a:ext cx="228600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457200">
              <a:lnSpc>
                <a:spcPts val="2800"/>
              </a:lnSpc>
              <a:defRPr sz="1200" b="0">
                <a:latin typeface="Times"/>
                <a:ea typeface="Times"/>
                <a:cs typeface="Times"/>
                <a:sym typeface="Times"/>
              </a:defRPr>
            </a:lvl1pPr>
          </a:lstStyle>
          <a:p>
            <a:r>
              <a:t>  </a:t>
            </a:r>
          </a:p>
        </p:txBody>
      </p:sp>
      <p:sp>
        <p:nvSpPr>
          <p:cNvPr id="1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20596362" y="10386392"/>
            <a:ext cx="3476958" cy="2776308"/>
          </a:xfrm>
          <a:prstGeom prst="rect">
            <a:avLst/>
          </a:prstGeom>
        </p:spPr>
      </p:pic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–Johnny Appleseed"/>
          <p:cNvSpPr txBox="1">
            <a:spLocks noGrp="1"/>
          </p:cNvSpPr>
          <p:nvPr>
            <p:ph type="body" sz="quarter" idx="13"/>
          </p:nvPr>
        </p:nvSpPr>
        <p:spPr>
          <a:xfrm>
            <a:off x="2387600" y="8953500"/>
            <a:ext cx="19621500" cy="585521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3200" i="1"/>
            </a:lvl1pPr>
          </a:lstStyle>
          <a:p>
            <a:r>
              <a:t>–Johnny Appleseed</a:t>
            </a:r>
          </a:p>
        </p:txBody>
      </p:sp>
      <p:sp>
        <p:nvSpPr>
          <p:cNvPr id="96" name="“Type a quote here.”"/>
          <p:cNvSpPr txBox="1">
            <a:spLocks noGrp="1"/>
          </p:cNvSpPr>
          <p:nvPr>
            <p:ph type="body" sz="quarter" idx="14"/>
          </p:nvPr>
        </p:nvSpPr>
        <p:spPr>
          <a:xfrm>
            <a:off x="2387600" y="6076950"/>
            <a:ext cx="19621500" cy="8255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4800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r>
              <a:t>“Type a quote here.” </a:t>
            </a:r>
          </a:p>
        </p:txBody>
      </p:sp>
      <p:sp>
        <p:nvSpPr>
          <p:cNvPr id="97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Image"/>
          <p:cNvSpPr>
            <a:spLocks noGrp="1"/>
          </p:cNvSpPr>
          <p:nvPr>
            <p:ph type="pic" idx="13"/>
          </p:nvPr>
        </p:nvSpPr>
        <p:spPr>
          <a:xfrm>
            <a:off x="0" y="0"/>
            <a:ext cx="24384000" cy="137160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0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Image"/>
          <p:cNvSpPr>
            <a:spLocks noGrp="1"/>
          </p:cNvSpPr>
          <p:nvPr>
            <p:ph type="pic" idx="13"/>
          </p:nvPr>
        </p:nvSpPr>
        <p:spPr>
          <a:xfrm>
            <a:off x="3125968" y="673100"/>
            <a:ext cx="18135601" cy="8737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23" name="Title Text"/>
          <p:cNvSpPr txBox="1">
            <a:spLocks noGrp="1"/>
          </p:cNvSpPr>
          <p:nvPr>
            <p:ph type="title"/>
          </p:nvPr>
        </p:nvSpPr>
        <p:spPr>
          <a:xfrm>
            <a:off x="635000" y="9512300"/>
            <a:ext cx="23114000" cy="20066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24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635000" y="11442700"/>
            <a:ext cx="23114000" cy="1587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228600" algn="ctr">
              <a:spcBef>
                <a:spcPts val="0"/>
              </a:spcBef>
              <a:buSzTx/>
              <a:buNone/>
              <a:defRPr sz="5400"/>
            </a:lvl2pPr>
            <a:lvl3pPr marL="0" indent="457200" algn="ctr">
              <a:spcBef>
                <a:spcPts val="0"/>
              </a:spcBef>
              <a:buSzTx/>
              <a:buNone/>
              <a:defRPr sz="5400"/>
            </a:lvl3pPr>
            <a:lvl4pPr marL="0" indent="685800" algn="ctr">
              <a:spcBef>
                <a:spcPts val="0"/>
              </a:spcBef>
              <a:buSzTx/>
              <a:buNone/>
              <a:defRPr sz="5400"/>
            </a:lvl4pPr>
            <a:lvl5pPr marL="0" indent="914400" algn="ctr">
              <a:spcBef>
                <a:spcPts val="0"/>
              </a:spcBef>
              <a:buSzTx/>
              <a:buNone/>
              <a:defRPr sz="5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itle Text"/>
          <p:cNvSpPr txBox="1">
            <a:spLocks noGrp="1"/>
          </p:cNvSpPr>
          <p:nvPr>
            <p:ph type="title"/>
          </p:nvPr>
        </p:nvSpPr>
        <p:spPr>
          <a:xfrm>
            <a:off x="1778000" y="4533900"/>
            <a:ext cx="20828000" cy="4648200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3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Image"/>
          <p:cNvSpPr>
            <a:spLocks noGrp="1"/>
          </p:cNvSpPr>
          <p:nvPr>
            <p:ph type="pic" sz="half" idx="13"/>
          </p:nvPr>
        </p:nvSpPr>
        <p:spPr>
          <a:xfrm>
            <a:off x="13165980" y="952500"/>
            <a:ext cx="9525001" cy="11468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41" name="Title Text"/>
          <p:cNvSpPr txBox="1">
            <a:spLocks noGrp="1"/>
          </p:cNvSpPr>
          <p:nvPr>
            <p:ph type="title"/>
          </p:nvPr>
        </p:nvSpPr>
        <p:spPr>
          <a:xfrm>
            <a:off x="1651000" y="952500"/>
            <a:ext cx="10223500" cy="5549900"/>
          </a:xfrm>
          <a:prstGeom prst="rect">
            <a:avLst/>
          </a:prstGeom>
        </p:spPr>
        <p:txBody>
          <a:bodyPr anchor="b"/>
          <a:lstStyle>
            <a:lvl1pPr>
              <a:defRPr sz="8400"/>
            </a:lvl1pPr>
          </a:lstStyle>
          <a:p>
            <a:r>
              <a:t>Title Text</a:t>
            </a:r>
          </a:p>
        </p:txBody>
      </p:sp>
      <p:sp>
        <p:nvSpPr>
          <p:cNvPr id="4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651000" y="6527800"/>
            <a:ext cx="10223500" cy="57277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228600" algn="ctr">
              <a:spcBef>
                <a:spcPts val="0"/>
              </a:spcBef>
              <a:buSzTx/>
              <a:buNone/>
              <a:defRPr sz="5400"/>
            </a:lvl2pPr>
            <a:lvl3pPr marL="0" indent="457200" algn="ctr">
              <a:spcBef>
                <a:spcPts val="0"/>
              </a:spcBef>
              <a:buSzTx/>
              <a:buNone/>
              <a:defRPr sz="5400"/>
            </a:lvl3pPr>
            <a:lvl4pPr marL="0" indent="685800" algn="ctr">
              <a:spcBef>
                <a:spcPts val="0"/>
              </a:spcBef>
              <a:buSzTx/>
              <a:buNone/>
              <a:defRPr sz="5400"/>
            </a:lvl4pPr>
            <a:lvl5pPr marL="0" indent="914400" algn="ctr">
              <a:spcBef>
                <a:spcPts val="0"/>
              </a:spcBef>
              <a:buSzTx/>
              <a:buNone/>
              <a:defRPr sz="5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5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59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>
              <a:defRPr sz="4800"/>
            </a:lvl1pPr>
            <a:lvl2pPr>
              <a:defRPr sz="4800"/>
            </a:lvl2pPr>
            <a:lvl3pPr>
              <a:defRPr sz="4800"/>
            </a:lvl3pPr>
            <a:lvl4pPr>
              <a:defRPr sz="4800"/>
            </a:lvl4pPr>
            <a:lvl5pPr>
              <a:defRPr sz="4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Image"/>
          <p:cNvSpPr>
            <a:spLocks noGrp="1"/>
          </p:cNvSpPr>
          <p:nvPr>
            <p:ph type="pic" sz="half" idx="13"/>
          </p:nvPr>
        </p:nvSpPr>
        <p:spPr>
          <a:xfrm>
            <a:off x="13169900" y="3149600"/>
            <a:ext cx="9525000" cy="92964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68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69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1689100" y="3149600"/>
            <a:ext cx="10223500" cy="9296400"/>
          </a:xfrm>
          <a:prstGeom prst="rect">
            <a:avLst/>
          </a:prstGeom>
        </p:spPr>
        <p:txBody>
          <a:bodyPr/>
          <a:lstStyle>
            <a:lvl1pPr marL="558800" indent="-558800">
              <a:spcBef>
                <a:spcPts val="4500"/>
              </a:spcBef>
              <a:defRPr sz="3800"/>
            </a:lvl1pPr>
            <a:lvl2pPr marL="1117600" indent="-558800">
              <a:spcBef>
                <a:spcPts val="4500"/>
              </a:spcBef>
              <a:defRPr sz="3800"/>
            </a:lvl2pPr>
            <a:lvl3pPr marL="1676400" indent="-558800">
              <a:spcBef>
                <a:spcPts val="4500"/>
              </a:spcBef>
              <a:defRPr sz="3800"/>
            </a:lvl3pPr>
            <a:lvl4pPr marL="2235200" indent="-558800">
              <a:spcBef>
                <a:spcPts val="4500"/>
              </a:spcBef>
              <a:defRPr sz="3800"/>
            </a:lvl4pPr>
            <a:lvl5pPr marL="2794000" indent="-558800">
              <a:spcBef>
                <a:spcPts val="4500"/>
              </a:spcBef>
              <a:defRPr sz="3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Body Level One…"/>
          <p:cNvSpPr txBox="1">
            <a:spLocks noGrp="1"/>
          </p:cNvSpPr>
          <p:nvPr>
            <p:ph type="body" idx="1"/>
          </p:nvPr>
        </p:nvSpPr>
        <p:spPr>
          <a:xfrm>
            <a:off x="1689100" y="1778000"/>
            <a:ext cx="21005800" cy="10160000"/>
          </a:xfrm>
          <a:prstGeom prst="rect">
            <a:avLst/>
          </a:prstGeom>
        </p:spPr>
        <p:txBody>
          <a:bodyPr/>
          <a:lstStyle>
            <a:lvl1pPr>
              <a:defRPr sz="4800"/>
            </a:lvl1pPr>
            <a:lvl2pPr>
              <a:defRPr sz="4800"/>
            </a:lvl2pPr>
            <a:lvl3pPr>
              <a:defRPr sz="4800"/>
            </a:lvl3pPr>
            <a:lvl4pPr>
              <a:defRPr sz="4800"/>
            </a:lvl4pPr>
            <a:lvl5pPr>
              <a:defRPr sz="4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Image"/>
          <p:cNvSpPr>
            <a:spLocks noGrp="1"/>
          </p:cNvSpPr>
          <p:nvPr>
            <p:ph type="pic" sz="quarter" idx="13"/>
          </p:nvPr>
        </p:nvSpPr>
        <p:spPr>
          <a:xfrm>
            <a:off x="15760700" y="7048500"/>
            <a:ext cx="7404100" cy="5549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6" name="Image"/>
          <p:cNvSpPr>
            <a:spLocks noGrp="1"/>
          </p:cNvSpPr>
          <p:nvPr>
            <p:ph type="pic" sz="quarter" idx="14"/>
          </p:nvPr>
        </p:nvSpPr>
        <p:spPr>
          <a:xfrm>
            <a:off x="15760700" y="1130300"/>
            <a:ext cx="7404100" cy="5549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7" name="Image"/>
          <p:cNvSpPr>
            <a:spLocks noGrp="1"/>
          </p:cNvSpPr>
          <p:nvPr>
            <p:ph type="pic" idx="15"/>
          </p:nvPr>
        </p:nvSpPr>
        <p:spPr>
          <a:xfrm>
            <a:off x="1206500" y="1130300"/>
            <a:ext cx="14173200" cy="11468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689100" y="355600"/>
            <a:ext cx="21005800" cy="2286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1689100" y="3149600"/>
            <a:ext cx="21005800" cy="9296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959031" y="13081000"/>
            <a:ext cx="453238" cy="461059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228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685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1143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1600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63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127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190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254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317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381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444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508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571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Discussion on RAN-centric BigData Collection and Utilization"/>
          <p:cNvSpPr txBox="1">
            <a:spLocks noGrp="1"/>
          </p:cNvSpPr>
          <p:nvPr>
            <p:ph type="ctrTitle"/>
          </p:nvPr>
        </p:nvSpPr>
        <p:spPr>
          <a:xfrm>
            <a:off x="1966864" y="4337720"/>
            <a:ext cx="21170352" cy="4648200"/>
          </a:xfrm>
          <a:prstGeom prst="rect">
            <a:avLst/>
          </a:prstGeom>
        </p:spPr>
        <p:txBody>
          <a:bodyPr>
            <a:normAutofit fontScale="90000"/>
          </a:bodyPr>
          <a:lstStyle>
            <a:lvl1pPr defTabSz="767715">
              <a:defRPr sz="10416"/>
            </a:lvl1pPr>
          </a:lstStyle>
          <a:p>
            <a:r>
              <a:rPr lang="en-US" dirty="0" smtClean="0"/>
              <a:t>Motivation for SID proposal for RAN-centric </a:t>
            </a:r>
            <a:r>
              <a:rPr lang="en-US" dirty="0" err="1" smtClean="0"/>
              <a:t>BigData</a:t>
            </a:r>
            <a:r>
              <a:rPr lang="en-US" dirty="0" smtClean="0"/>
              <a:t> Collection and Utilization</a:t>
            </a:r>
            <a:endParaRPr dirty="0"/>
          </a:p>
        </p:txBody>
      </p:sp>
      <p:sp>
        <p:nvSpPr>
          <p:cNvPr id="122" name="CMCC"/>
          <p:cNvSpPr txBox="1">
            <a:spLocks noGrp="1"/>
          </p:cNvSpPr>
          <p:nvPr>
            <p:ph type="subTitle" sz="quarter" idx="1"/>
          </p:nvPr>
        </p:nvSpPr>
        <p:spPr>
          <a:xfrm>
            <a:off x="1301104" y="9518971"/>
            <a:ext cx="20828000" cy="1587501"/>
          </a:xfrm>
          <a:prstGeom prst="rect">
            <a:avLst/>
          </a:prstGeom>
        </p:spPr>
        <p:txBody>
          <a:bodyPr/>
          <a:lstStyle/>
          <a:p>
            <a:r>
              <a:rPr dirty="0"/>
              <a:t>CMCC</a:t>
            </a:r>
          </a:p>
        </p:txBody>
      </p:sp>
      <p:sp>
        <p:nvSpPr>
          <p:cNvPr id="123" name="3GPP TSG RAN meeting #YY…"/>
          <p:cNvSpPr txBox="1"/>
          <p:nvPr/>
        </p:nvSpPr>
        <p:spPr>
          <a:xfrm>
            <a:off x="515396" y="485226"/>
            <a:ext cx="8925520" cy="194925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>
              <a:defRPr sz="4000"/>
            </a:pPr>
            <a:r>
              <a:rPr dirty="0"/>
              <a:t>3GPP TSG RAN meeting </a:t>
            </a:r>
            <a:r>
              <a:rPr dirty="0" smtClean="0"/>
              <a:t>#</a:t>
            </a:r>
            <a:r>
              <a:rPr lang="en-US" dirty="0" smtClean="0"/>
              <a:t>79</a:t>
            </a:r>
            <a:endParaRPr dirty="0"/>
          </a:p>
          <a:p>
            <a:pPr algn="l">
              <a:defRPr sz="4000"/>
            </a:pPr>
            <a:r>
              <a:rPr lang="en-US" altLang="zh-CN" sz="4000" dirty="0" smtClean="0"/>
              <a:t>Chennai , India, March 19-22 2018</a:t>
            </a:r>
            <a:endParaRPr sz="4000" dirty="0"/>
          </a:p>
          <a:p>
            <a:pPr algn="l">
              <a:defRPr sz="4000"/>
            </a:pPr>
            <a:r>
              <a:rPr dirty="0"/>
              <a:t>Agenda item: </a:t>
            </a:r>
            <a:r>
              <a:rPr dirty="0" smtClean="0"/>
              <a:t>9.1</a:t>
            </a:r>
            <a:r>
              <a:rPr lang="en-US" dirty="0" smtClean="0"/>
              <a:t>.4</a:t>
            </a:r>
            <a:endParaRPr dirty="0"/>
          </a:p>
        </p:txBody>
      </p:sp>
      <p:sp>
        <p:nvSpPr>
          <p:cNvPr id="124" name="RP-17xxxx"/>
          <p:cNvSpPr txBox="1"/>
          <p:nvPr/>
        </p:nvSpPr>
        <p:spPr>
          <a:xfrm>
            <a:off x="20483910" y="675612"/>
            <a:ext cx="2915863" cy="7181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000"/>
            </a:lvl1pPr>
          </a:lstStyle>
          <a:p>
            <a:r>
              <a:rPr smtClean="0"/>
              <a:t>RP-1</a:t>
            </a:r>
            <a:r>
              <a:rPr lang="en-US" smtClean="0"/>
              <a:t>80312</a:t>
            </a:r>
            <a:endParaRPr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Proposal 1: Study the use cases and benefits of RAN centric BigData utilization, and identify necessary standard effort…"/>
          <p:cNvSpPr txBox="1">
            <a:spLocks noGrp="1"/>
          </p:cNvSpPr>
          <p:nvPr>
            <p:ph type="body" idx="1"/>
          </p:nvPr>
        </p:nvSpPr>
        <p:spPr>
          <a:xfrm>
            <a:off x="1762052" y="2857472"/>
            <a:ext cx="21005800" cy="9572692"/>
          </a:xfrm>
          <a:prstGeom prst="rect">
            <a:avLst/>
          </a:prstGeom>
        </p:spPr>
        <p:txBody>
          <a:bodyPr>
            <a:normAutofit fontScale="70000" lnSpcReduction="20000"/>
          </a:bodyPr>
          <a:lstStyle/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GB" altLang="zh-CN" sz="4700" dirty="0" smtClean="0"/>
              <a:t>Study the use cases and benefits of RAN centric </a:t>
            </a:r>
            <a:r>
              <a:rPr lang="en-GB" altLang="zh-CN" sz="4700" dirty="0" err="1" smtClean="0"/>
              <a:t>BigData</a:t>
            </a:r>
            <a:r>
              <a:rPr lang="en-GB" altLang="zh-CN" sz="4700" dirty="0" smtClean="0"/>
              <a:t> utilization, e.g. identify the NR scenarios that are the most prone to failures due to sub-optimal network configuration, scenarios of load balancing, and identify necessary standard effort on data collection and utilization. Scenarios where MCG is E-UTRA and SCG is NR (EN-DC) are included in the study.</a:t>
            </a:r>
            <a:endParaRPr lang="zh-CN" altLang="zh-CN" sz="4700" dirty="0" smtClean="0"/>
          </a:p>
          <a:p>
            <a:pPr lvl="0" fontAlgn="auto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endParaRPr lang="zh-CN" altLang="zh-CN" sz="4700" dirty="0" smtClean="0"/>
          </a:p>
          <a:p>
            <a:pPr lvl="0" fontAlgn="auto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GB" altLang="zh-CN" sz="4700" dirty="0" smtClean="0"/>
              <a:t>Definition: Identify necessary measurement quantities for collection and utilization, including:</a:t>
            </a:r>
            <a:endParaRPr lang="zh-CN" altLang="zh-CN" sz="4700" dirty="0" smtClean="0"/>
          </a:p>
          <a:p>
            <a:pPr lvl="1" fontAlgn="auto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GB" altLang="zh-CN" sz="4700" dirty="0" smtClean="0"/>
              <a:t>RRM measurement quantities, RLF, access failure, etc from consenting </a:t>
            </a:r>
            <a:r>
              <a:rPr lang="en-GB" altLang="zh-CN" sz="4700" dirty="0" err="1" smtClean="0"/>
              <a:t>UEs</a:t>
            </a:r>
            <a:r>
              <a:rPr lang="en-GB" altLang="zh-CN" sz="4700" dirty="0" smtClean="0"/>
              <a:t>,</a:t>
            </a:r>
            <a:endParaRPr lang="zh-CN" altLang="zh-CN" sz="4700" dirty="0" smtClean="0"/>
          </a:p>
          <a:p>
            <a:pPr lvl="1" fontAlgn="auto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GB" altLang="zh-CN" sz="4700" dirty="0" smtClean="0"/>
              <a:t>L2 measurement quantities from </a:t>
            </a:r>
            <a:r>
              <a:rPr lang="en-GB" altLang="zh-CN" sz="4700" dirty="0" err="1" smtClean="0"/>
              <a:t>gNB</a:t>
            </a:r>
            <a:r>
              <a:rPr lang="en-GB" altLang="zh-CN" sz="4700" dirty="0" smtClean="0"/>
              <a:t> side, signalling procedure, from </a:t>
            </a:r>
            <a:r>
              <a:rPr lang="en-GB" altLang="zh-CN" sz="4700" dirty="0" err="1" smtClean="0"/>
              <a:t>gNB</a:t>
            </a:r>
            <a:r>
              <a:rPr lang="en-GB" altLang="zh-CN" sz="4700" dirty="0" smtClean="0"/>
              <a:t> side.</a:t>
            </a:r>
          </a:p>
          <a:p>
            <a:pPr lvl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GB" altLang="zh-CN" sz="4700" dirty="0" smtClean="0"/>
              <a:t>Signalling procedure from </a:t>
            </a:r>
            <a:r>
              <a:rPr lang="en-GB" altLang="zh-CN" sz="4700" dirty="0" err="1" smtClean="0"/>
              <a:t>eNB</a:t>
            </a:r>
            <a:r>
              <a:rPr lang="en-GB" altLang="zh-CN" sz="4700" dirty="0" smtClean="0"/>
              <a:t> side, if needed, for EN-DC scenario.</a:t>
            </a:r>
            <a:endParaRPr lang="en-US" altLang="zh-CN" sz="4700" dirty="0" smtClean="0"/>
          </a:p>
          <a:p>
            <a:pPr lvl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endParaRPr lang="zh-CN" altLang="zh-CN" sz="4700" dirty="0" smtClean="0"/>
          </a:p>
          <a:p>
            <a:pPr lvl="0" fontAlgn="auto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GB" altLang="zh-CN" sz="4700" dirty="0" smtClean="0"/>
              <a:t>Collection: Study the procedure for configuration and collection of UE measurements, L2 </a:t>
            </a:r>
            <a:r>
              <a:rPr lang="en-GB" altLang="zh-CN" sz="4700" dirty="0" err="1" smtClean="0"/>
              <a:t>gNB</a:t>
            </a:r>
            <a:r>
              <a:rPr lang="en-GB" altLang="zh-CN" sz="4700" dirty="0" smtClean="0"/>
              <a:t> measurements and signalling procedure for central analysis. </a:t>
            </a:r>
          </a:p>
          <a:p>
            <a:pPr lvl="0" fontAlgn="auto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endParaRPr lang="zh-CN" altLang="zh-CN" sz="4700" dirty="0" smtClean="0"/>
          </a:p>
          <a:p>
            <a:pPr lvl="0" fontAlgn="auto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GB" altLang="zh-CN" sz="4700" dirty="0" smtClean="0"/>
              <a:t>Utilization: Study necessary procedures and information exchange required for different use cases, e.g. SON, edge computing, as well as openness to the third party, etc. </a:t>
            </a:r>
            <a:endParaRPr sz="2800" dirty="0"/>
          </a:p>
        </p:txBody>
      </p:sp>
      <p:sp>
        <p:nvSpPr>
          <p:cNvPr id="5" name="LTE BigData Utilization - Positioning"/>
          <p:cNvSpPr txBox="1">
            <a:spLocks noGrp="1"/>
          </p:cNvSpPr>
          <p:nvPr>
            <p:ph type="title"/>
          </p:nvPr>
        </p:nvSpPr>
        <p:spPr>
          <a:xfrm>
            <a:off x="4507816" y="509753"/>
            <a:ext cx="15368368" cy="1614591"/>
          </a:xfrm>
          <a:prstGeom prst="rect">
            <a:avLst/>
          </a:prstGeom>
        </p:spPr>
        <p:txBody>
          <a:bodyPr>
            <a:normAutofit/>
          </a:bodyPr>
          <a:lstStyle>
            <a:lvl1pPr defTabSz="528319">
              <a:defRPr sz="7168"/>
            </a:lvl1pPr>
          </a:lstStyle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en-US" altLang="zh-CN" sz="7200" b="1" dirty="0" smtClean="0"/>
              <a:t>SID objectives</a:t>
            </a:r>
            <a:endParaRPr lang="zh-CN" altLang="zh-CN" sz="7200" b="1" dirty="0" smtClean="0"/>
          </a:p>
        </p:txBody>
      </p:sp>
    </p:spTree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Thank You"/>
          <p:cNvSpPr txBox="1"/>
          <p:nvPr/>
        </p:nvSpPr>
        <p:spPr>
          <a:xfrm>
            <a:off x="7578394" y="5722473"/>
            <a:ext cx="9227212" cy="227105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14400">
                <a:solidFill>
                  <a:srgbClr val="00A1FF"/>
                </a:solidFill>
              </a:defRPr>
            </a:lvl1pPr>
          </a:lstStyle>
          <a:p>
            <a:r>
              <a:t>Thank You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8098" y="377280"/>
            <a:ext cx="3476958" cy="2776308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When BigData met LTE"/>
          <p:cNvSpPr txBox="1">
            <a:spLocks/>
          </p:cNvSpPr>
          <p:nvPr/>
        </p:nvSpPr>
        <p:spPr>
          <a:xfrm>
            <a:off x="1778000" y="5561856"/>
            <a:ext cx="20828000" cy="192056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pPr marL="0" marR="0" lvl="0" indent="0" algn="ctr" defTabSz="8255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Helvetica Neue Medium"/>
              </a:rPr>
              <a:t>When </a:t>
            </a:r>
            <a:r>
              <a:rPr kumimoji="0" lang="en-US" sz="112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Helvetica Neue Medium"/>
              </a:rPr>
              <a:t>BigData</a:t>
            </a:r>
            <a:r>
              <a:rPr kumimoji="0" lang="en-US" sz="1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Helvetica Neue Medium"/>
              </a:rPr>
              <a:t> met LTE</a:t>
            </a:r>
            <a:endParaRPr kumimoji="0" lang="en-US" sz="11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LTE BigData Utilization - Coverage Enhancemen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 fontScale="90000"/>
          </a:bodyPr>
          <a:lstStyle>
            <a:lvl1pPr defTabSz="536575">
              <a:defRPr sz="7279"/>
            </a:lvl1pPr>
          </a:lstStyle>
          <a:p>
            <a:r>
              <a:t>LTE BigData Utilization - Coverage Enhancement  </a:t>
            </a:r>
          </a:p>
        </p:txBody>
      </p:sp>
      <p:sp>
        <p:nvSpPr>
          <p:cNvPr id="129" name="MDT in Jiangxi Province"/>
          <p:cNvSpPr txBox="1"/>
          <p:nvPr/>
        </p:nvSpPr>
        <p:spPr>
          <a:xfrm>
            <a:off x="5377443" y="12182000"/>
            <a:ext cx="4495420" cy="56044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MDT in Jiangxi Province</a:t>
            </a:r>
          </a:p>
        </p:txBody>
      </p:sp>
      <p:sp>
        <p:nvSpPr>
          <p:cNvPr id="130" name="MDT in Shanxi Province"/>
          <p:cNvSpPr txBox="1"/>
          <p:nvPr/>
        </p:nvSpPr>
        <p:spPr>
          <a:xfrm>
            <a:off x="14779204" y="12182000"/>
            <a:ext cx="4425697" cy="56044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MDT in Shanxi Province</a:t>
            </a:r>
          </a:p>
        </p:txBody>
      </p:sp>
      <p:sp>
        <p:nvSpPr>
          <p:cNvPr id="131" name="MDT-based RAN BigData is used to identify and analyze coverage issues, e.g. poor coverage and over shooting"/>
          <p:cNvSpPr txBox="1"/>
          <p:nvPr/>
        </p:nvSpPr>
        <p:spPr>
          <a:xfrm>
            <a:off x="1689099" y="3172246"/>
            <a:ext cx="21005801" cy="12059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3600"/>
            </a:lvl1pPr>
          </a:lstStyle>
          <a:p>
            <a:r>
              <a:t>MDT-based RAN BigData is used to identify and analyze coverage issues, e.g. poor coverage and over shooting</a:t>
            </a:r>
          </a:p>
        </p:txBody>
      </p:sp>
      <p:pic>
        <p:nvPicPr>
          <p:cNvPr id="132" name="Image" descr="Image"/>
          <p:cNvPicPr>
            <a:picLocks noChangeAspect="1"/>
          </p:cNvPicPr>
          <p:nvPr/>
        </p:nvPicPr>
        <p:blipFill>
          <a:blip r:embed="rId3" cstate="print">
            <a:extLst/>
          </a:blip>
          <a:stretch>
            <a:fillRect/>
          </a:stretch>
        </p:blipFill>
        <p:spPr>
          <a:xfrm>
            <a:off x="3482826" y="4741397"/>
            <a:ext cx="17418348" cy="707739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LTE BigData Utilization - Problem Detection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 fontScale="90000"/>
          </a:bodyPr>
          <a:lstStyle>
            <a:lvl1pPr defTabSz="602615">
              <a:defRPr sz="8176"/>
            </a:lvl1pPr>
          </a:lstStyle>
          <a:p>
            <a:r>
              <a:t>LTE BigData Utilization - Problem Detection  </a:t>
            </a:r>
          </a:p>
        </p:txBody>
      </p:sp>
      <p:sp>
        <p:nvSpPr>
          <p:cNvPr id="137" name="RLF report in Sichuan Province"/>
          <p:cNvSpPr txBox="1"/>
          <p:nvPr/>
        </p:nvSpPr>
        <p:spPr>
          <a:xfrm>
            <a:off x="8692362" y="12926033"/>
            <a:ext cx="6999276" cy="6471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3600"/>
            </a:lvl1pPr>
          </a:lstStyle>
          <a:p>
            <a:r>
              <a:t>RLF report in Sichuan Province </a:t>
            </a:r>
          </a:p>
        </p:txBody>
      </p:sp>
      <p:sp>
        <p:nvSpPr>
          <p:cNvPr id="138" name="By using traditional drive test, 288 problems were identified in 3 months…"/>
          <p:cNvSpPr txBox="1"/>
          <p:nvPr/>
        </p:nvSpPr>
        <p:spPr>
          <a:xfrm>
            <a:off x="1006000" y="2564775"/>
            <a:ext cx="22864887" cy="23235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>
              <a:defRPr sz="3600"/>
            </a:pPr>
            <a:r>
              <a:rPr dirty="0"/>
              <a:t>By using traditional drive test, 288 problems were identified in 3 months</a:t>
            </a:r>
          </a:p>
          <a:p>
            <a:pPr>
              <a:defRPr sz="3600"/>
            </a:pPr>
            <a:r>
              <a:rPr dirty="0"/>
              <a:t>By using RLF Report, only 4 days spent and massive RFL reports (1473 per day) collected through MDT</a:t>
            </a:r>
          </a:p>
          <a:p>
            <a:pPr>
              <a:defRPr sz="3600"/>
            </a:pPr>
            <a:r>
              <a:rPr dirty="0"/>
              <a:t>The consistency of the two methods is more than 88%, and obviously MDT is more efficient </a:t>
            </a:r>
          </a:p>
        </p:txBody>
      </p:sp>
      <p:pic>
        <p:nvPicPr>
          <p:cNvPr id="139" name="Image" descr="Image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4635348" y="5276692"/>
            <a:ext cx="7101018" cy="7422573"/>
          </a:xfrm>
          <a:prstGeom prst="rect">
            <a:avLst/>
          </a:prstGeom>
          <a:ln w="12700">
            <a:miter lim="400000"/>
          </a:ln>
        </p:spPr>
      </p:pic>
      <p:pic>
        <p:nvPicPr>
          <p:cNvPr id="140" name="Image" descr="Image"/>
          <p:cNvPicPr>
            <a:picLocks noChangeAspect="1"/>
          </p:cNvPicPr>
          <p:nvPr/>
        </p:nvPicPr>
        <p:blipFill>
          <a:blip r:embed="rId3" cstate="print">
            <a:extLst/>
          </a:blip>
          <a:stretch>
            <a:fillRect/>
          </a:stretch>
        </p:blipFill>
        <p:spPr>
          <a:xfrm>
            <a:off x="12956484" y="5225535"/>
            <a:ext cx="7085477" cy="7524887"/>
          </a:xfrm>
          <a:prstGeom prst="rect">
            <a:avLst/>
          </a:prstGeom>
          <a:ln w="12700">
            <a:miter lim="400000"/>
          </a:ln>
        </p:spPr>
      </p:pic>
      <p:sp>
        <p:nvSpPr>
          <p:cNvPr id="141" name="3 Months V.S. 4 Days"/>
          <p:cNvSpPr txBox="1"/>
          <p:nvPr/>
        </p:nvSpPr>
        <p:spPr>
          <a:xfrm rot="20056514">
            <a:off x="10087774" y="6502680"/>
            <a:ext cx="4701338" cy="710639"/>
          </a:xfrm>
          <a:prstGeom prst="rect">
            <a:avLst/>
          </a:prstGeom>
          <a:ln w="635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360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lvl1pPr>
          </a:lstStyle>
          <a:p>
            <a:r>
              <a:t>3 Months V.S. 4 Days</a:t>
            </a:r>
          </a:p>
        </p:txBody>
      </p:sp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LTE BigData Utilization - Positioning"/>
          <p:cNvSpPr txBox="1">
            <a:spLocks noGrp="1"/>
          </p:cNvSpPr>
          <p:nvPr>
            <p:ph type="title"/>
          </p:nvPr>
        </p:nvSpPr>
        <p:spPr>
          <a:xfrm>
            <a:off x="4507816" y="509753"/>
            <a:ext cx="15368368" cy="1614591"/>
          </a:xfrm>
          <a:prstGeom prst="rect">
            <a:avLst/>
          </a:prstGeom>
        </p:spPr>
        <p:txBody>
          <a:bodyPr>
            <a:normAutofit fontScale="90000"/>
          </a:bodyPr>
          <a:lstStyle>
            <a:lvl1pPr defTabSz="528319">
              <a:defRPr sz="7168"/>
            </a:lvl1pPr>
          </a:lstStyle>
          <a:p>
            <a:r>
              <a:rPr dirty="0"/>
              <a:t>LTE </a:t>
            </a:r>
            <a:r>
              <a:rPr dirty="0" err="1"/>
              <a:t>BigData</a:t>
            </a:r>
            <a:r>
              <a:rPr dirty="0"/>
              <a:t> Utilization - Positioning</a:t>
            </a:r>
          </a:p>
        </p:txBody>
      </p:sp>
      <p:pic>
        <p:nvPicPr>
          <p:cNvPr id="144" name="Image" descr="Image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14473609" y="3515291"/>
            <a:ext cx="9018942" cy="7440087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145" name="Table"/>
          <p:cNvGraphicFramePr/>
          <p:nvPr/>
        </p:nvGraphicFramePr>
        <p:xfrm>
          <a:off x="1621855" y="6616255"/>
          <a:ext cx="12294963" cy="4837718"/>
        </p:xfrm>
        <a:graphic>
          <a:graphicData uri="http://schemas.openxmlformats.org/drawingml/2006/table">
            <a:tbl>
              <a:tblPr bandRow="1">
                <a:tableStyleId>{4C3C2611-4C71-4FC5-86AE-919BDF0F9419}</a:tableStyleId>
              </a:tblPr>
              <a:tblGrid>
                <a:gridCol w="3386164"/>
                <a:gridCol w="2369335"/>
                <a:gridCol w="2200126"/>
                <a:gridCol w="2187849"/>
                <a:gridCol w="2151489"/>
              </a:tblGrid>
              <a:tr h="1440959">
                <a:tc>
                  <a:txBody>
                    <a:bodyPr/>
                    <a:lstStyle/>
                    <a:p>
                      <a:pPr defTabSz="457200">
                        <a:lnSpc>
                          <a:spcPts val="5100"/>
                        </a:lnSpc>
                        <a:defRPr sz="1800"/>
                      </a:pPr>
                      <a:r>
                        <a:rPr sz="2133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Neural Network Algorithms</a:t>
                      </a:r>
                    </a:p>
                  </a:txBody>
                  <a:tcPr marT="12700" marB="0" anchor="ctr" horzOverflow="overflow">
                    <a:lnL w="12700">
                      <a:solidFill>
                        <a:srgbClr val="BFBFBF"/>
                      </a:solidFill>
                      <a:miter lim="400000"/>
                    </a:lnL>
                    <a:lnR w="12700">
                      <a:solidFill>
                        <a:srgbClr val="BFBFBF"/>
                      </a:solidFill>
                      <a:miter lim="400000"/>
                    </a:lnR>
                    <a:lnT w="12700">
                      <a:solidFill>
                        <a:srgbClr val="BFBFBF"/>
                      </a:solidFill>
                      <a:miter lim="400000"/>
                    </a:lnT>
                    <a:lnB w="12700">
                      <a:solidFill>
                        <a:srgbClr val="BFBFB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457200">
                        <a:lnSpc>
                          <a:spcPts val="5100"/>
                        </a:lnSpc>
                        <a:defRPr sz="1800"/>
                      </a:pPr>
                      <a:r>
                        <a:rPr sz="2133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Algorithm 1 with 4Gbit training data</a:t>
                      </a:r>
                    </a:p>
                  </a:txBody>
                  <a:tcPr marT="12700" marB="0" anchor="ctr" horzOverflow="overflow">
                    <a:lnL w="12700">
                      <a:solidFill>
                        <a:srgbClr val="BFBFBF"/>
                      </a:solidFill>
                      <a:miter lim="400000"/>
                    </a:lnL>
                    <a:lnR w="12700">
                      <a:solidFill>
                        <a:srgbClr val="BFBFBF"/>
                      </a:solidFill>
                      <a:miter lim="400000"/>
                    </a:lnR>
                    <a:lnT w="12700">
                      <a:solidFill>
                        <a:srgbClr val="BFBFBF"/>
                      </a:solidFill>
                      <a:miter lim="400000"/>
                    </a:lnT>
                    <a:lnB w="12700">
                      <a:solidFill>
                        <a:srgbClr val="BFBFB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457200">
                        <a:lnSpc>
                          <a:spcPts val="5100"/>
                        </a:lnSpc>
                        <a:defRPr sz="1800"/>
                      </a:pPr>
                      <a:r>
                        <a:rPr sz="2133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Algorithm 1 with 7Gbit training data</a:t>
                      </a:r>
                    </a:p>
                  </a:txBody>
                  <a:tcPr marT="12700" marB="0" anchor="ctr" horzOverflow="overflow">
                    <a:lnL w="12700">
                      <a:solidFill>
                        <a:srgbClr val="BFBFBF"/>
                      </a:solidFill>
                      <a:miter lim="400000"/>
                    </a:lnL>
                    <a:lnR w="12700">
                      <a:solidFill>
                        <a:srgbClr val="BFBFBF"/>
                      </a:solidFill>
                      <a:miter lim="400000"/>
                    </a:lnR>
                    <a:lnT w="12700">
                      <a:solidFill>
                        <a:srgbClr val="BFBFBF"/>
                      </a:solidFill>
                      <a:miter lim="400000"/>
                    </a:lnT>
                    <a:lnB w="12700">
                      <a:solidFill>
                        <a:srgbClr val="BFBFB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457200">
                        <a:lnSpc>
                          <a:spcPts val="5100"/>
                        </a:lnSpc>
                        <a:defRPr sz="1800"/>
                      </a:pPr>
                      <a:r>
                        <a:rPr sz="2133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Algorithm 2 with 7Gbit training data</a:t>
                      </a:r>
                    </a:p>
                  </a:txBody>
                  <a:tcPr marT="12700" marB="0" anchor="ctr" horzOverflow="overflow">
                    <a:lnL w="12700">
                      <a:solidFill>
                        <a:srgbClr val="BFBFBF"/>
                      </a:solidFill>
                      <a:miter lim="400000"/>
                    </a:lnL>
                    <a:lnR w="12700">
                      <a:solidFill>
                        <a:srgbClr val="BFBFBF"/>
                      </a:solidFill>
                      <a:miter lim="400000"/>
                    </a:lnR>
                    <a:lnT w="12700">
                      <a:solidFill>
                        <a:srgbClr val="BFBFBF"/>
                      </a:solidFill>
                      <a:miter lim="400000"/>
                    </a:lnT>
                    <a:lnB w="12700">
                      <a:solidFill>
                        <a:srgbClr val="BFBFB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457200">
                        <a:lnSpc>
                          <a:spcPts val="5100"/>
                        </a:lnSpc>
                        <a:defRPr sz="1800"/>
                      </a:pPr>
                      <a:r>
                        <a:rPr sz="2133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Algorithm 3 with 7Gbit training data</a:t>
                      </a:r>
                    </a:p>
                  </a:txBody>
                  <a:tcPr marT="12700" marB="0" anchor="ctr" horzOverflow="overflow">
                    <a:lnL w="12700">
                      <a:solidFill>
                        <a:srgbClr val="BFBFBF"/>
                      </a:solidFill>
                      <a:miter lim="400000"/>
                    </a:lnL>
                    <a:lnR w="12700">
                      <a:solidFill>
                        <a:srgbClr val="BFBFBF"/>
                      </a:solidFill>
                      <a:miter lim="400000"/>
                    </a:lnR>
                    <a:lnT w="12700">
                      <a:solidFill>
                        <a:srgbClr val="BFBFBF"/>
                      </a:solidFill>
                      <a:miter lim="400000"/>
                    </a:lnT>
                    <a:lnB w="12700">
                      <a:solidFill>
                        <a:srgbClr val="BFBFBF"/>
                      </a:solidFill>
                      <a:miter lim="400000"/>
                    </a:lnB>
                  </a:tcPr>
                </a:tc>
              </a:tr>
              <a:tr h="1440959">
                <a:tc>
                  <a:txBody>
                    <a:bodyPr/>
                    <a:lstStyle/>
                    <a:p>
                      <a:pPr defTabSz="457200">
                        <a:lnSpc>
                          <a:spcPts val="5100"/>
                        </a:lnSpc>
                        <a:defRPr sz="1800"/>
                      </a:pPr>
                      <a:r>
                        <a:rPr sz="2133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CDF of positioning accuracy &lt;50m</a:t>
                      </a:r>
                    </a:p>
                  </a:txBody>
                  <a:tcPr marT="12700" marB="0" anchor="ctr" horzOverflow="overflow">
                    <a:lnL w="12700">
                      <a:solidFill>
                        <a:srgbClr val="BFBFBF"/>
                      </a:solidFill>
                      <a:miter lim="400000"/>
                    </a:lnL>
                    <a:lnR w="12700">
                      <a:solidFill>
                        <a:srgbClr val="BFBFBF"/>
                      </a:solidFill>
                      <a:miter lim="400000"/>
                    </a:lnR>
                    <a:lnT w="12700">
                      <a:solidFill>
                        <a:srgbClr val="BFBFBF"/>
                      </a:solidFill>
                      <a:miter lim="400000"/>
                    </a:lnT>
                    <a:lnB w="12700">
                      <a:solidFill>
                        <a:srgbClr val="BFBFBF"/>
                      </a:solidFill>
                      <a:miter lim="400000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defTabSz="457200">
                        <a:lnSpc>
                          <a:spcPts val="5700"/>
                        </a:lnSpc>
                        <a:defRPr sz="1800"/>
                      </a:pPr>
                      <a:r>
                        <a:rPr sz="24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69.15%</a:t>
                      </a:r>
                    </a:p>
                  </a:txBody>
                  <a:tcPr marT="12700" marB="0" anchor="ctr" horzOverflow="overflow">
                    <a:lnL w="12700">
                      <a:solidFill>
                        <a:srgbClr val="BFBFBF"/>
                      </a:solidFill>
                      <a:miter lim="400000"/>
                    </a:lnL>
                    <a:lnR w="12700">
                      <a:solidFill>
                        <a:srgbClr val="BFBFBF"/>
                      </a:solidFill>
                      <a:miter lim="400000"/>
                    </a:lnR>
                    <a:lnT w="12700">
                      <a:solidFill>
                        <a:srgbClr val="BFBFBF"/>
                      </a:solidFill>
                      <a:miter lim="400000"/>
                    </a:lnT>
                    <a:lnB w="12700">
                      <a:solidFill>
                        <a:srgbClr val="BFBFBF"/>
                      </a:solidFill>
                      <a:miter lim="400000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defTabSz="457200">
                        <a:lnSpc>
                          <a:spcPts val="5700"/>
                        </a:lnSpc>
                        <a:defRPr sz="1800"/>
                      </a:pPr>
                      <a:r>
                        <a:rPr sz="24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69.55%</a:t>
                      </a:r>
                    </a:p>
                  </a:txBody>
                  <a:tcPr marT="12700" marB="0" anchor="ctr" horzOverflow="overflow">
                    <a:lnL w="12700">
                      <a:solidFill>
                        <a:srgbClr val="BFBFBF"/>
                      </a:solidFill>
                      <a:miter lim="400000"/>
                    </a:lnL>
                    <a:lnR w="12700">
                      <a:solidFill>
                        <a:srgbClr val="BFBFBF"/>
                      </a:solidFill>
                      <a:miter lim="400000"/>
                    </a:lnR>
                    <a:lnT w="12700">
                      <a:solidFill>
                        <a:srgbClr val="BFBFBF"/>
                      </a:solidFill>
                      <a:miter lim="400000"/>
                    </a:lnT>
                    <a:lnB w="12700">
                      <a:solidFill>
                        <a:srgbClr val="BFBFBF"/>
                      </a:solidFill>
                      <a:miter lim="400000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defTabSz="457200">
                        <a:lnSpc>
                          <a:spcPts val="5700"/>
                        </a:lnSpc>
                        <a:defRPr sz="1800"/>
                      </a:pPr>
                      <a:r>
                        <a:rPr sz="24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69.93%</a:t>
                      </a:r>
                    </a:p>
                  </a:txBody>
                  <a:tcPr marT="12700" marB="0" anchor="ctr" horzOverflow="overflow">
                    <a:lnL w="12700">
                      <a:solidFill>
                        <a:srgbClr val="BFBFBF"/>
                      </a:solidFill>
                      <a:miter lim="400000"/>
                    </a:lnL>
                    <a:lnR w="12700">
                      <a:solidFill>
                        <a:srgbClr val="BFBFBF"/>
                      </a:solidFill>
                      <a:miter lim="400000"/>
                    </a:lnR>
                    <a:lnT w="12700">
                      <a:solidFill>
                        <a:srgbClr val="BFBFBF"/>
                      </a:solidFill>
                      <a:miter lim="400000"/>
                    </a:lnT>
                    <a:lnB w="12700">
                      <a:solidFill>
                        <a:srgbClr val="BFBFBF"/>
                      </a:solidFill>
                      <a:miter lim="400000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defTabSz="457200">
                        <a:lnSpc>
                          <a:spcPts val="5700"/>
                        </a:lnSpc>
                        <a:defRPr sz="1800"/>
                      </a:pPr>
                      <a:r>
                        <a:rPr sz="24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75.02%</a:t>
                      </a:r>
                    </a:p>
                  </a:txBody>
                  <a:tcPr marT="12700" marB="0" anchor="ctr" horzOverflow="overflow">
                    <a:lnL w="12700">
                      <a:solidFill>
                        <a:srgbClr val="BFBFBF"/>
                      </a:solidFill>
                      <a:miter lim="400000"/>
                    </a:lnL>
                    <a:lnR w="12700">
                      <a:solidFill>
                        <a:srgbClr val="BFBFBF"/>
                      </a:solidFill>
                      <a:miter lim="400000"/>
                    </a:lnR>
                    <a:lnT w="12700">
                      <a:solidFill>
                        <a:srgbClr val="BFBFBF"/>
                      </a:solidFill>
                      <a:miter lim="400000"/>
                    </a:lnT>
                    <a:lnB w="12700">
                      <a:solidFill>
                        <a:srgbClr val="BFBFBF"/>
                      </a:solidFill>
                      <a:miter lim="400000"/>
                    </a:lnB>
                    <a:solidFill>
                      <a:srgbClr val="F2F2F2"/>
                    </a:solidFill>
                  </a:tcPr>
                </a:tc>
              </a:tr>
              <a:tr h="1440959">
                <a:tc>
                  <a:txBody>
                    <a:bodyPr/>
                    <a:lstStyle/>
                    <a:p>
                      <a:pPr defTabSz="457200">
                        <a:lnSpc>
                          <a:spcPts val="5100"/>
                        </a:lnSpc>
                        <a:defRPr sz="1800"/>
                      </a:pPr>
                      <a:r>
                        <a:rPr sz="2133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CDF of positioning accuracy &lt;100m</a:t>
                      </a:r>
                    </a:p>
                  </a:txBody>
                  <a:tcPr marT="12700" marB="0" anchor="ctr" horzOverflow="overflow">
                    <a:lnL w="12700">
                      <a:solidFill>
                        <a:srgbClr val="BFBFBF"/>
                      </a:solidFill>
                      <a:miter lim="400000"/>
                    </a:lnL>
                    <a:lnR w="12700">
                      <a:solidFill>
                        <a:srgbClr val="BFBFBF"/>
                      </a:solidFill>
                      <a:miter lim="400000"/>
                    </a:lnR>
                    <a:lnT w="12700">
                      <a:solidFill>
                        <a:srgbClr val="BFBFBF"/>
                      </a:solidFill>
                      <a:miter lim="400000"/>
                    </a:lnT>
                    <a:lnB w="12700">
                      <a:solidFill>
                        <a:srgbClr val="BFBFB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457200">
                        <a:lnSpc>
                          <a:spcPts val="5700"/>
                        </a:lnSpc>
                        <a:defRPr sz="1800"/>
                      </a:pPr>
                      <a:r>
                        <a:rPr sz="24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86.12%</a:t>
                      </a:r>
                    </a:p>
                  </a:txBody>
                  <a:tcPr marT="12700" marB="0" anchor="ctr" horzOverflow="overflow">
                    <a:lnL w="12700">
                      <a:solidFill>
                        <a:srgbClr val="BFBFBF"/>
                      </a:solidFill>
                      <a:miter lim="400000"/>
                    </a:lnL>
                    <a:lnR w="12700">
                      <a:solidFill>
                        <a:srgbClr val="BFBFBF"/>
                      </a:solidFill>
                      <a:miter lim="400000"/>
                    </a:lnR>
                    <a:lnT w="12700">
                      <a:solidFill>
                        <a:srgbClr val="BFBFBF"/>
                      </a:solidFill>
                      <a:miter lim="400000"/>
                    </a:lnT>
                    <a:lnB w="12700">
                      <a:solidFill>
                        <a:srgbClr val="BFBFB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457200">
                        <a:lnSpc>
                          <a:spcPts val="5700"/>
                        </a:lnSpc>
                        <a:defRPr sz="1800"/>
                      </a:pPr>
                      <a:r>
                        <a:rPr sz="24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88.15%</a:t>
                      </a:r>
                    </a:p>
                  </a:txBody>
                  <a:tcPr marT="12700" marB="0" anchor="ctr" horzOverflow="overflow">
                    <a:lnL w="12700">
                      <a:solidFill>
                        <a:srgbClr val="BFBFBF"/>
                      </a:solidFill>
                      <a:miter lim="400000"/>
                    </a:lnL>
                    <a:lnR w="12700">
                      <a:solidFill>
                        <a:srgbClr val="BFBFBF"/>
                      </a:solidFill>
                      <a:miter lim="400000"/>
                    </a:lnR>
                    <a:lnT w="12700">
                      <a:solidFill>
                        <a:srgbClr val="BFBFBF"/>
                      </a:solidFill>
                      <a:miter lim="400000"/>
                    </a:lnT>
                    <a:lnB w="12700">
                      <a:solidFill>
                        <a:srgbClr val="BFBFB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457200">
                        <a:lnSpc>
                          <a:spcPts val="5700"/>
                        </a:lnSpc>
                        <a:defRPr sz="1800"/>
                      </a:pPr>
                      <a:r>
                        <a:rPr sz="24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88.04%</a:t>
                      </a:r>
                    </a:p>
                  </a:txBody>
                  <a:tcPr marT="12700" marB="0" anchor="ctr" horzOverflow="overflow">
                    <a:lnL w="12700">
                      <a:solidFill>
                        <a:srgbClr val="BFBFBF"/>
                      </a:solidFill>
                      <a:miter lim="400000"/>
                    </a:lnL>
                    <a:lnR w="12700">
                      <a:solidFill>
                        <a:srgbClr val="BFBFBF"/>
                      </a:solidFill>
                      <a:miter lim="400000"/>
                    </a:lnR>
                    <a:lnT w="12700">
                      <a:solidFill>
                        <a:srgbClr val="BFBFBF"/>
                      </a:solidFill>
                      <a:miter lim="400000"/>
                    </a:lnT>
                    <a:lnB w="12700">
                      <a:solidFill>
                        <a:srgbClr val="BFBFB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457200">
                        <a:lnSpc>
                          <a:spcPts val="5700"/>
                        </a:lnSpc>
                        <a:defRPr sz="1800"/>
                      </a:pPr>
                      <a:r>
                        <a:rPr sz="24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89.58%</a:t>
                      </a:r>
                    </a:p>
                  </a:txBody>
                  <a:tcPr marT="12700" marB="0" anchor="ctr" horzOverflow="overflow">
                    <a:lnL w="12700">
                      <a:solidFill>
                        <a:srgbClr val="BFBFBF"/>
                      </a:solidFill>
                      <a:miter lim="400000"/>
                    </a:lnL>
                    <a:lnR w="12700">
                      <a:solidFill>
                        <a:srgbClr val="BFBFBF"/>
                      </a:solidFill>
                      <a:miter lim="400000"/>
                    </a:lnR>
                    <a:lnT w="12700">
                      <a:solidFill>
                        <a:srgbClr val="BFBFBF"/>
                      </a:solidFill>
                      <a:miter lim="400000"/>
                    </a:lnT>
                    <a:lnB w="12700">
                      <a:solidFill>
                        <a:srgbClr val="BFBFBF"/>
                      </a:solidFill>
                      <a:miter lim="400000"/>
                    </a:lnB>
                  </a:tcPr>
                </a:tc>
              </a:tr>
            </a:tbl>
          </a:graphicData>
        </a:graphic>
      </p:graphicFrame>
      <p:sp>
        <p:nvSpPr>
          <p:cNvPr id="146" name="Shanghai, about 7 sq.km, with more than 160 base stations and 600 cells"/>
          <p:cNvSpPr txBox="1"/>
          <p:nvPr/>
        </p:nvSpPr>
        <p:spPr>
          <a:xfrm>
            <a:off x="5446013" y="11504685"/>
            <a:ext cx="13491973" cy="10303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Shanghai, about 7 sq.km, with more than 160 base stations and 600 cells </a:t>
            </a:r>
          </a:p>
        </p:txBody>
      </p:sp>
      <p:sp>
        <p:nvSpPr>
          <p:cNvPr id="147" name="Based on MR BigData, the CDF of positioning accuracy within 50m can achieve about 70%…"/>
          <p:cNvSpPr txBox="1"/>
          <p:nvPr/>
        </p:nvSpPr>
        <p:spPr>
          <a:xfrm>
            <a:off x="1615505" y="3929260"/>
            <a:ext cx="12307666" cy="21214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>
              <a:defRPr sz="3300"/>
            </a:pPr>
            <a:r>
              <a:t>Based on MR BigData, the CDF of positioning accuracy within 50m can achieve about 70%</a:t>
            </a:r>
          </a:p>
          <a:p>
            <a:pPr>
              <a:defRPr sz="3300"/>
            </a:pPr>
            <a:r>
              <a:t>The more BigData used, the higher accuracy achieved</a:t>
            </a:r>
          </a:p>
        </p:txBody>
      </p:sp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LTE BigData Utilization - Positioning"/>
          <p:cNvSpPr txBox="1">
            <a:spLocks noGrp="1"/>
          </p:cNvSpPr>
          <p:nvPr>
            <p:ph type="title"/>
          </p:nvPr>
        </p:nvSpPr>
        <p:spPr>
          <a:xfrm>
            <a:off x="1174776" y="509753"/>
            <a:ext cx="22178464" cy="1614591"/>
          </a:xfrm>
          <a:prstGeom prst="rect">
            <a:avLst/>
          </a:prstGeom>
        </p:spPr>
        <p:txBody>
          <a:bodyPr>
            <a:normAutofit fontScale="90000"/>
          </a:bodyPr>
          <a:lstStyle>
            <a:lvl1pPr defTabSz="528319">
              <a:defRPr sz="7168"/>
            </a:lvl1pPr>
          </a:lstStyle>
          <a:p>
            <a:r>
              <a:rPr dirty="0"/>
              <a:t>LTE </a:t>
            </a:r>
            <a:r>
              <a:rPr dirty="0" err="1"/>
              <a:t>BigData</a:t>
            </a:r>
            <a:r>
              <a:rPr dirty="0"/>
              <a:t> Utilization - </a:t>
            </a:r>
            <a:r>
              <a:rPr lang="en-US" altLang="zh-CN" sz="7200" dirty="0" smtClean="0"/>
              <a:t>Performance assessment for terminal models</a:t>
            </a:r>
            <a:endParaRPr lang="zh-CN" altLang="en-US" sz="7200" dirty="0"/>
          </a:p>
        </p:txBody>
      </p:sp>
      <p:pic>
        <p:nvPicPr>
          <p:cNvPr id="150" name="Image" descr="Image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4863086" y="2159000"/>
            <a:ext cx="14657828" cy="7050601"/>
          </a:xfrm>
          <a:prstGeom prst="rect">
            <a:avLst/>
          </a:prstGeom>
          <a:ln w="12700">
            <a:miter lim="400000"/>
          </a:ln>
        </p:spPr>
      </p:pic>
      <p:sp>
        <p:nvSpPr>
          <p:cNvPr id="151" name="•KPI can be associated with terminal models, since terminal models can be differentiated on network side by IMEI…"/>
          <p:cNvSpPr txBox="1"/>
          <p:nvPr/>
        </p:nvSpPr>
        <p:spPr>
          <a:xfrm>
            <a:off x="3385405" y="9244257"/>
            <a:ext cx="17613190" cy="36454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l">
              <a:defRPr sz="3300"/>
            </a:pPr>
            <a:r>
              <a:rPr dirty="0"/>
              <a:t>•KPI can be associated with terminal models, since terminal models can be differentiated on network side by IMEI</a:t>
            </a:r>
          </a:p>
          <a:p>
            <a:pPr algn="l">
              <a:defRPr sz="3300"/>
            </a:pPr>
            <a:r>
              <a:rPr dirty="0"/>
              <a:t>•E.g., the sudden  KPI drop of a newly launched smart phone is significantly lower than its predecessors</a:t>
            </a:r>
          </a:p>
          <a:p>
            <a:pPr algn="l">
              <a:defRPr sz="3300"/>
            </a:pPr>
            <a:r>
              <a:rPr dirty="0"/>
              <a:t>•Quick identification of the reason is important for the terminal vendor, network vendors and the operator</a:t>
            </a:r>
          </a:p>
        </p:txBody>
      </p:sp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Following advantages are observed and achieved from standard based BigData collection and utilization in LTE (i.e. MDT and SON):…"/>
          <p:cNvSpPr txBox="1">
            <a:spLocks noGrp="1"/>
          </p:cNvSpPr>
          <p:nvPr>
            <p:ph type="body" sz="half" idx="1"/>
          </p:nvPr>
        </p:nvSpPr>
        <p:spPr>
          <a:xfrm>
            <a:off x="1040357" y="3098800"/>
            <a:ext cx="12348167" cy="9296400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pPr marL="508000" indent="-508000" defTabSz="660400">
              <a:spcBef>
                <a:spcPts val="4700"/>
              </a:spcBef>
              <a:defRPr sz="3840"/>
            </a:pPr>
            <a:r>
              <a:rPr dirty="0"/>
              <a:t>Following advantages are observed and achieved from standard based </a:t>
            </a:r>
            <a:r>
              <a:rPr dirty="0" err="1"/>
              <a:t>BigData</a:t>
            </a:r>
            <a:r>
              <a:rPr dirty="0"/>
              <a:t> collection and utilization in LTE (i.e. MDT and SON):</a:t>
            </a:r>
          </a:p>
          <a:p>
            <a:pPr marL="1016000" lvl="1" indent="-508000" defTabSz="660400">
              <a:spcBef>
                <a:spcPts val="4700"/>
              </a:spcBef>
              <a:defRPr sz="3840"/>
            </a:pPr>
            <a:r>
              <a:rPr dirty="0"/>
              <a:t>CAPEX &amp; OPEX of operators significantly reduced, e.g. more accurate base station deployment, much less human resource for drive tests</a:t>
            </a:r>
          </a:p>
          <a:p>
            <a:pPr marL="1016000" lvl="1" indent="-508000" defTabSz="660400">
              <a:spcBef>
                <a:spcPts val="4700"/>
              </a:spcBef>
              <a:defRPr sz="3840"/>
            </a:pPr>
            <a:r>
              <a:rPr dirty="0"/>
              <a:t>User experience enhanced, e.g. </a:t>
            </a:r>
            <a:r>
              <a:rPr dirty="0" err="1"/>
              <a:t>BigData</a:t>
            </a:r>
            <a:r>
              <a:rPr dirty="0"/>
              <a:t> based machine learning help proper RRM, Mobility Management and positioning</a:t>
            </a:r>
          </a:p>
          <a:p>
            <a:pPr marL="1016000" lvl="1" indent="-508000" defTabSz="660400">
              <a:spcBef>
                <a:spcPts val="4700"/>
              </a:spcBef>
              <a:defRPr sz="3840"/>
            </a:pPr>
            <a:r>
              <a:rPr dirty="0"/>
              <a:t>Network planning and optimization becomes more effective and efficient, e.g. coverage enhancement and problem identification</a:t>
            </a:r>
          </a:p>
        </p:txBody>
      </p:sp>
      <p:sp>
        <p:nvSpPr>
          <p:cNvPr id="154" name="Rectangle"/>
          <p:cNvSpPr/>
          <p:nvPr/>
        </p:nvSpPr>
        <p:spPr>
          <a:xfrm>
            <a:off x="13973181" y="-16588"/>
            <a:ext cx="10410954" cy="13749176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pic>
        <p:nvPicPr>
          <p:cNvPr id="155" name="page1image256.png" descr="page1image256.png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19358226" y="2922766"/>
            <a:ext cx="3871980" cy="3871980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159" name="Group"/>
          <p:cNvGrpSpPr/>
          <p:nvPr/>
        </p:nvGrpSpPr>
        <p:grpSpPr>
          <a:xfrm>
            <a:off x="15881350" y="6948420"/>
            <a:ext cx="5123034" cy="3871980"/>
            <a:chOff x="0" y="0"/>
            <a:chExt cx="5123033" cy="3871979"/>
          </a:xfrm>
        </p:grpSpPr>
        <p:pic>
          <p:nvPicPr>
            <p:cNvPr id="156" name="page1image592.png" descr="page1image592.png"/>
            <p:cNvPicPr>
              <a:picLocks noChangeAspect="1"/>
            </p:cNvPicPr>
            <p:nvPr/>
          </p:nvPicPr>
          <p:blipFill>
            <a:blip r:embed="rId3" cstate="print">
              <a:extLst/>
            </a:blip>
            <a:stretch>
              <a:fillRect/>
            </a:stretch>
          </p:blipFill>
          <p:spPr>
            <a:xfrm>
              <a:off x="1992815" y="1551587"/>
              <a:ext cx="1125251" cy="1502664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57" name="page1image432.png" descr="page1image432.png"/>
            <p:cNvPicPr>
              <a:picLocks noChangeAspect="1"/>
            </p:cNvPicPr>
            <p:nvPr/>
          </p:nvPicPr>
          <p:blipFill>
            <a:blip r:embed="rId4" cstate="print">
              <a:extLst/>
            </a:blip>
            <a:stretch>
              <a:fillRect/>
            </a:stretch>
          </p:blipFill>
          <p:spPr>
            <a:xfrm>
              <a:off x="4263370" y="1062348"/>
              <a:ext cx="859664" cy="213867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58" name="page1image272.png" descr="page1image272.png"/>
            <p:cNvPicPr>
              <a:picLocks noChangeAspect="1"/>
            </p:cNvPicPr>
            <p:nvPr/>
          </p:nvPicPr>
          <p:blipFill>
            <a:blip r:embed="rId5" cstate="print">
              <a:extLst/>
            </a:blip>
            <a:stretch>
              <a:fillRect/>
            </a:stretch>
          </p:blipFill>
          <p:spPr>
            <a:xfrm>
              <a:off x="0" y="0"/>
              <a:ext cx="4270360" cy="387198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160" name="Text"/>
          <p:cNvSpPr txBox="1"/>
          <p:nvPr/>
        </p:nvSpPr>
        <p:spPr>
          <a:xfrm>
            <a:off x="14535150" y="203199"/>
            <a:ext cx="266700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457200">
              <a:lnSpc>
                <a:spcPts val="2800"/>
              </a:lnSpc>
              <a:defRPr sz="1200" b="0">
                <a:latin typeface="Times"/>
                <a:ea typeface="Times"/>
                <a:cs typeface="Times"/>
                <a:sym typeface="Times"/>
              </a:defRPr>
            </a:lvl1pPr>
          </a:lstStyle>
          <a:p>
            <a:r>
              <a:t>   </a:t>
            </a:r>
          </a:p>
        </p:txBody>
      </p:sp>
      <p:sp>
        <p:nvSpPr>
          <p:cNvPr id="161" name="BigData met LTE"/>
          <p:cNvSpPr txBox="1">
            <a:spLocks noGrp="1"/>
          </p:cNvSpPr>
          <p:nvPr>
            <p:ph type="title"/>
          </p:nvPr>
        </p:nvSpPr>
        <p:spPr>
          <a:xfrm>
            <a:off x="2063747" y="355600"/>
            <a:ext cx="10301388" cy="2286000"/>
          </a:xfrm>
          <a:prstGeom prst="rect">
            <a:avLst/>
          </a:prstGeom>
        </p:spPr>
        <p:txBody>
          <a:bodyPr>
            <a:normAutofit fontScale="90000"/>
          </a:bodyPr>
          <a:lstStyle>
            <a:lvl1pPr defTabSz="759459">
              <a:defRPr sz="10304"/>
            </a:lvl1pPr>
          </a:lstStyle>
          <a:p>
            <a:r>
              <a:t>BigData met LTE</a:t>
            </a:r>
          </a:p>
        </p:txBody>
      </p:sp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RAN-centric BigData collection and utilization should be thoroughly  studied and investigated in NR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 fontScale="90000"/>
          </a:bodyPr>
          <a:lstStyle>
            <a:lvl1pPr defTabSz="495300">
              <a:defRPr sz="6720"/>
            </a:lvl1pPr>
          </a:lstStyle>
          <a:p>
            <a:r>
              <a:rPr dirty="0"/>
              <a:t>RAN-centric </a:t>
            </a:r>
            <a:r>
              <a:rPr dirty="0" err="1"/>
              <a:t>BigData</a:t>
            </a:r>
            <a:r>
              <a:rPr dirty="0"/>
              <a:t> collection and utilization should be thoroughly  studied and investigated in NR</a:t>
            </a:r>
          </a:p>
        </p:txBody>
      </p:sp>
      <p:sp>
        <p:nvSpPr>
          <p:cNvPr id="164" name="As in LTE, advantage of BigData collection and utilization still valid and attractiv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As in LTE, advantage of BigData collection and utilization still valid and attractive</a:t>
            </a:r>
          </a:p>
          <a:p>
            <a:r>
              <a:t>Further enhancement and improvement will be achieved from lessons of LTE</a:t>
            </a:r>
          </a:p>
          <a:p>
            <a:r>
              <a:t>New RAN architecture (CU/DU), powerful storage and computing capability of new RAN provide new opportunity for BigData collection and utilization</a:t>
            </a:r>
          </a:p>
        </p:txBody>
      </p:sp>
    </p:spTree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Potential Specification Impact"/>
          <p:cNvSpPr txBox="1">
            <a:spLocks noGrp="1"/>
          </p:cNvSpPr>
          <p:nvPr>
            <p:ph type="title"/>
          </p:nvPr>
        </p:nvSpPr>
        <p:spPr>
          <a:xfrm>
            <a:off x="407389" y="355600"/>
            <a:ext cx="13167698" cy="2286000"/>
          </a:xfrm>
          <a:prstGeom prst="rect">
            <a:avLst/>
          </a:prstGeom>
        </p:spPr>
        <p:txBody>
          <a:bodyPr>
            <a:normAutofit fontScale="90000"/>
          </a:bodyPr>
          <a:lstStyle>
            <a:lvl1pPr defTabSz="594360">
              <a:defRPr sz="7200"/>
            </a:lvl1pPr>
          </a:lstStyle>
          <a:p>
            <a:r>
              <a:rPr dirty="0"/>
              <a:t> Potential Specification Impact </a:t>
            </a:r>
          </a:p>
        </p:txBody>
      </p:sp>
      <p:sp>
        <p:nvSpPr>
          <p:cNvPr id="167" name="Definition: what/where is BigData…"/>
          <p:cNvSpPr txBox="1">
            <a:spLocks noGrp="1"/>
          </p:cNvSpPr>
          <p:nvPr>
            <p:ph type="body" sz="half" idx="1"/>
          </p:nvPr>
        </p:nvSpPr>
        <p:spPr>
          <a:xfrm>
            <a:off x="1538763" y="2857534"/>
            <a:ext cx="10904950" cy="9296401"/>
          </a:xfrm>
          <a:prstGeom prst="rect">
            <a:avLst/>
          </a:prstGeom>
        </p:spPr>
        <p:txBody>
          <a:bodyPr/>
          <a:lstStyle/>
          <a:p>
            <a:pPr marL="374649" indent="-374649" defTabSz="487044">
              <a:spcBef>
                <a:spcPts val="3400"/>
              </a:spcBef>
              <a:defRPr sz="2832" b="1"/>
            </a:pPr>
            <a:r>
              <a:t>Definition: what/where is BigData</a:t>
            </a:r>
          </a:p>
          <a:p>
            <a:pPr marL="749299" lvl="1" indent="-374649" defTabSz="487044">
              <a:spcBef>
                <a:spcPts val="3400"/>
              </a:spcBef>
              <a:defRPr sz="2832"/>
            </a:pPr>
            <a:r>
              <a:t>From consenting UEs: RRM measurement quantities, RLF, access failure,…</a:t>
            </a:r>
          </a:p>
          <a:p>
            <a:pPr marL="749299" lvl="1" indent="-374649" defTabSz="487044">
              <a:spcBef>
                <a:spcPts val="3400"/>
              </a:spcBef>
              <a:defRPr sz="2832"/>
            </a:pPr>
            <a:r>
              <a:t>From gNBs: L2 measurement quantities, signaling procedure log</a:t>
            </a:r>
          </a:p>
          <a:p>
            <a:pPr marL="374649" indent="-374649" defTabSz="487044">
              <a:spcBef>
                <a:spcPts val="3400"/>
              </a:spcBef>
              <a:defRPr sz="2832" b="1"/>
            </a:pPr>
            <a:r>
              <a:t>Collection: how to obtain  BigData</a:t>
            </a:r>
          </a:p>
          <a:p>
            <a:pPr marL="749299" lvl="1" indent="-374649" defTabSz="487044">
              <a:spcBef>
                <a:spcPts val="3400"/>
              </a:spcBef>
              <a:defRPr sz="2832"/>
            </a:pPr>
            <a:r>
              <a:t>Logical entity/function to configure and control collection</a:t>
            </a:r>
          </a:p>
          <a:p>
            <a:pPr marL="749299" lvl="1" indent="-374649" defTabSz="487044">
              <a:spcBef>
                <a:spcPts val="3400"/>
              </a:spcBef>
              <a:defRPr sz="2832"/>
            </a:pPr>
            <a:r>
              <a:t>Procedure of data collection (like LTE MDT)</a:t>
            </a:r>
          </a:p>
          <a:p>
            <a:pPr marL="374649" indent="-374649" defTabSz="487044">
              <a:spcBef>
                <a:spcPts val="3400"/>
              </a:spcBef>
              <a:defRPr sz="2832" b="1"/>
            </a:pPr>
            <a:r>
              <a:t>Utilization: how to use BigData</a:t>
            </a:r>
          </a:p>
          <a:p>
            <a:pPr marL="749299" lvl="1" indent="-374649" defTabSz="487044">
              <a:spcBef>
                <a:spcPts val="3400"/>
              </a:spcBef>
              <a:defRPr sz="2832"/>
            </a:pPr>
            <a:r>
              <a:t>SON</a:t>
            </a:r>
          </a:p>
          <a:p>
            <a:pPr marL="749299" lvl="1" indent="-374649" defTabSz="487044">
              <a:spcBef>
                <a:spcPts val="3400"/>
              </a:spcBef>
              <a:defRPr sz="2832"/>
            </a:pPr>
            <a:r>
              <a:t>Open to third party,</a:t>
            </a:r>
          </a:p>
          <a:p>
            <a:pPr marL="749299" lvl="1" indent="-374649" defTabSz="487044">
              <a:spcBef>
                <a:spcPts val="3400"/>
              </a:spcBef>
              <a:defRPr sz="2832"/>
            </a:pPr>
            <a:r>
              <a:t>Edge computing</a:t>
            </a:r>
          </a:p>
        </p:txBody>
      </p:sp>
      <p:sp>
        <p:nvSpPr>
          <p:cNvPr id="168" name="Rectangle"/>
          <p:cNvSpPr/>
          <p:nvPr/>
        </p:nvSpPr>
        <p:spPr>
          <a:xfrm>
            <a:off x="13973181" y="-16588"/>
            <a:ext cx="10410954" cy="13749176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grpSp>
        <p:nvGrpSpPr>
          <p:cNvPr id="172" name="Group"/>
          <p:cNvGrpSpPr/>
          <p:nvPr/>
        </p:nvGrpSpPr>
        <p:grpSpPr>
          <a:xfrm>
            <a:off x="15618840" y="3921292"/>
            <a:ext cx="7582957" cy="5873416"/>
            <a:chOff x="0" y="0"/>
            <a:chExt cx="7582956" cy="5873414"/>
          </a:xfrm>
        </p:grpSpPr>
        <p:pic>
          <p:nvPicPr>
            <p:cNvPr id="169" name="page1image592.png" descr="page1image592.png"/>
            <p:cNvPicPr>
              <a:picLocks noChangeAspect="1"/>
            </p:cNvPicPr>
            <p:nvPr/>
          </p:nvPicPr>
          <p:blipFill>
            <a:blip r:embed="rId2" cstate="print">
              <a:extLst/>
            </a:blip>
            <a:stretch>
              <a:fillRect/>
            </a:stretch>
          </p:blipFill>
          <p:spPr>
            <a:xfrm>
              <a:off x="5019646" y="3290457"/>
              <a:ext cx="1960450" cy="1840798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0" name="page1image432.png" descr="page1image432.png"/>
            <p:cNvPicPr>
              <a:picLocks noChangeAspect="1"/>
            </p:cNvPicPr>
            <p:nvPr/>
          </p:nvPicPr>
          <p:blipFill>
            <a:blip r:embed="rId3" cstate="print">
              <a:extLst/>
            </a:blip>
            <a:stretch>
              <a:fillRect/>
            </a:stretch>
          </p:blipFill>
          <p:spPr>
            <a:xfrm>
              <a:off x="4416785" y="2817691"/>
              <a:ext cx="3166172" cy="3055724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1" name="page1image272.png" descr="page1image272.png"/>
            <p:cNvPicPr>
              <a:picLocks noChangeAspect="1"/>
            </p:cNvPicPr>
            <p:nvPr/>
          </p:nvPicPr>
          <p:blipFill>
            <a:blip r:embed="rId4" cstate="print">
              <a:extLst/>
            </a:blip>
            <a:stretch>
              <a:fillRect/>
            </a:stretch>
          </p:blipFill>
          <p:spPr>
            <a:xfrm>
              <a:off x="0" y="0"/>
              <a:ext cx="6939805" cy="498856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173" name="Text"/>
          <p:cNvSpPr txBox="1"/>
          <p:nvPr/>
        </p:nvSpPr>
        <p:spPr>
          <a:xfrm>
            <a:off x="14626090" y="3301999"/>
            <a:ext cx="266701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457200">
              <a:lnSpc>
                <a:spcPts val="2800"/>
              </a:lnSpc>
              <a:defRPr sz="1200" b="0">
                <a:latin typeface="Times"/>
                <a:ea typeface="Times"/>
                <a:cs typeface="Times"/>
                <a:sym typeface="Times"/>
              </a:defRPr>
            </a:lvl1pPr>
          </a:lstStyle>
          <a:p>
            <a:r>
              <a:t>   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331</TotalTime>
  <Words>672</Words>
  <Application>Microsoft Office PowerPoint</Application>
  <PresentationFormat>自定义</PresentationFormat>
  <Paragraphs>80</Paragraphs>
  <Slides>11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2" baseType="lpstr">
      <vt:lpstr>White</vt:lpstr>
      <vt:lpstr>Motivation for SID proposal for RAN-centric BigData Collection and Utilization</vt:lpstr>
      <vt:lpstr>幻灯片 2</vt:lpstr>
      <vt:lpstr>LTE BigData Utilization - Coverage Enhancement  </vt:lpstr>
      <vt:lpstr>LTE BigData Utilization - Problem Detection  </vt:lpstr>
      <vt:lpstr>LTE BigData Utilization - Positioning</vt:lpstr>
      <vt:lpstr>LTE BigData Utilization - Performance assessment for terminal models</vt:lpstr>
      <vt:lpstr>BigData met LTE</vt:lpstr>
      <vt:lpstr>RAN-centric BigData collection and utilization should be thoroughly  studied and investigated in NR</vt:lpstr>
      <vt:lpstr> Potential Specification Impact </vt:lpstr>
      <vt:lpstr>SID objectives</vt:lpstr>
      <vt:lpstr>幻灯片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Discussion on RAN-centric BigData Collection and Utilization</dc:title>
  <dc:creator>LiuLiang</dc:creator>
  <cp:lastModifiedBy>LiuLiang</cp:lastModifiedBy>
  <cp:revision>23</cp:revision>
  <dcterms:modified xsi:type="dcterms:W3CDTF">2018-03-12T08:16:20Z</dcterms:modified>
</cp:coreProperties>
</file>