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452" r:id="rId2"/>
    <p:sldId id="846" r:id="rId3"/>
    <p:sldId id="847" r:id="rId4"/>
    <p:sldId id="701" r:id="rId5"/>
    <p:sldId id="702" r:id="rId6"/>
    <p:sldId id="703" r:id="rId7"/>
    <p:sldId id="853" r:id="rId8"/>
    <p:sldId id="856" r:id="rId9"/>
    <p:sldId id="839" r:id="rId10"/>
    <p:sldId id="857" r:id="rId11"/>
    <p:sldId id="844" r:id="rId12"/>
    <p:sldId id="429" r:id="rId13"/>
    <p:sldId id="353" r:id="rId14"/>
    <p:sldId id="848" r:id="rId15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F2F"/>
    <a:srgbClr val="B1D254"/>
    <a:srgbClr val="0000FF"/>
    <a:srgbClr val="FF3300"/>
    <a:srgbClr val="FFCC00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4082" autoAdjust="0"/>
    <p:restoredTop sz="94660" autoAdjust="0"/>
  </p:normalViewPr>
  <p:slideViewPr>
    <p:cSldViewPr snapToGrid="0">
      <p:cViewPr varScale="1">
        <p:scale>
          <a:sx n="113" d="100"/>
          <a:sy n="113" d="100"/>
        </p:scale>
        <p:origin x="-150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8"/>
                <c:pt idx="0">
                  <c:v>AH 1801</c:v>
                </c:pt>
                <c:pt idx="1">
                  <c:v>#86</c:v>
                </c:pt>
                <c:pt idx="2">
                  <c:v>#86bis</c:v>
                </c:pt>
                <c:pt idx="3">
                  <c:v>#87</c:v>
                </c:pt>
                <c:pt idx="4">
                  <c:v>AH 1807</c:v>
                </c:pt>
                <c:pt idx="5">
                  <c:v>#88</c:v>
                </c:pt>
                <c:pt idx="6">
                  <c:v>#88bis</c:v>
                </c:pt>
                <c:pt idx="7">
                  <c:v>#89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143</c:v>
                </c:pt>
                <c:pt idx="1">
                  <c:v>232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9136384"/>
        <c:axId val="143936320"/>
      </c:barChart>
      <c:catAx>
        <c:axId val="109136384"/>
        <c:scaling>
          <c:orientation val="minMax"/>
        </c:scaling>
        <c:delete val="0"/>
        <c:axPos val="b"/>
        <c:majorTickMark val="none"/>
        <c:minorTickMark val="none"/>
        <c:tickLblPos val="nextTo"/>
        <c:crossAx val="143936320"/>
        <c:crosses val="autoZero"/>
        <c:auto val="1"/>
        <c:lblAlgn val="ctr"/>
        <c:lblOffset val="100"/>
        <c:noMultiLvlLbl val="0"/>
      </c:catAx>
      <c:valAx>
        <c:axId val="14393632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0913638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Contributions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8"/>
                <c:pt idx="0">
                  <c:v>AH 1801</c:v>
                </c:pt>
                <c:pt idx="1">
                  <c:v>#86</c:v>
                </c:pt>
                <c:pt idx="2">
                  <c:v>#86bis</c:v>
                </c:pt>
                <c:pt idx="3">
                  <c:v>#87</c:v>
                </c:pt>
                <c:pt idx="4">
                  <c:v>AH 1807</c:v>
                </c:pt>
                <c:pt idx="5">
                  <c:v>#88</c:v>
                </c:pt>
                <c:pt idx="6">
                  <c:v>#88bis</c:v>
                </c:pt>
                <c:pt idx="7">
                  <c:v>#89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1256</c:v>
                </c:pt>
                <c:pt idx="1">
                  <c:v>2085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5320576"/>
        <c:axId val="143938624"/>
      </c:barChart>
      <c:catAx>
        <c:axId val="95320576"/>
        <c:scaling>
          <c:orientation val="minMax"/>
        </c:scaling>
        <c:delete val="0"/>
        <c:axPos val="b"/>
        <c:majorTickMark val="none"/>
        <c:minorTickMark val="none"/>
        <c:tickLblPos val="nextTo"/>
        <c:crossAx val="143938624"/>
        <c:crosses val="autoZero"/>
        <c:auto val="1"/>
        <c:lblAlgn val="ctr"/>
        <c:lblOffset val="100"/>
        <c:noMultiLvlLbl val="0"/>
      </c:catAx>
      <c:valAx>
        <c:axId val="14393862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532057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49788" cy="3487738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2411" y="4417587"/>
            <a:ext cx="5145581" cy="418248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32EBC1-262A-4BE7-B9F3-9F3AFBBA089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D7228-79D2-4A43-9F7D-95D572D8502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83F171-0A11-43E5-B070-5F21A599C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D729CA9-0B79-4B9A-B62F-ED6DB8AE8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51C810-DF41-44A4-96B1-30899027F1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ea typeface="MS PGothic" pitchFamily="34" charset="-128"/>
              </a:defRPr>
            </a:lvl1pPr>
          </a:lstStyle>
          <a:p>
            <a:r>
              <a:rPr lang="en-GB" altLang="ja-JP"/>
              <a:t>Slide </a:t>
            </a:r>
            <a:fld id="{2A296FB2-9AA2-4E5F-A6A3-96CB0E081711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2026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3C36A9-E97D-481F-A77A-192FA52A695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FE3C95-0919-4D11-B52B-A1D487465AA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609000-B0AB-4B70-92DC-1906A0EA061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5F441D-FDC9-4917-8782-9FB1A52175E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F5DB0B-C0D7-4C62-A89C-F6E83EC7A4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83FCB4-3B62-4790-B149-1B187BB8C5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FDCA5-AF96-43E1-A56E-6D95327FFFD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8281B7-44C3-492A-8DFD-11FF2867AA2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smtClean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© 3GPP 2017     RP-172753 RAN4 Status Report to RAN#78  xutao.zhou@samsung.com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  <p:sldLayoutId id="2147484568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GB" altLang="zh-CN" dirty="0" smtClean="0">
              <a:ea typeface="SimSun" pitchFamily="2" charset="-122"/>
            </a:endParaRPr>
          </a:p>
        </p:txBody>
      </p:sp>
      <p:sp>
        <p:nvSpPr>
          <p:cNvPr id="5124" name="Text Box 65"/>
          <p:cNvSpPr txBox="1">
            <a:spLocks noChangeArrowheads="1"/>
          </p:cNvSpPr>
          <p:nvPr/>
        </p:nvSpPr>
        <p:spPr bwMode="auto">
          <a:xfrm>
            <a:off x="273348" y="258763"/>
            <a:ext cx="7113587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3GPP TSG RAN #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79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				</a:t>
            </a:r>
            <a:r>
              <a:rPr lang="en-GB" altLang="en-US" sz="2000" b="1" i="1" dirty="0" smtClean="0">
                <a:solidFill>
                  <a:srgbClr val="0000CC"/>
                </a:solidFill>
                <a:latin typeface="Arial" charset="0"/>
                <a:cs typeface="Times New Roman" pitchFamily="18" charset="0"/>
              </a:rPr>
              <a:t>RP-180009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Chennai, India, 19 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– 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22 March, 2018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5125" name="Subtitle 6"/>
          <p:cNvSpPr>
            <a:spLocks noGrp="1"/>
          </p:cNvSpPr>
          <p:nvPr>
            <p:ph type="subTitle" idx="4294967295"/>
          </p:nvPr>
        </p:nvSpPr>
        <p:spPr>
          <a:xfrm>
            <a:off x="2598285" y="4096574"/>
            <a:ext cx="5523328" cy="12493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GB" altLang="en-US" sz="1600" dirty="0" smtClean="0">
                <a:latin typeface="Arial" charset="0"/>
              </a:rPr>
              <a:t>RAN4 Chairman:          </a:t>
            </a:r>
            <a:r>
              <a:rPr lang="en-GB" altLang="en-US" sz="1600" dirty="0" err="1" smtClean="0">
                <a:latin typeface="Arial" charset="0"/>
              </a:rPr>
              <a:t>Xutao</a:t>
            </a:r>
            <a:r>
              <a:rPr lang="en-GB" altLang="en-US" sz="1600" dirty="0" smtClean="0">
                <a:latin typeface="Arial" charset="0"/>
              </a:rPr>
              <a:t> Zhou</a:t>
            </a:r>
          </a:p>
          <a:p>
            <a:pPr marL="0" indent="0">
              <a:buFontTx/>
              <a:buNone/>
            </a:pPr>
            <a:r>
              <a:rPr lang="en-GB" altLang="en-US" sz="1600" dirty="0" smtClean="0">
                <a:latin typeface="Arial" charset="0"/>
              </a:rPr>
              <a:t>RAN4 Vice </a:t>
            </a:r>
            <a:r>
              <a:rPr lang="en-GB" altLang="en-US" sz="1600" dirty="0">
                <a:latin typeface="Arial" charset="0"/>
              </a:rPr>
              <a:t>Chairman: </a:t>
            </a:r>
            <a:r>
              <a:rPr lang="en-GB" altLang="en-US" sz="1600" dirty="0" smtClean="0">
                <a:latin typeface="Arial" charset="0"/>
              </a:rPr>
              <a:t> </a:t>
            </a:r>
            <a:r>
              <a:rPr lang="en-GB" altLang="en-US" sz="1600" dirty="0" err="1" smtClean="0">
                <a:latin typeface="Arial" charset="0"/>
              </a:rPr>
              <a:t>Xizeng</a:t>
            </a:r>
            <a:r>
              <a:rPr lang="en-GB" altLang="en-US" sz="1600" dirty="0" smtClean="0">
                <a:latin typeface="Arial" charset="0"/>
              </a:rPr>
              <a:t> </a:t>
            </a:r>
            <a:r>
              <a:rPr lang="en-GB" altLang="en-US" sz="1600" dirty="0">
                <a:latin typeface="Arial" charset="0"/>
              </a:rPr>
              <a:t>Dai</a:t>
            </a:r>
          </a:p>
          <a:p>
            <a:pPr marL="0" indent="0">
              <a:buFontTx/>
              <a:buNone/>
            </a:pPr>
            <a:r>
              <a:rPr lang="en-GB" altLang="en-US" sz="1600" dirty="0">
                <a:latin typeface="Arial" charset="0"/>
              </a:rPr>
              <a:t>RAN4 Vice Chairman: </a:t>
            </a:r>
            <a:r>
              <a:rPr lang="en-GB" altLang="en-US" sz="1600" dirty="0" smtClean="0">
                <a:latin typeface="Arial" charset="0"/>
              </a:rPr>
              <a:t> Hiromasa </a:t>
            </a:r>
            <a:r>
              <a:rPr lang="en-GB" altLang="en-US" sz="1600" dirty="0" err="1">
                <a:latin typeface="Arial" charset="0"/>
              </a:rPr>
              <a:t>Umeda</a:t>
            </a:r>
            <a:endParaRPr lang="en-GB" altLang="en-US" sz="1600" dirty="0">
              <a:latin typeface="Arial" charset="0"/>
            </a:endParaRPr>
          </a:p>
          <a:p>
            <a:pPr marL="0" indent="0">
              <a:buFontTx/>
              <a:buNone/>
            </a:pPr>
            <a:r>
              <a:rPr lang="en-GB" altLang="en-US" sz="1600" dirty="0">
                <a:latin typeface="Arial" charset="0"/>
              </a:rPr>
              <a:t>RAN4 </a:t>
            </a:r>
            <a:r>
              <a:rPr lang="en-GB" altLang="en-US" sz="1600" dirty="0" smtClean="0">
                <a:latin typeface="Arial" charset="0"/>
              </a:rPr>
              <a:t>Secretary</a:t>
            </a:r>
            <a:r>
              <a:rPr lang="en-GB" altLang="en-US" sz="1600" dirty="0">
                <a:latin typeface="Arial" charset="0"/>
              </a:rPr>
              <a:t>:</a:t>
            </a:r>
            <a:r>
              <a:rPr lang="en-GB" altLang="en-US" sz="1600" dirty="0" smtClean="0">
                <a:latin typeface="Arial" charset="0"/>
              </a:rPr>
              <a:t>          Kyoungseok Oh</a:t>
            </a:r>
            <a:r>
              <a:rPr lang="en-GB" altLang="en-US" sz="1600" dirty="0">
                <a:latin typeface="Arial" charset="0"/>
              </a:rPr>
              <a:t>	</a:t>
            </a:r>
          </a:p>
        </p:txBody>
      </p:sp>
      <p:sp>
        <p:nvSpPr>
          <p:cNvPr id="12" name="Text Box 63"/>
          <p:cNvSpPr txBox="1">
            <a:spLocks noChangeArrowheads="1"/>
          </p:cNvSpPr>
          <p:nvPr/>
        </p:nvSpPr>
        <p:spPr bwMode="auto">
          <a:xfrm>
            <a:off x="1182688" y="2459038"/>
            <a:ext cx="642778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Status Report RAN WG4</a:t>
            </a:r>
            <a:b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</a:br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to TSG-RAN </a:t>
            </a:r>
            <a:r>
              <a:rPr lang="en-GB" altLang="zh-CN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#79</a:t>
            </a:r>
            <a:endParaRPr lang="en-US" altLang="zh-CN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Items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2614"/>
            <a:ext cx="8229600" cy="4525963"/>
          </a:xfrm>
        </p:spPr>
        <p:txBody>
          <a:bodyPr/>
          <a:lstStyle/>
          <a:p>
            <a:r>
              <a:rPr lang="en-US" sz="2000" dirty="0" smtClean="0"/>
              <a:t>UE features list</a:t>
            </a:r>
          </a:p>
          <a:p>
            <a:pPr lvl="1"/>
            <a:r>
              <a:rPr lang="en-US" sz="1600" dirty="0" smtClean="0"/>
              <a:t>RAN4 has extensively discussed the UE feature list in Q1 2018 </a:t>
            </a:r>
          </a:p>
          <a:p>
            <a:pPr lvl="1"/>
            <a:r>
              <a:rPr lang="en-US" sz="1600" dirty="0" smtClean="0"/>
              <a:t>RAN4 agreement on UE feature list are captured in R4-1803551 and R4-1803552. Corresponding LS to RAN2 are agreed in R4-1803288 and R4-1803564 </a:t>
            </a:r>
          </a:p>
          <a:p>
            <a:pPr lvl="1"/>
            <a:r>
              <a:rPr lang="en-US" sz="1600" dirty="0"/>
              <a:t>RAN4 will continue discuss the requirements for below features including the option of </a:t>
            </a:r>
            <a:r>
              <a:rPr lang="en-US" sz="1600" dirty="0" smtClean="0"/>
              <a:t>not defining </a:t>
            </a:r>
            <a:r>
              <a:rPr lang="en-US" sz="1600" dirty="0"/>
              <a:t>requirements for these </a:t>
            </a:r>
            <a:r>
              <a:rPr lang="en-US" sz="1600" dirty="0" smtClean="0"/>
              <a:t>features in Q2 2018</a:t>
            </a:r>
            <a:endParaRPr lang="en-US" sz="1600" dirty="0"/>
          </a:p>
          <a:p>
            <a:pPr lvl="2"/>
            <a:r>
              <a:rPr lang="en-US" sz="1200" dirty="0"/>
              <a:t>PA calibration gap</a:t>
            </a:r>
            <a:endParaRPr lang="en-GB" sz="1200" dirty="0"/>
          </a:p>
          <a:p>
            <a:pPr lvl="2"/>
            <a:r>
              <a:rPr lang="fr-FR" sz="1200" dirty="0" err="1"/>
              <a:t>Almost-contiguous</a:t>
            </a:r>
            <a:r>
              <a:rPr lang="fr-FR" sz="1200" dirty="0"/>
              <a:t> UL CP-OFDM</a:t>
            </a:r>
            <a:endParaRPr lang="en-GB" sz="1200" dirty="0"/>
          </a:p>
          <a:p>
            <a:pPr lvl="2"/>
            <a:r>
              <a:rPr lang="en-US" sz="1200" dirty="0"/>
              <a:t>256QAM for FR2</a:t>
            </a:r>
          </a:p>
          <a:p>
            <a:pPr lvl="2"/>
            <a:r>
              <a:rPr lang="en-US" sz="1200" dirty="0"/>
              <a:t>BWP switching delay</a:t>
            </a:r>
          </a:p>
          <a:p>
            <a:pPr lvl="2"/>
            <a:r>
              <a:rPr lang="en-US" sz="1200" dirty="0"/>
              <a:t>1-symbol GP for 120kHz SCS in unpaired </a:t>
            </a:r>
            <a:r>
              <a:rPr lang="en-US" sz="1200" dirty="0" smtClean="0"/>
              <a:t>spectrum</a:t>
            </a:r>
            <a:endParaRPr lang="en-US" sz="1600" dirty="0" smtClean="0"/>
          </a:p>
          <a:p>
            <a:pPr lvl="1"/>
            <a:r>
              <a:rPr lang="en-US" sz="1600" dirty="0" smtClean="0"/>
              <a:t>RAN4 will continue discuss mandatory or optional for certain features in Q2 pending on further decision in RAN #79 if any</a:t>
            </a:r>
          </a:p>
          <a:p>
            <a:pPr lvl="2"/>
            <a:r>
              <a:rPr lang="en-US" altLang="ja-JP" sz="1200" dirty="0"/>
              <a:t>Simultaneous reception and transmission for inter-band CA or EN-DC</a:t>
            </a:r>
          </a:p>
          <a:p>
            <a:pPr lvl="2"/>
            <a:r>
              <a:rPr lang="en-US" sz="1200" dirty="0"/>
              <a:t>60kHz of subcarrier spacing for FR1</a:t>
            </a:r>
            <a:endParaRPr lang="en-GB" sz="1200" dirty="0"/>
          </a:p>
          <a:p>
            <a:pPr lvl="2"/>
            <a:r>
              <a:rPr lang="en-US" altLang="ja-JP" sz="1200" dirty="0" smtClean="0"/>
              <a:t>pi/2-BPSK </a:t>
            </a:r>
            <a:r>
              <a:rPr lang="en-US" altLang="ja-JP" sz="1200" dirty="0"/>
              <a:t>for PUSCH and PUCCH </a:t>
            </a:r>
            <a:r>
              <a:rPr lang="en-US" altLang="ja-JP" sz="1200" dirty="0" smtClean="0"/>
              <a:t>format 3/4 </a:t>
            </a:r>
            <a:r>
              <a:rPr lang="en-US" altLang="ja-JP" sz="1200" dirty="0"/>
              <a:t>for </a:t>
            </a:r>
            <a:r>
              <a:rPr lang="en-US" altLang="ja-JP" sz="1200" dirty="0" smtClean="0"/>
              <a:t>FR2</a:t>
            </a:r>
          </a:p>
          <a:p>
            <a:pPr lvl="2"/>
            <a:endParaRPr lang="en-US" sz="1200" dirty="0" smtClean="0"/>
          </a:p>
          <a:p>
            <a:pPr lvl="1"/>
            <a:endParaRPr lang="ja-JP" altLang="en-US" sz="1200" dirty="0"/>
          </a:p>
          <a:p>
            <a:pPr lvl="2"/>
            <a:endParaRPr lang="en-US" sz="1200" dirty="0" smtClean="0"/>
          </a:p>
          <a:p>
            <a:endParaRPr lang="en-US" sz="1600" dirty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58933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Items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2614"/>
            <a:ext cx="8229600" cy="4525963"/>
          </a:xfrm>
        </p:spPr>
        <p:txBody>
          <a:bodyPr/>
          <a:lstStyle/>
          <a:p>
            <a:r>
              <a:rPr lang="en-US" sz="2000" dirty="0" smtClean="0"/>
              <a:t>Working agreement for NR sync raster </a:t>
            </a:r>
          </a:p>
          <a:p>
            <a:pPr lvl="1"/>
            <a:r>
              <a:rPr lang="en-US" sz="1600" dirty="0"/>
              <a:t>In RAN4 #86, working agreement of approval of </a:t>
            </a:r>
            <a:r>
              <a:rPr lang="nn-NO" sz="1600" dirty="0"/>
              <a:t>WF on NR sync raster </a:t>
            </a:r>
            <a:r>
              <a:rPr lang="en-US" sz="1600" dirty="0"/>
              <a:t>(R4-1803438) was declared </a:t>
            </a:r>
            <a:endParaRPr lang="en-US" sz="1600" dirty="0" smtClean="0"/>
          </a:p>
          <a:p>
            <a:pPr lvl="1"/>
            <a:r>
              <a:rPr lang="en-US" sz="1600" dirty="0" smtClean="0"/>
              <a:t>CRs for NR specifications have been agreed based on working agreements</a:t>
            </a:r>
          </a:p>
          <a:p>
            <a:pPr lvl="1"/>
            <a:r>
              <a:rPr lang="en-US" sz="1600" dirty="0"/>
              <a:t>The potential vote would be held at RAN4#86bis meeting and the challenge cut-off date is 09 April 2018</a:t>
            </a:r>
          </a:p>
          <a:p>
            <a:r>
              <a:rPr lang="en-GB" sz="2000" dirty="0"/>
              <a:t>NR interworking with GSM and </a:t>
            </a:r>
            <a:r>
              <a:rPr lang="en-GB" sz="2000" dirty="0" smtClean="0"/>
              <a:t>UMTS</a:t>
            </a:r>
          </a:p>
          <a:p>
            <a:pPr lvl="1"/>
            <a:r>
              <a:rPr lang="en-GB" sz="1600" dirty="0"/>
              <a:t>RAN has tasked RAN4 to ensure that for EN-DC (Option 3), legacy EPS/E-UTRA interworking with GSM/UMTS is fully supported</a:t>
            </a:r>
          </a:p>
          <a:p>
            <a:pPr lvl="1"/>
            <a:r>
              <a:rPr lang="en-GB" sz="1600" dirty="0"/>
              <a:t>RAN4 has confirmed that legacy EPS/E-UTRA interworking with GSM, UTRA FDD and UTRA TDD in EN-DC operation can be supported from RAN4 perspective in Rel-15 in R4-1802691</a:t>
            </a:r>
          </a:p>
          <a:p>
            <a:r>
              <a:rPr lang="en-US" sz="2000" dirty="0" smtClean="0"/>
              <a:t>Uplink </a:t>
            </a:r>
            <a:r>
              <a:rPr lang="en-US" sz="2000" dirty="0"/>
              <a:t>sharing from UE perspective </a:t>
            </a:r>
          </a:p>
          <a:p>
            <a:pPr lvl="1"/>
            <a:r>
              <a:rPr lang="en-US" sz="1600" dirty="0"/>
              <a:t>Different companies have different understanding on the work plan in RAN4 1H 2018 for uplink sharing from UE perspective </a:t>
            </a:r>
          </a:p>
          <a:p>
            <a:pPr lvl="1"/>
            <a:r>
              <a:rPr lang="en-US" sz="1600" dirty="0"/>
              <a:t>Clear guideline from RAN plenary is needed. </a:t>
            </a:r>
          </a:p>
          <a:p>
            <a:r>
              <a:rPr lang="en-US" sz="2000" dirty="0" smtClean="0"/>
              <a:t>Rapporteur </a:t>
            </a:r>
            <a:r>
              <a:rPr lang="en-US" sz="2000" dirty="0"/>
              <a:t>for </a:t>
            </a:r>
            <a:r>
              <a:rPr lang="en-US" sz="2000" dirty="0" smtClean="0"/>
              <a:t>38.101-4 is needed</a:t>
            </a:r>
            <a:endParaRPr lang="en-US" sz="2000" dirty="0"/>
          </a:p>
          <a:p>
            <a:endParaRPr lang="en-US" sz="1600" dirty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02055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458788" y="-239713"/>
            <a:ext cx="6834187" cy="1143001"/>
          </a:xfrm>
        </p:spPr>
        <p:txBody>
          <a:bodyPr/>
          <a:lstStyle/>
          <a:p>
            <a:r>
              <a:rPr lang="fi-FI" altLang="en-US" dirty="0" smtClean="0"/>
              <a:t>new WI/SI proposals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239331" y="1109928"/>
            <a:ext cx="8729663" cy="5233308"/>
          </a:xfrm>
        </p:spPr>
        <p:txBody>
          <a:bodyPr/>
          <a:lstStyle/>
          <a:p>
            <a:r>
              <a:rPr lang="en-US" altLang="zh-CN" sz="2400" dirty="0" smtClean="0"/>
              <a:t>New Proposals for LTE (Led by RAN4)</a:t>
            </a:r>
          </a:p>
          <a:p>
            <a:pPr lvl="1"/>
            <a:r>
              <a:rPr lang="en-US" sz="1600" dirty="0" smtClean="0"/>
              <a:t>Non-Spectrum related</a:t>
            </a:r>
          </a:p>
          <a:p>
            <a:pPr lvl="2"/>
            <a:r>
              <a:rPr lang="en-US" sz="1200" dirty="0" smtClean="0"/>
              <a:t>SI: </a:t>
            </a:r>
            <a:r>
              <a:rPr lang="en-US" sz="1200" dirty="0"/>
              <a:t>Study on Advanced Receivers for LTE </a:t>
            </a:r>
            <a:r>
              <a:rPr lang="en-US" sz="1200" dirty="0" smtClean="0"/>
              <a:t>V2X (Intel, LGE) </a:t>
            </a:r>
          </a:p>
          <a:p>
            <a:pPr lvl="2"/>
            <a:r>
              <a:rPr lang="en-US" sz="1200" dirty="0" smtClean="0"/>
              <a:t>WI: </a:t>
            </a:r>
            <a:r>
              <a:rPr lang="en-US" sz="1200" dirty="0"/>
              <a:t>Low Complexity </a:t>
            </a:r>
            <a:r>
              <a:rPr lang="en-US" sz="1200" dirty="0" smtClean="0"/>
              <a:t>4Rx (Qualcomm) 	</a:t>
            </a:r>
          </a:p>
          <a:p>
            <a:pPr lvl="2"/>
            <a:r>
              <a:rPr lang="en-US" sz="1200" dirty="0" smtClean="0"/>
              <a:t>WI: </a:t>
            </a:r>
            <a:r>
              <a:rPr lang="en-US" sz="1200" dirty="0"/>
              <a:t>High speed train support with LTE </a:t>
            </a:r>
            <a:r>
              <a:rPr lang="en-US" sz="1200" dirty="0" smtClean="0"/>
              <a:t>(Huawei, NTT DoCoMo)</a:t>
            </a:r>
          </a:p>
          <a:p>
            <a:pPr lvl="1"/>
            <a:r>
              <a:rPr lang="en-US" sz="1600" dirty="0" smtClean="0"/>
              <a:t>Spectrum Related </a:t>
            </a:r>
          </a:p>
          <a:p>
            <a:pPr lvl="2"/>
            <a:r>
              <a:rPr lang="en-US" sz="1200" dirty="0" smtClean="0"/>
              <a:t>WI: </a:t>
            </a:r>
            <a:r>
              <a:rPr lang="en-US" sz="1200" dirty="0"/>
              <a:t>addition of Power Class 1 UE to bands B31/B72 for LTE </a:t>
            </a:r>
            <a:r>
              <a:rPr lang="en-US" sz="1200" dirty="0" smtClean="0"/>
              <a:t>(Airbus) </a:t>
            </a:r>
          </a:p>
          <a:p>
            <a:pPr lvl="2"/>
            <a:r>
              <a:rPr lang="en-US" sz="1200" dirty="0" smtClean="0"/>
              <a:t>WI: </a:t>
            </a:r>
            <a:r>
              <a:rPr lang="sv-SE" sz="1200" dirty="0"/>
              <a:t>E-UTRA 2.4 GHz TDD Band </a:t>
            </a:r>
            <a:r>
              <a:rPr lang="sv-SE" sz="1200" dirty="0" smtClean="0"/>
              <a:t>(</a:t>
            </a:r>
            <a:r>
              <a:rPr lang="en-US" sz="1200" dirty="0" smtClean="0"/>
              <a:t>GLOBALSTAR)</a:t>
            </a:r>
            <a:endParaRPr lang="sv-SE" sz="1200" dirty="0" smtClean="0"/>
          </a:p>
          <a:p>
            <a:pPr marL="342900" lvl="1" indent="-342900">
              <a:buBlip>
                <a:blip r:embed="rId2"/>
              </a:buBlip>
            </a:pPr>
            <a:r>
              <a:rPr lang="en-US" altLang="zh-CN" dirty="0" smtClean="0">
                <a:ea typeface="+mn-ea"/>
                <a:cs typeface="+mn-cs"/>
              </a:rPr>
              <a:t>New </a:t>
            </a:r>
            <a:r>
              <a:rPr lang="en-US" altLang="zh-CN" dirty="0">
                <a:ea typeface="+mn-ea"/>
                <a:cs typeface="+mn-cs"/>
              </a:rPr>
              <a:t>Proposal for NR (Led by RAN4) </a:t>
            </a:r>
          </a:p>
          <a:p>
            <a:pPr marL="742950" lvl="2" indent="-342900"/>
            <a:r>
              <a:rPr lang="en-US" sz="1600" dirty="0"/>
              <a:t>SI:  Study on vehicle UE for NR (</a:t>
            </a:r>
            <a:r>
              <a:rPr lang="en-US" sz="1600" dirty="0" smtClean="0"/>
              <a:t>LGE) </a:t>
            </a:r>
          </a:p>
          <a:p>
            <a:pPr marL="742950" lvl="2" indent="-342900"/>
            <a:r>
              <a:rPr lang="nn-NO" altLang="zh-CN" sz="1600" dirty="0"/>
              <a:t>SI: </a:t>
            </a:r>
            <a:r>
              <a:rPr lang="en-US" sz="1600" dirty="0"/>
              <a:t>Study on radiated test methodology for the verification of multi-antenna reception performance of NR UEs </a:t>
            </a:r>
            <a:r>
              <a:rPr lang="en-US" sz="1600" dirty="0" smtClean="0"/>
              <a:t>(CATR) </a:t>
            </a:r>
            <a:endParaRPr lang="en-US" sz="1600" dirty="0"/>
          </a:p>
          <a:p>
            <a:pPr marL="742950" lvl="2" indent="-342900"/>
            <a:r>
              <a:rPr lang="en-US" altLang="zh-CN" sz="1600" dirty="0" smtClean="0"/>
              <a:t>WI</a:t>
            </a:r>
            <a:r>
              <a:rPr lang="en-US" altLang="zh-CN" sz="1600" dirty="0"/>
              <a:t>: </a:t>
            </a:r>
            <a:r>
              <a:rPr lang="en-US" sz="1600" dirty="0"/>
              <a:t>8 NR Carrier CA </a:t>
            </a:r>
            <a:r>
              <a:rPr lang="en-US" sz="1600" dirty="0" smtClean="0"/>
              <a:t>(T-Mobile USA) </a:t>
            </a:r>
          </a:p>
          <a:p>
            <a:pPr marL="742950" lvl="2" indent="-342900"/>
            <a:r>
              <a:rPr lang="en-US" sz="1600" dirty="0" smtClean="0"/>
              <a:t>SI: </a:t>
            </a:r>
            <a:r>
              <a:rPr lang="en-US" sz="1600" dirty="0"/>
              <a:t>6 - 24 GHz frequency range in Release 16 </a:t>
            </a:r>
            <a:r>
              <a:rPr lang="en-US" sz="1600" dirty="0" smtClean="0"/>
              <a:t>(DISH)</a:t>
            </a:r>
            <a:endParaRPr lang="nn-NO" sz="1600" dirty="0"/>
          </a:p>
          <a:p>
            <a:pPr marL="742950" lvl="2" indent="-342900"/>
            <a:endParaRPr lang="en-GB" altLang="zh-CN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409" name="Group 3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462532"/>
              </p:ext>
            </p:extLst>
          </p:nvPr>
        </p:nvGraphicFramePr>
        <p:xfrm>
          <a:off x="775453" y="1004078"/>
          <a:ext cx="7074438" cy="2536368"/>
        </p:xfrm>
        <a:graphic>
          <a:graphicData uri="http://schemas.openxmlformats.org/drawingml/2006/table">
            <a:tbl>
              <a:tblPr/>
              <a:tblGrid>
                <a:gridCol w="2367243"/>
                <a:gridCol w="1929321"/>
                <a:gridCol w="1576756"/>
                <a:gridCol w="1201118"/>
              </a:tblGrid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Location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Host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3668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3GPPRAN4#86-Bis</a:t>
                      </a:r>
                      <a:endParaRPr kumimoji="0" lang="en-US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dirty="0" smtClean="0"/>
                        <a:t>16 - 20 Apr 2018    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dirty="0" smtClean="0"/>
                        <a:t>Melbourne  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Telstra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8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3GPPRAN4#87</a:t>
                      </a:r>
                      <a:endParaRPr kumimoji="0" lang="en-US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dirty="0" smtClean="0"/>
                        <a:t>21 - 25 May 2018    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Busan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Samsung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8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3GPPRAN4-AH-1807</a:t>
                      </a:r>
                      <a:endParaRPr kumimoji="0" lang="en-US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dirty="0" smtClean="0"/>
                        <a:t>2 - 6 Jul 2018    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dirty="0" smtClean="0"/>
                        <a:t>Canada  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InterDigital</a:t>
                      </a: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8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3GPPRAN4#88</a:t>
                      </a:r>
                      <a:endParaRPr kumimoji="0" lang="en-US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dirty="0" smtClean="0"/>
                        <a:t>20 - 24 Aug 2018    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dirty="0" smtClean="0"/>
                        <a:t>Gothenburg  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8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3GPPRAN4#88-Bis</a:t>
                      </a:r>
                      <a:endParaRPr kumimoji="0" lang="en-US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dirty="0" smtClean="0"/>
                        <a:t>8 - 12 Oct 2018    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China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CF3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8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3GPPRAN4#89</a:t>
                      </a:r>
                      <a:endParaRPr kumimoji="0" lang="en-US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dirty="0" smtClean="0"/>
                        <a:t>12 - 16 Nov 2018    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NF3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7166" name="Rectangle 126"/>
          <p:cNvSpPr>
            <a:spLocks noGrp="1" noChangeArrowheads="1"/>
          </p:cNvSpPr>
          <p:nvPr>
            <p:ph type="title"/>
          </p:nvPr>
        </p:nvSpPr>
        <p:spPr>
          <a:xfrm>
            <a:off x="463334" y="491640"/>
            <a:ext cx="7200900" cy="360363"/>
          </a:xfrm>
        </p:spPr>
        <p:txBody>
          <a:bodyPr lIns="90488" tIns="44450" rIns="90488" bIns="44450">
            <a:noAutofit/>
          </a:bodyPr>
          <a:lstStyle/>
          <a:p>
            <a:r>
              <a:rPr lang="sv-SE" altLang="zh-CN" dirty="0" smtClean="0"/>
              <a:t>RAN WG4 Schedule in 2018</a:t>
            </a:r>
            <a:endParaRPr lang="en-US" altLang="zh-CN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94937" y="2615855"/>
            <a:ext cx="8229600" cy="25915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2"/>
            <a:endParaRPr lang="zh-CN" altLang="en-US" sz="800" kern="0" dirty="0"/>
          </a:p>
        </p:txBody>
      </p:sp>
      <p:sp>
        <p:nvSpPr>
          <p:cNvPr id="7" name="Rectangle 3"/>
          <p:cNvSpPr txBox="1">
            <a:spLocks/>
          </p:cNvSpPr>
          <p:nvPr/>
        </p:nvSpPr>
        <p:spPr>
          <a:xfrm>
            <a:off x="251933" y="3626032"/>
            <a:ext cx="8515607" cy="257156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spcBef>
                <a:spcPct val="15000"/>
              </a:spcBef>
              <a:buFontTx/>
              <a:buNone/>
            </a:pPr>
            <a:endParaRPr lang="sv-SE" altLang="en-US" sz="1800" kern="0" dirty="0" smtClean="0"/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en-US" altLang="en-US" sz="2000" kern="0" dirty="0" smtClean="0"/>
              <a:t>RAN4 AH-1807 will focus on the performance part work for both LTE and NR</a:t>
            </a:r>
            <a:r>
              <a:rPr lang="sv-SE" altLang="en-US" sz="1600" kern="0" dirty="0" smtClean="0"/>
              <a:t>. 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sv-SE" altLang="en-US" sz="1600" kern="0" dirty="0"/>
              <a:t>F</a:t>
            </a:r>
            <a:r>
              <a:rPr lang="sv-SE" altLang="en-US" sz="1600" kern="0" dirty="0" smtClean="0"/>
              <a:t>ollowing Agenda itmes for NR will be covered in the AH</a:t>
            </a:r>
          </a:p>
          <a:p>
            <a:pPr marL="1200150" lvl="3" indent="-342900">
              <a:lnSpc>
                <a:spcPct val="80000"/>
              </a:lnSpc>
              <a:spcBef>
                <a:spcPct val="15000"/>
              </a:spcBef>
              <a:buBlip>
                <a:blip r:embed="rId2"/>
              </a:buBlip>
            </a:pPr>
            <a:r>
              <a:rPr lang="sv-SE" altLang="en-US" sz="1600" kern="0" dirty="0"/>
              <a:t>NR RRM performance part (test cases) </a:t>
            </a:r>
          </a:p>
          <a:p>
            <a:pPr marL="1200150" lvl="3" indent="-342900">
              <a:lnSpc>
                <a:spcPct val="80000"/>
              </a:lnSpc>
              <a:spcBef>
                <a:spcPct val="15000"/>
              </a:spcBef>
              <a:buBlip>
                <a:blip r:embed="rId2"/>
              </a:buBlip>
            </a:pPr>
            <a:r>
              <a:rPr lang="sv-SE" altLang="en-US" sz="1600" kern="0" dirty="0"/>
              <a:t>NR Demodulation part </a:t>
            </a:r>
          </a:p>
          <a:p>
            <a:pPr marL="1200150" lvl="3" indent="-342900">
              <a:lnSpc>
                <a:spcPct val="80000"/>
              </a:lnSpc>
              <a:spcBef>
                <a:spcPct val="15000"/>
              </a:spcBef>
              <a:buBlip>
                <a:blip r:embed="rId2"/>
              </a:buBlip>
            </a:pPr>
            <a:r>
              <a:rPr lang="sv-SE" altLang="en-US" sz="1600" kern="0" dirty="0"/>
              <a:t>NR BS conformance test </a:t>
            </a:r>
          </a:p>
          <a:p>
            <a:pPr marL="742950" lvl="2" indent="-342900">
              <a:lnSpc>
                <a:spcPct val="80000"/>
              </a:lnSpc>
              <a:spcBef>
                <a:spcPct val="15000"/>
              </a:spcBef>
              <a:buBlip>
                <a:blip r:embed="rId2"/>
              </a:buBlip>
            </a:pPr>
            <a:r>
              <a:rPr lang="sv-SE" altLang="en-US" sz="1600" kern="0" dirty="0">
                <a:cs typeface="+mn-cs"/>
              </a:rPr>
              <a:t>Following agenda items for LTE will be covered </a:t>
            </a:r>
            <a:r>
              <a:rPr lang="sv-SE" altLang="en-US" sz="1600" kern="0" dirty="0" smtClean="0">
                <a:cs typeface="+mn-cs"/>
              </a:rPr>
              <a:t>in the AH</a:t>
            </a:r>
            <a:endParaRPr lang="sv-SE" altLang="en-US" sz="1600" kern="0" dirty="0">
              <a:cs typeface="+mn-cs"/>
            </a:endParaRPr>
          </a:p>
          <a:p>
            <a:pPr marL="1200150" lvl="3" indent="-342900">
              <a:lnSpc>
                <a:spcPct val="80000"/>
              </a:lnSpc>
              <a:spcBef>
                <a:spcPct val="15000"/>
              </a:spcBef>
              <a:buBlip>
                <a:blip r:embed="rId2"/>
              </a:buBlip>
            </a:pPr>
            <a:r>
              <a:rPr lang="sv-SE" altLang="en-US" sz="1600" kern="0" dirty="0"/>
              <a:t>eAAS performance part </a:t>
            </a:r>
          </a:p>
          <a:p>
            <a:pPr marL="1200150" lvl="3" indent="-342900">
              <a:lnSpc>
                <a:spcPct val="80000"/>
              </a:lnSpc>
              <a:spcBef>
                <a:spcPct val="15000"/>
              </a:spcBef>
              <a:buBlip>
                <a:blip r:embed="rId2"/>
              </a:buBlip>
            </a:pPr>
            <a:r>
              <a:rPr lang="sv-SE" altLang="en-US" sz="1600" kern="0" dirty="0"/>
              <a:t>Agenda items for other Rel-15 WI LTE performance part will be selected based on progress of 2018 Q2. </a:t>
            </a:r>
          </a:p>
          <a:p>
            <a:pPr marL="342900" lvl="1" indent="-342900">
              <a:lnSpc>
                <a:spcPct val="80000"/>
              </a:lnSpc>
              <a:spcBef>
                <a:spcPct val="15000"/>
              </a:spcBef>
              <a:buBlip>
                <a:blip r:embed="rId2"/>
              </a:buBlip>
            </a:pPr>
            <a:endParaRPr lang="en-US" altLang="en-US" kern="0" dirty="0"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altLang="zh-CN" dirty="0" smtClean="0"/>
              <a:t>Thanks to</a:t>
            </a:r>
            <a:endParaRPr lang="zh-CN" altLang="en-US" dirty="0"/>
          </a:p>
        </p:txBody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>
          <a:xfrm>
            <a:off x="213526" y="1213033"/>
            <a:ext cx="8515607" cy="2571567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15000"/>
              </a:spcBef>
              <a:buFontTx/>
              <a:buNone/>
            </a:pPr>
            <a:endParaRPr lang="sv-SE" altLang="en-US" sz="1800" dirty="0" smtClean="0"/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2000" dirty="0" smtClean="0"/>
              <a:t>Vice chairmen Xizeng Dai and Hiromasa Umeda for preparation and session chairing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2000" dirty="0" smtClean="0"/>
              <a:t>Kyoungseok </a:t>
            </a:r>
            <a:r>
              <a:rPr lang="sv-SE" altLang="en-US" sz="2000" dirty="0"/>
              <a:t>Oh </a:t>
            </a:r>
            <a:r>
              <a:rPr lang="sv-SE" altLang="en-US" sz="2000" dirty="0" smtClean="0"/>
              <a:t>for efficient secretary support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2000" dirty="0" smtClean="0"/>
              <a:t>AH chairs: 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600" kern="1200" dirty="0" err="1" smtClean="0">
                <a:latin typeface="Calibri" pitchFamily="34" charset="0"/>
                <a:ea typeface="MS PGothic" pitchFamily="34" charset="-128"/>
              </a:rPr>
              <a:t>Qiming</a:t>
            </a:r>
            <a:r>
              <a:rPr lang="en-US" altLang="en-US" sz="1600" kern="1200" dirty="0" smtClean="0">
                <a:latin typeface="Calibri" pitchFamily="34" charset="0"/>
                <a:ea typeface="MS PGothic" pitchFamily="34" charset="-128"/>
              </a:rPr>
              <a:t> </a:t>
            </a:r>
            <a:r>
              <a:rPr lang="en-US" altLang="en-US" sz="1600" kern="1200" dirty="0">
                <a:latin typeface="Calibri" pitchFamily="34" charset="0"/>
                <a:ea typeface="MS PGothic" pitchFamily="34" charset="-128"/>
              </a:rPr>
              <a:t>Li, </a:t>
            </a:r>
            <a:r>
              <a:rPr lang="en-US" altLang="ja-JP" sz="1600" kern="1200" dirty="0">
                <a:latin typeface="Calibri" pitchFamily="34" charset="0"/>
                <a:ea typeface="MS PGothic" pitchFamily="34" charset="-128"/>
              </a:rPr>
              <a:t>Yang Tang, </a:t>
            </a:r>
            <a:r>
              <a:rPr lang="en-US" sz="1600" dirty="0"/>
              <a:t>Christopher </a:t>
            </a:r>
            <a:r>
              <a:rPr lang="en-US" sz="1600" dirty="0" smtClean="0"/>
              <a:t>Callender, </a:t>
            </a:r>
            <a:r>
              <a:rPr lang="en-US" altLang="en-US" sz="1600" kern="1200" dirty="0" smtClean="0">
                <a:latin typeface="Calibri" pitchFamily="34" charset="0"/>
                <a:ea typeface="MS PGothic" pitchFamily="34" charset="-128"/>
              </a:rPr>
              <a:t>Ioffe Anatoliy, Ville Vintola, Steven Chen, Boon Loong Ng, Aida Vera Lopez</a:t>
            </a:r>
            <a:endParaRPr lang="sv-SE" altLang="en-US" sz="1600" kern="1200" dirty="0">
              <a:latin typeface="Calibri" pitchFamily="34" charset="0"/>
              <a:ea typeface="MS PGothic" pitchFamily="34" charset="-128"/>
            </a:endParaRP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2000" dirty="0" smtClean="0"/>
              <a:t>Delegates for enthusiastic contributions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en-US" altLang="en-US" sz="2000" dirty="0" smtClean="0">
                <a:cs typeface="Arial" charset="0"/>
              </a:rPr>
              <a:t>Qualcomm and EF3 for </a:t>
            </a:r>
            <a:r>
              <a:rPr lang="sv-SE" altLang="en-US" sz="2000" dirty="0" smtClean="0"/>
              <a:t>meeting hosting</a:t>
            </a:r>
          </a:p>
        </p:txBody>
      </p:sp>
    </p:spTree>
    <p:extLst>
      <p:ext uri="{BB962C8B-B14F-4D97-AF65-F5344CB8AC3E}">
        <p14:creationId xmlns:p14="http://schemas.microsoft.com/office/powerpoint/2010/main" val="35990149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6"/>
          <p:cNvSpPr>
            <a:spLocks noGrp="1"/>
          </p:cNvSpPr>
          <p:nvPr>
            <p:ph type="title"/>
          </p:nvPr>
        </p:nvSpPr>
        <p:spPr>
          <a:xfrm>
            <a:off x="457200" y="46038"/>
            <a:ext cx="6834188" cy="1143000"/>
          </a:xfrm>
        </p:spPr>
        <p:txBody>
          <a:bodyPr/>
          <a:lstStyle/>
          <a:p>
            <a:r>
              <a:rPr lang="fi-FI" altLang="en-US" dirty="0" smtClean="0"/>
              <a:t>Meetings and Elections</a:t>
            </a:r>
          </a:p>
        </p:txBody>
      </p:sp>
      <p:sp>
        <p:nvSpPr>
          <p:cNvPr id="7171" name="Content Placeholder 7"/>
          <p:cNvSpPr>
            <a:spLocks noGrp="1"/>
          </p:cNvSpPr>
          <p:nvPr>
            <p:ph idx="1"/>
          </p:nvPr>
        </p:nvSpPr>
        <p:spPr>
          <a:xfrm>
            <a:off x="288925" y="1146175"/>
            <a:ext cx="8640763" cy="5192713"/>
          </a:xfrm>
        </p:spPr>
        <p:txBody>
          <a:bodyPr/>
          <a:lstStyle/>
          <a:p>
            <a:r>
              <a:rPr lang="fi-FI" altLang="en-US" dirty="0" smtClean="0"/>
              <a:t>Meetings held since the last plenary</a:t>
            </a:r>
          </a:p>
          <a:p>
            <a:endParaRPr lang="fi-FI" altLang="en-US" dirty="0"/>
          </a:p>
          <a:p>
            <a:endParaRPr lang="fi-FI" altLang="en-US" dirty="0" smtClean="0"/>
          </a:p>
          <a:p>
            <a:endParaRPr lang="fi-FI" altLang="en-US" dirty="0"/>
          </a:p>
          <a:p>
            <a:endParaRPr lang="fi-FI" altLang="en-US" dirty="0" smtClean="0"/>
          </a:p>
          <a:p>
            <a:pPr marL="0" indent="0">
              <a:buNone/>
            </a:pPr>
            <a:endParaRPr lang="fi-FI" altLang="en-US" dirty="0" smtClean="0"/>
          </a:p>
          <a:p>
            <a:endParaRPr lang="fi-FI" altLang="en-US" dirty="0" smtClean="0"/>
          </a:p>
          <a:p>
            <a:endParaRPr lang="fi-FI" altLang="en-US" dirty="0" smtClean="0"/>
          </a:p>
          <a:p>
            <a:endParaRPr lang="fi-FI" altLang="en-US" dirty="0" smtClean="0"/>
          </a:p>
          <a:p>
            <a:pPr lvl="1"/>
            <a:endParaRPr lang="en-GB" altLang="en-US" sz="2000" dirty="0" smtClean="0">
              <a:solidFill>
                <a:srgbClr val="0000FF"/>
              </a:solidFill>
            </a:endParaRPr>
          </a:p>
          <a:p>
            <a:pPr lvl="1"/>
            <a:endParaRPr lang="en-GB" altLang="en-US" sz="2000" dirty="0" smtClean="0">
              <a:solidFill>
                <a:srgbClr val="0000FF"/>
              </a:solidFill>
            </a:endParaRPr>
          </a:p>
          <a:p>
            <a:pPr lvl="1"/>
            <a:endParaRPr lang="en-GB" altLang="en-US" sz="2000" dirty="0" smtClean="0"/>
          </a:p>
          <a:p>
            <a:pPr lvl="1">
              <a:buFont typeface="Arial" charset="0"/>
              <a:buNone/>
            </a:pPr>
            <a:endParaRPr lang="fi-FI" altLang="en-US" dirty="0" smtClean="0"/>
          </a:p>
        </p:txBody>
      </p:sp>
      <p:graphicFrame>
        <p:nvGraphicFramePr>
          <p:cNvPr id="9" name="Group 1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567798"/>
              </p:ext>
            </p:extLst>
          </p:nvPr>
        </p:nvGraphicFramePr>
        <p:xfrm>
          <a:off x="359229" y="1990959"/>
          <a:ext cx="8243694" cy="1041401"/>
        </p:xfrm>
        <a:graphic>
          <a:graphicData uri="http://schemas.openxmlformats.org/drawingml/2006/table">
            <a:tbl>
              <a:tblPr/>
              <a:tblGrid>
                <a:gridCol w="2012012"/>
                <a:gridCol w="2700292"/>
                <a:gridCol w="1926427"/>
                <a:gridCol w="1604963"/>
              </a:tblGrid>
              <a:tr h="347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 ad-hoc 1801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22th – 26th Jan 2018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San Diego, US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Qualcomm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#86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26th Feb– 2nd March 2018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Athens, Greece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3460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 #79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19th – 22th March 2018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Chennai</a:t>
                      </a: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, India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IF3, COAI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210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36563" y="9525"/>
            <a:ext cx="6834187" cy="1143000"/>
          </a:xfrm>
        </p:spPr>
        <p:txBody>
          <a:bodyPr/>
          <a:lstStyle/>
          <a:p>
            <a:r>
              <a:rPr lang="fi-FI" altLang="en-US" dirty="0" smtClean="0"/>
              <a:t>2018 Statistics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62873"/>
              </p:ext>
            </p:extLst>
          </p:nvPr>
        </p:nvGraphicFramePr>
        <p:xfrm>
          <a:off x="731374" y="1291273"/>
          <a:ext cx="7579869" cy="1127760"/>
        </p:xfrm>
        <a:graphic>
          <a:graphicData uri="http://schemas.openxmlformats.org/drawingml/2006/table">
            <a:tbl>
              <a:tblPr/>
              <a:tblGrid>
                <a:gridCol w="1856705"/>
                <a:gridCol w="2500388"/>
                <a:gridCol w="1559412"/>
                <a:gridCol w="1663364"/>
              </a:tblGrid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 ad-hoc 1801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22th – 26th Jan 2018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183/143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1306/1256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#86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26th Feb– 2nd March 2018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274/232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2179/2085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8252" name="Straight Arrow Connector 11"/>
          <p:cNvCxnSpPr>
            <a:cxnSpLocks noChangeShapeType="1"/>
          </p:cNvCxnSpPr>
          <p:nvPr/>
        </p:nvCxnSpPr>
        <p:spPr bwMode="auto">
          <a:xfrm flipH="1">
            <a:off x="7835900" y="4221163"/>
            <a:ext cx="298450" cy="15875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8253" name="Straight Arrow Connector 13"/>
          <p:cNvCxnSpPr>
            <a:cxnSpLocks noChangeShapeType="1"/>
          </p:cNvCxnSpPr>
          <p:nvPr/>
        </p:nvCxnSpPr>
        <p:spPr bwMode="auto">
          <a:xfrm flipH="1">
            <a:off x="8505825" y="1839913"/>
            <a:ext cx="319088" cy="5207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888022640"/>
              </p:ext>
            </p:extLst>
          </p:nvPr>
        </p:nvGraphicFramePr>
        <p:xfrm>
          <a:off x="0" y="3017951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3046783394"/>
              </p:ext>
            </p:extLst>
          </p:nvPr>
        </p:nvGraphicFramePr>
        <p:xfrm>
          <a:off x="4392627" y="3024695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Parallelogram 2"/>
          <p:cNvSpPr/>
          <p:nvPr/>
        </p:nvSpPr>
        <p:spPr bwMode="auto">
          <a:xfrm>
            <a:off x="1265464" y="2620736"/>
            <a:ext cx="4278086" cy="1502228"/>
          </a:xfrm>
          <a:prstGeom prst="parallelogram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494063" y="2620736"/>
            <a:ext cx="6082393" cy="39188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67393" y="2706460"/>
            <a:ext cx="6408964" cy="61232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8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6"/>
          <p:cNvSpPr>
            <a:spLocks noGrp="1"/>
          </p:cNvSpPr>
          <p:nvPr>
            <p:ph type="title"/>
          </p:nvPr>
        </p:nvSpPr>
        <p:spPr>
          <a:xfrm>
            <a:off x="468313" y="-6350"/>
            <a:ext cx="6834187" cy="1143000"/>
          </a:xfrm>
        </p:spPr>
        <p:txBody>
          <a:bodyPr/>
          <a:lstStyle/>
          <a:p>
            <a:r>
              <a:rPr lang="fi-FI" altLang="en-US" dirty="0" smtClean="0"/>
              <a:t>Spectrum related WI/SI status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258104"/>
              </p:ext>
            </p:extLst>
          </p:nvPr>
        </p:nvGraphicFramePr>
        <p:xfrm>
          <a:off x="219993" y="1241793"/>
          <a:ext cx="8606292" cy="2793892"/>
        </p:xfrm>
        <a:graphic>
          <a:graphicData uri="http://schemas.openxmlformats.org/drawingml/2006/table">
            <a:tbl>
              <a:tblPr/>
              <a:tblGrid>
                <a:gridCol w="3987797"/>
                <a:gridCol w="546349"/>
                <a:gridCol w="773361"/>
                <a:gridCol w="1059111"/>
                <a:gridCol w="744087"/>
                <a:gridCol w="1495587"/>
              </a:tblGrid>
              <a:tr h="1333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  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 new WIs approved in RAN#73 and WIs revised finish dates by red font)</a:t>
                      </a:r>
                      <a:endParaRPr kumimoji="0" lang="fi-FI" altLang="zh-CN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Start_Date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Finish_Date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 or WID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 Completion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Remarks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Rel-15 WI 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V2X new band combinations for LTE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RP-180329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70/0 %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Revised WID in RP-180328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99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Introduction of new band support for 4Rx antenna ports for LTE for Rel-15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RP-180051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90/0 %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Revised WID in RP-180073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high power UE (power class 2) for Rel-15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03/2018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RP-180057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100/NA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WI completed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New LTE band for 3.3-3.4 GHz for Africa</a:t>
                      </a:r>
                      <a:endParaRPr kumimoji="0" lang="en-US" altLang="zh-CN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03/2018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RP-180246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WI completed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Carrier Aggregation (4DL/4UL) of Band 41C and Band 42C</a:t>
                      </a:r>
                      <a:endParaRPr kumimoji="0" lang="en-US" altLang="zh-CN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09/2017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RP-180152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WI completed and Revised WID in RP-180151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Additional LTE bands for UE category M1 and/or NB1 in Rel-15</a:t>
                      </a:r>
                      <a:endParaRPr kumimoji="0" lang="en-US" altLang="zh-CN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09/2017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RP-180260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99/NA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Revised WID in RP-180262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Additional LTE bands for UE category M2 and/or NB2 in Rel-15</a:t>
                      </a:r>
                      <a:endParaRPr kumimoji="0" lang="en-US" altLang="zh-CN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09/2017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RP-180259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99/NA%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Revised WID in RP-180261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26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Extended-Band12 new E-UTRA Band</a:t>
                      </a:r>
                      <a:endParaRPr kumimoji="0" lang="en-US" altLang="zh-CN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09/2017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03/2018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RP-180158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WID completed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Revised WID in RP-180159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Rel-15 Basket CA WI</a:t>
                      </a:r>
                      <a:endParaRPr kumimoji="0" lang="en-US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intra-band Carrier Aggregation Rel-15 for </a:t>
                      </a:r>
                      <a:r>
                        <a:rPr kumimoji="0" lang="en-US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xDL</a:t>
                      </a: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/</a:t>
                      </a:r>
                      <a:r>
                        <a:rPr kumimoji="0" lang="en-US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yUL</a:t>
                      </a: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 including contiguous and non-contiguous spectrum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RP-180241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67/67 %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Revised WID in RP-180243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Rel-15 for 2DL/1UL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RP-180251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40/40 %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Revised WID in RP-180253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Rel-15 for 3DL/1UL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RP-180052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65/65 %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Revised WID in RP-180053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Rel-15 for 4DL/1UL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RP-180242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64/64 %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Revised WID in RP-180244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Rel-15 for 5DL/1UL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RP-180121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75/75 %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Revised WID in RP-180122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Rel-15 for 2DL/2UL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RP-180054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60/60 %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Rel-15 for </a:t>
                      </a:r>
                      <a:r>
                        <a:rPr kumimoji="0" lang="en-US" altLang="ja-JP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xDL</a:t>
                      </a: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/2UL with x=3,4,5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RP-180331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80/80 %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Revised WID in RP-180330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Adv. inter-band CA Rel-15 for </a:t>
                      </a:r>
                      <a:r>
                        <a:rPr kumimoji="0" lang="en-US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xDL</a:t>
                      </a: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/1UL with x&gt;5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06.2018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RP-180249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Revised WID in RP-180250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80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6"/>
          <p:cNvSpPr>
            <a:spLocks noGrp="1"/>
          </p:cNvSpPr>
          <p:nvPr>
            <p:ph type="title"/>
          </p:nvPr>
        </p:nvSpPr>
        <p:spPr>
          <a:xfrm>
            <a:off x="468313" y="-6350"/>
            <a:ext cx="6834187" cy="1143000"/>
          </a:xfrm>
        </p:spPr>
        <p:txBody>
          <a:bodyPr/>
          <a:lstStyle/>
          <a:p>
            <a:r>
              <a:rPr lang="fi-FI" altLang="en-US" dirty="0"/>
              <a:t>Non-spectrum related WI/SI status</a:t>
            </a:r>
            <a:br>
              <a:rPr lang="fi-FI" altLang="en-US" dirty="0"/>
            </a:br>
            <a:r>
              <a:rPr lang="fi-FI" altLang="en-US" dirty="0"/>
              <a:t>RAN4 led </a:t>
            </a:r>
            <a:r>
              <a:rPr lang="fi-FI" altLang="en-US" dirty="0" smtClean="0"/>
              <a:t>items Rel-14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321060"/>
              </p:ext>
            </p:extLst>
          </p:nvPr>
        </p:nvGraphicFramePr>
        <p:xfrm>
          <a:off x="249689" y="1677626"/>
          <a:ext cx="8257853" cy="1365540"/>
        </p:xfrm>
        <a:graphic>
          <a:graphicData uri="http://schemas.openxmlformats.org/drawingml/2006/table">
            <a:tbl>
              <a:tblPr/>
              <a:tblGrid>
                <a:gridCol w="4105335"/>
                <a:gridCol w="588935"/>
                <a:gridCol w="678111"/>
                <a:gridCol w="703511"/>
                <a:gridCol w="624136"/>
                <a:gridCol w="1557825"/>
              </a:tblGrid>
              <a:tr h="141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 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font)</a:t>
                      </a:r>
                      <a:endParaRPr kumimoji="0" lang="fi-FI" altLang="zh-CN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Start_Date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Finish_Date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Completion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Remarks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57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Rel-15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573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Enhancement of Base Station (BS) RF and EMC requirements for Active Antenna System (AAS)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06/2018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RP-180050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100/25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573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UE requirements for network-based CRS interference mitigation for LTE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06/2018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RP-180428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70/0 %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573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LTE CRS Interference Mitigation Performance Requirements for Single RX Chain UEs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06/2018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RP-180237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NA/85 %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573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UE requirements for LTE DL 8Rx antenna ports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06/2018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RP-180133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40/0 %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Rel-15 SI 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Study on test methods for New Radio</a:t>
                      </a:r>
                      <a:endParaRPr kumimoji="0" lang="en-US" altLang="zh-CN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03/2018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RP-190235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40%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Revised WID in RP-180236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584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Status of other WG led </a:t>
            </a:r>
            <a:r>
              <a:rPr lang="en-US" altLang="zh-CN" dirty="0" smtClean="0">
                <a:ea typeface="SimSun" pitchFamily="2" charset="-122"/>
              </a:rPr>
              <a:t>WI/SIs </a:t>
            </a:r>
            <a:br>
              <a:rPr lang="en-US" altLang="zh-CN" dirty="0" smtClean="0">
                <a:ea typeface="SimSun" pitchFamily="2" charset="-122"/>
              </a:rPr>
            </a:br>
            <a:r>
              <a:rPr lang="en-US" altLang="zh-CN" dirty="0" smtClean="0">
                <a:ea typeface="SimSun" pitchFamily="2" charset="-122"/>
              </a:rPr>
              <a:t>impacting RAN4</a:t>
            </a:r>
            <a:endParaRPr lang="fi-FI" altLang="en-US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586757"/>
              </p:ext>
            </p:extLst>
          </p:nvPr>
        </p:nvGraphicFramePr>
        <p:xfrm>
          <a:off x="383721" y="1504315"/>
          <a:ext cx="8597547" cy="2800656"/>
        </p:xfrm>
        <a:graphic>
          <a:graphicData uri="http://schemas.openxmlformats.org/drawingml/2006/table">
            <a:tbl>
              <a:tblPr/>
              <a:tblGrid>
                <a:gridCol w="4178160"/>
                <a:gridCol w="751031"/>
                <a:gridCol w="751030"/>
                <a:gridCol w="905958"/>
                <a:gridCol w="594628"/>
                <a:gridCol w="1416740"/>
              </a:tblGrid>
              <a:tr h="2841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 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font)</a:t>
                      </a:r>
                      <a:endParaRPr kumimoji="0" lang="fi-FI" altLang="zh-CN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Start_Date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Finish_Date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       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Completion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Remarks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598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Rel-15 WI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New Radio (NR) Access Technology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RP-180483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85/0 %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Shortened TTI and processing time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</a:t>
                      </a: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/2018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RP-180324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99/33 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Even further enhanced MTC for LTC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RP-180124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60/0 %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NB-</a:t>
                      </a:r>
                      <a:r>
                        <a:rPr kumimoji="0" lang="en-GB" altLang="ja-JP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IoT</a:t>
                      </a: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enhancements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RP-180045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60/10 %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Enhancements to LTE operation in unlicensed spectrum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RP-180362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85/0 %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High capacity stationary wireless link and introduction of 1024QAM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RP-180046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99/25 %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V2X Phase 2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RP-180490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75/0 %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enhancements to Coordinated Multi-Point (</a:t>
                      </a:r>
                      <a:r>
                        <a:rPr kumimoji="0" lang="en-US" altLang="ja-JP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CoMP</a:t>
                      </a: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) Operation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RP-180317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99/80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Core part is completed. Revised WID in RP-180478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Ultra Reliable Low Latency Communication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RP-180125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30/0 %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Signaling reduction to enable light connection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RP-180048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79/0 %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Move to Rel-16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404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UE Positioning Accuracy Enhancements for LTE 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RP-180186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50/30 %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02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Enhancing CA Utilization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RP-180044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60/0 %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87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06388" y="169863"/>
            <a:ext cx="6834187" cy="1143000"/>
          </a:xfrm>
        </p:spPr>
        <p:txBody>
          <a:bodyPr/>
          <a:lstStyle/>
          <a:p>
            <a:r>
              <a:rPr lang="sv-SE" altLang="en-US" dirty="0" smtClean="0"/>
              <a:t>WI/SI to be completed </a:t>
            </a:r>
            <a:endParaRPr lang="en-US" altLang="en-US" dirty="0" smtClean="0"/>
          </a:p>
        </p:txBody>
      </p:sp>
      <p:sp>
        <p:nvSpPr>
          <p:cNvPr id="11267" name="Rectangle 25"/>
          <p:cNvSpPr>
            <a:spLocks noGrp="1"/>
          </p:cNvSpPr>
          <p:nvPr>
            <p:ph type="body" sz="half" idx="1"/>
          </p:nvPr>
        </p:nvSpPr>
        <p:spPr>
          <a:xfrm>
            <a:off x="106136" y="1072243"/>
            <a:ext cx="9037864" cy="4625975"/>
          </a:xfrm>
        </p:spPr>
        <p:txBody>
          <a:bodyPr/>
          <a:lstStyle/>
          <a:p>
            <a:pPr eaLnBrk="1" fontAlgn="b" hangingPunct="1"/>
            <a:r>
              <a:rPr lang="en-GB" altLang="zh-CN" sz="2000" dirty="0" smtClean="0"/>
              <a:t>Rel-15 WI </a:t>
            </a:r>
          </a:p>
          <a:p>
            <a:pPr lvl="1" eaLnBrk="1" fontAlgn="b" hangingPunct="1"/>
            <a:r>
              <a:rPr lang="en-US" sz="1600" dirty="0"/>
              <a:t>LTE Advanced high power UE (power class 2) for Rel-15</a:t>
            </a:r>
          </a:p>
          <a:p>
            <a:pPr lvl="1" eaLnBrk="1" fontAlgn="b" hangingPunct="1"/>
            <a:r>
              <a:rPr lang="en-US" sz="1600" dirty="0"/>
              <a:t>New LTE band for 3.3-3.4 GHz for Africa</a:t>
            </a:r>
          </a:p>
          <a:p>
            <a:pPr lvl="1" eaLnBrk="1" fontAlgn="b" hangingPunct="1"/>
            <a:r>
              <a:rPr lang="en-US" sz="1600" dirty="0"/>
              <a:t>LTE Advanced Inter-band Carrier Aggregation (4DL/4UL) of Band 41C and Band </a:t>
            </a:r>
            <a:r>
              <a:rPr lang="en-US" sz="1600" dirty="0" smtClean="0"/>
              <a:t>42C</a:t>
            </a:r>
          </a:p>
          <a:p>
            <a:pPr lvl="1" eaLnBrk="1" fontAlgn="b" hangingPunct="1"/>
            <a:r>
              <a:rPr lang="en-US" sz="1600" dirty="0"/>
              <a:t>Extended-Band12 new E-UTRA Band</a:t>
            </a:r>
            <a:endParaRPr lang="en-US" altLang="zh-CN" sz="1600" dirty="0"/>
          </a:p>
          <a:p>
            <a:pPr lvl="1" eaLnBrk="1" fontAlgn="b" hangingPunct="1"/>
            <a:endParaRPr lang="en-US" sz="1600" dirty="0"/>
          </a:p>
          <a:p>
            <a:pPr lvl="1" eaLnBrk="1" fontAlgn="b" hangingPunct="1"/>
            <a:endParaRPr lang="fi-FI" altLang="ja-JP" sz="1600" dirty="0"/>
          </a:p>
          <a:p>
            <a:pPr lvl="1" eaLnBrk="1" fontAlgn="b" hangingPunct="1"/>
            <a:endParaRPr lang="en-US" sz="1600" dirty="0"/>
          </a:p>
          <a:p>
            <a:pPr lvl="1" eaLnBrk="1" fontAlgn="b" hangingPunct="1"/>
            <a:endParaRPr lang="en-US" altLang="ja-JP" sz="1600" b="1" kern="1200" dirty="0">
              <a:solidFill>
                <a:srgbClr val="0000FF"/>
              </a:solidFill>
              <a:latin typeface="Arial" charset="0"/>
              <a:ea typeface="MS PGothic" pitchFamily="34" charset="-128"/>
            </a:endParaRPr>
          </a:p>
          <a:p>
            <a:pPr lvl="1" eaLnBrk="1" fontAlgn="b" hangingPunct="1"/>
            <a:endParaRPr lang="en-GB" altLang="zh-CN" sz="1600" dirty="0" smtClean="0"/>
          </a:p>
          <a:p>
            <a:pPr lvl="1" eaLnBrk="1" fontAlgn="b" hangingPunct="1"/>
            <a:endParaRPr lang="en-GB" altLang="zh-CN" sz="1600" dirty="0" smtClean="0"/>
          </a:p>
          <a:p>
            <a:pPr lvl="1" eaLnBrk="1" fontAlgn="b" hangingPunct="1"/>
            <a:endParaRPr lang="en-GB" altLang="zh-CN" sz="1600" dirty="0"/>
          </a:p>
          <a:p>
            <a:pPr lvl="1" eaLnBrk="1" fontAlgn="b" hangingPunct="1"/>
            <a:endParaRPr lang="en-GB" sz="16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050" dirty="0"/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ja-JP" sz="1800" b="1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8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8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8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90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9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39508027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06388" y="169863"/>
            <a:ext cx="6834187" cy="1143000"/>
          </a:xfrm>
        </p:spPr>
        <p:txBody>
          <a:bodyPr/>
          <a:lstStyle/>
          <a:p>
            <a:r>
              <a:rPr lang="sv-SE" altLang="en-US" dirty="0" smtClean="0"/>
              <a:t>SI to be extended</a:t>
            </a:r>
            <a:endParaRPr lang="en-US" altLang="en-US" dirty="0" smtClean="0"/>
          </a:p>
        </p:txBody>
      </p:sp>
      <p:sp>
        <p:nvSpPr>
          <p:cNvPr id="11267" name="Rectangle 25"/>
          <p:cNvSpPr>
            <a:spLocks noGrp="1"/>
          </p:cNvSpPr>
          <p:nvPr>
            <p:ph type="body" sz="half" idx="1"/>
          </p:nvPr>
        </p:nvSpPr>
        <p:spPr>
          <a:xfrm>
            <a:off x="106136" y="1072243"/>
            <a:ext cx="9037864" cy="4625975"/>
          </a:xfrm>
        </p:spPr>
        <p:txBody>
          <a:bodyPr/>
          <a:lstStyle/>
          <a:p>
            <a:pPr eaLnBrk="1" fontAlgn="b" hangingPunct="1"/>
            <a:r>
              <a:rPr lang="en-GB" altLang="zh-CN" sz="2000" dirty="0" smtClean="0"/>
              <a:t>Rel-15 SI to be extended to June 2018 </a:t>
            </a:r>
          </a:p>
          <a:p>
            <a:pPr lvl="1" eaLnBrk="1" fontAlgn="b" hangingPunct="1">
              <a:defRPr/>
            </a:pPr>
            <a:r>
              <a:rPr lang="en-US" sz="1600" dirty="0"/>
              <a:t>Study on test methods for New Radio</a:t>
            </a:r>
            <a:endParaRPr lang="en-US" altLang="zh-CN" sz="1600" dirty="0"/>
          </a:p>
          <a:p>
            <a:pPr lvl="1" eaLnBrk="1" fontAlgn="b" hangingPunct="1"/>
            <a:endParaRPr lang="en-US" sz="1600" dirty="0"/>
          </a:p>
          <a:p>
            <a:pPr lvl="1" eaLnBrk="1" fontAlgn="b" hangingPunct="1"/>
            <a:endParaRPr lang="fi-FI" altLang="ja-JP" sz="1600" dirty="0"/>
          </a:p>
          <a:p>
            <a:pPr lvl="1" eaLnBrk="1" fontAlgn="b" hangingPunct="1"/>
            <a:endParaRPr lang="en-US" sz="1600" dirty="0"/>
          </a:p>
          <a:p>
            <a:pPr lvl="1" eaLnBrk="1" fontAlgn="b" hangingPunct="1"/>
            <a:endParaRPr lang="en-US" altLang="ja-JP" sz="1600" b="1" kern="1200" dirty="0">
              <a:solidFill>
                <a:srgbClr val="0000FF"/>
              </a:solidFill>
              <a:latin typeface="Arial" charset="0"/>
              <a:ea typeface="MS PGothic" pitchFamily="34" charset="-128"/>
            </a:endParaRPr>
          </a:p>
          <a:p>
            <a:pPr lvl="1" eaLnBrk="1" fontAlgn="b" hangingPunct="1"/>
            <a:endParaRPr lang="en-GB" altLang="zh-CN" sz="1600" dirty="0" smtClean="0"/>
          </a:p>
          <a:p>
            <a:pPr lvl="1" eaLnBrk="1" fontAlgn="b" hangingPunct="1"/>
            <a:endParaRPr lang="en-GB" altLang="zh-CN" sz="1600" dirty="0" smtClean="0"/>
          </a:p>
          <a:p>
            <a:pPr lvl="1" eaLnBrk="1" fontAlgn="b" hangingPunct="1"/>
            <a:endParaRPr lang="en-GB" altLang="zh-CN" sz="1600" dirty="0"/>
          </a:p>
          <a:p>
            <a:pPr lvl="1" eaLnBrk="1" fontAlgn="b" hangingPunct="1"/>
            <a:endParaRPr lang="en-GB" sz="16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050" dirty="0"/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ja-JP" sz="1800" b="1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8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8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8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90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9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19108973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5" y="0"/>
            <a:ext cx="6834188" cy="922149"/>
          </a:xfrm>
        </p:spPr>
        <p:txBody>
          <a:bodyPr/>
          <a:lstStyle/>
          <a:p>
            <a:r>
              <a:rPr lang="en-GB" dirty="0" smtClean="0"/>
              <a:t> Items for LTE and NR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378" y="1168463"/>
            <a:ext cx="8229600" cy="4525963"/>
          </a:xfrm>
        </p:spPr>
        <p:txBody>
          <a:bodyPr/>
          <a:lstStyle/>
          <a:p>
            <a:r>
              <a:rPr lang="en-US" sz="2400" dirty="0"/>
              <a:t>Updated </a:t>
            </a:r>
            <a:r>
              <a:rPr lang="en-US" sz="2400" dirty="0" smtClean="0"/>
              <a:t>Basket </a:t>
            </a:r>
            <a:r>
              <a:rPr lang="en-US" sz="2400" dirty="0"/>
              <a:t>WI approach </a:t>
            </a:r>
          </a:p>
          <a:p>
            <a:pPr lvl="1"/>
            <a:r>
              <a:rPr lang="en-US" sz="1800" dirty="0" smtClean="0"/>
              <a:t>Basket WI approach has been used successfully  in RAN4 for both LTE CA, NR EN-DC and NR CA in previous releases</a:t>
            </a:r>
          </a:p>
          <a:p>
            <a:pPr lvl="1"/>
            <a:r>
              <a:rPr lang="en-US" sz="1800" dirty="0" smtClean="0"/>
              <a:t>Concerns on impact to RAN4 workload and specification quality caused by the significant number of band combinations has been raised in Nov RAN4 meeting and Dec RAN plenary meeting </a:t>
            </a:r>
          </a:p>
          <a:p>
            <a:pPr lvl="1"/>
            <a:r>
              <a:rPr lang="en-US" sz="1800" dirty="0" smtClean="0"/>
              <a:t>Based on RAN4 Vice Chairman input, RAN4 has discussed the improvement of existing basket WI approach in both Jan AH and Feb meeting </a:t>
            </a:r>
          </a:p>
          <a:p>
            <a:pPr lvl="1"/>
            <a:r>
              <a:rPr lang="en-US" sz="1800" dirty="0" smtClean="0"/>
              <a:t>As result, the updated approach has been endorsed in R4-1802520. Based on updated </a:t>
            </a:r>
            <a:r>
              <a:rPr lang="en-US" sz="1800" dirty="0"/>
              <a:t>approach in R4-1802520, how to improve </a:t>
            </a:r>
            <a:r>
              <a:rPr lang="en-GB" sz="1800" dirty="0"/>
              <a:t>the efficiency of TPs for LTE/NR UL CA and </a:t>
            </a:r>
            <a:r>
              <a:rPr lang="en-GB" sz="1800" dirty="0" smtClean="0"/>
              <a:t>EN-DC was also endorsed in R4-1802529</a:t>
            </a:r>
          </a:p>
          <a:p>
            <a:pPr lvl="1"/>
            <a:r>
              <a:rPr lang="en-GB" sz="1800" dirty="0" smtClean="0"/>
              <a:t>Companies are encouraged to further check RAN4 endorsed approach in both R4-1802520 and R4-1802529. RAN4 will continue finalize the detailed approach in RAN4 #86bis and RAN4 #87. </a:t>
            </a:r>
          </a:p>
          <a:p>
            <a:pPr lvl="1"/>
            <a:r>
              <a:rPr lang="en-GB" sz="1800" dirty="0" smtClean="0"/>
              <a:t>In June 2018, basket WIs for LTE CA, NR EN-DC, NR CA and mix of them will be proposed based on endorsed approach in RAN4. </a:t>
            </a:r>
            <a:endParaRPr lang="en-US" sz="1800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032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253848</TotalTime>
  <Words>1468</Words>
  <Application>Microsoft Office PowerPoint</Application>
  <PresentationFormat>On-screen Show (4:3)</PresentationFormat>
  <Paragraphs>400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3gpp</vt:lpstr>
      <vt:lpstr>  </vt:lpstr>
      <vt:lpstr>Meetings and Elections</vt:lpstr>
      <vt:lpstr>2018 Statistics</vt:lpstr>
      <vt:lpstr>Spectrum related WI/SI status</vt:lpstr>
      <vt:lpstr>Non-spectrum related WI/SI status RAN4 led items Rel-14</vt:lpstr>
      <vt:lpstr>Status of other WG led WI/SIs  impacting RAN4</vt:lpstr>
      <vt:lpstr>WI/SI to be completed </vt:lpstr>
      <vt:lpstr>SI to be extended</vt:lpstr>
      <vt:lpstr> Items for LTE and NR </vt:lpstr>
      <vt:lpstr>NR Items</vt:lpstr>
      <vt:lpstr>NR Items</vt:lpstr>
      <vt:lpstr>new WI/SI proposals</vt:lpstr>
      <vt:lpstr>RAN WG4 Schedule in 2018</vt:lpstr>
      <vt:lpstr>Thanks to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RP-160010</dc:title>
  <dc:subject>RAN4 report to RAN#71</dc:subject>
  <dc:creator>Xutao Zhou (Samsung)</dc:creator>
  <dc:description>©3GPP 2009. All rights reserved</dc:description>
  <cp:lastModifiedBy>xutao zhou</cp:lastModifiedBy>
  <cp:revision>4488</cp:revision>
  <cp:lastPrinted>2016-09-15T08:31:35Z</cp:lastPrinted>
  <dcterms:created xsi:type="dcterms:W3CDTF">2009-11-27T05:15:11Z</dcterms:created>
  <dcterms:modified xsi:type="dcterms:W3CDTF">2018-03-19T03:33:53Z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</Properties>
</file>