
<file path=[Content_Types].xml><?xml version="1.0" encoding="utf-8"?>
<Types xmlns="http://schemas.openxmlformats.org/package/2006/content-types"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56" r:id="rId2"/>
  </p:sldMasterIdLst>
  <p:notesMasterIdLst>
    <p:notesMasterId r:id="rId10"/>
  </p:notesMasterIdLst>
  <p:sldIdLst>
    <p:sldId id="256" r:id="rId3"/>
    <p:sldId id="263" r:id="rId4"/>
    <p:sldId id="260" r:id="rId5"/>
    <p:sldId id="264" r:id="rId6"/>
    <p:sldId id="262" r:id="rId7"/>
    <p:sldId id="257" r:id="rId8"/>
    <p:sldId id="261" r:id="rId9"/>
  </p:sldIdLst>
  <p:sldSz cx="9144000" cy="5143500" type="screen16x9"/>
  <p:notesSz cx="6805613" cy="9939338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0000"/>
    <a:srgbClr val="0000CC"/>
    <a:srgbClr val="B2B2B2"/>
    <a:srgbClr val="99CCFF"/>
    <a:srgbClr val="FF66FF"/>
    <a:srgbClr val="CCECFF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中間スタイル 2 - アクセント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831" autoAdjust="0"/>
    <p:restoredTop sz="94494" autoAdjust="0"/>
  </p:normalViewPr>
  <p:slideViewPr>
    <p:cSldViewPr>
      <p:cViewPr>
        <p:scale>
          <a:sx n="75" d="100"/>
          <a:sy n="75" d="100"/>
        </p:scale>
        <p:origin x="-540" y="-18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45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663" y="746125"/>
            <a:ext cx="6621462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1225"/>
            <a:ext cx="5443537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noProof="0" smtClean="0"/>
              <a:t>マスタ テキストの書式設定</a:t>
            </a:r>
          </a:p>
          <a:p>
            <a:pPr lvl="1"/>
            <a:r>
              <a:rPr lang="ja-JP" altLang="en-GB" noProof="0" smtClean="0"/>
              <a:t>第 </a:t>
            </a:r>
            <a:r>
              <a:rPr lang="en-GB" altLang="ja-JP" noProof="0" smtClean="0"/>
              <a:t>2 </a:t>
            </a:r>
            <a:r>
              <a:rPr lang="ja-JP" altLang="en-GB" noProof="0" smtClean="0"/>
              <a:t>レベル</a:t>
            </a:r>
          </a:p>
          <a:p>
            <a:pPr lvl="2"/>
            <a:r>
              <a:rPr lang="ja-JP" altLang="en-GB" noProof="0" smtClean="0"/>
              <a:t>第 </a:t>
            </a:r>
            <a:r>
              <a:rPr lang="en-GB" altLang="ja-JP" noProof="0" smtClean="0"/>
              <a:t>3 </a:t>
            </a:r>
            <a:r>
              <a:rPr lang="ja-JP" altLang="en-GB" noProof="0" smtClean="0"/>
              <a:t>レベル</a:t>
            </a:r>
          </a:p>
          <a:p>
            <a:pPr lvl="3"/>
            <a:r>
              <a:rPr lang="ja-JP" altLang="en-GB" noProof="0" smtClean="0"/>
              <a:t>第 </a:t>
            </a:r>
            <a:r>
              <a:rPr lang="en-GB" altLang="ja-JP" noProof="0" smtClean="0"/>
              <a:t>4 </a:t>
            </a:r>
            <a:r>
              <a:rPr lang="ja-JP" altLang="en-GB" noProof="0" smtClean="0"/>
              <a:t>レベル</a:t>
            </a:r>
          </a:p>
          <a:p>
            <a:pPr lvl="4"/>
            <a:r>
              <a:rPr lang="ja-JP" altLang="en-GB" noProof="0" smtClean="0"/>
              <a:t>第 </a:t>
            </a:r>
            <a:r>
              <a:rPr lang="en-GB" altLang="ja-JP" noProof="0" smtClean="0"/>
              <a:t>5 </a:t>
            </a:r>
            <a:r>
              <a:rPr lang="ja-JP" altLang="en-GB" noProof="0" smtClean="0"/>
              <a:t>レベル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45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06C25F87-45D8-42DA-953D-3BC4A15E3486}" type="slidenum">
              <a:rPr lang="en-GB" altLang="ja-JP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278070436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6C25F87-45D8-42DA-953D-3BC4A15E3486}" type="slidenum">
              <a:rPr lang="en-GB" altLang="ja-JP" smtClean="0"/>
              <a:pPr>
                <a:defRPr/>
              </a:pPr>
              <a:t>6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5878614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6C25F87-45D8-42DA-953D-3BC4A15E3486}" type="slidenum">
              <a:rPr lang="en-GB" altLang="ja-JP" smtClean="0"/>
              <a:pPr>
                <a:defRPr/>
              </a:pPr>
              <a:t>7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587861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>
            <a:lvl1pPr>
              <a:defRPr sz="3600" baseline="0">
                <a:latin typeface="Verdana Bold" pitchFamily="34" charset="0"/>
                <a:ea typeface="HGP創英角ｺﾞｼｯｸUB" pitchFamily="50" charset="-128"/>
              </a:defRPr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 smtClean="0"/>
              <a:t>マスター サブタイトルの書式設定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47739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 dirty="0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 dirty="0" smtClean="0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374324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843559"/>
            <a:ext cx="4038600" cy="3751064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dirty="0" smtClean="0"/>
              <a:t>マスター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843559"/>
            <a:ext cx="4038600" cy="3751064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dirty="0" smtClean="0"/>
              <a:t>マスター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157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512" y="87474"/>
            <a:ext cx="6923112" cy="486054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795784"/>
            <a:ext cx="4040188" cy="479822"/>
          </a:xfrm>
        </p:spPr>
        <p:txBody>
          <a:bodyPr anchor="ctr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dirty="0" smtClean="0"/>
              <a:t>マスター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1383618"/>
            <a:ext cx="4040188" cy="3402378"/>
          </a:xfrm>
        </p:spPr>
        <p:txBody>
          <a:bodyPr/>
          <a:lstStyle>
            <a:lvl1pPr>
              <a:defRPr sz="2000"/>
            </a:lvl1pPr>
            <a:lvl2pPr marL="452438" indent="-285750">
              <a:defRPr sz="1800"/>
            </a:lvl2pPr>
            <a:lvl3pPr marL="717550" indent="-228600">
              <a:defRPr sz="1600"/>
            </a:lvl3pPr>
            <a:lvl4pPr marL="1074738" indent="-228600">
              <a:defRPr sz="1400"/>
            </a:lvl4pPr>
            <a:lvl5pPr marL="1524000" indent="-228600"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dirty="0" smtClean="0"/>
              <a:t>マスター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30" y="795784"/>
            <a:ext cx="4041775" cy="479822"/>
          </a:xfrm>
        </p:spPr>
        <p:txBody>
          <a:bodyPr anchor="ctr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30" y="1383618"/>
            <a:ext cx="4041775" cy="3402378"/>
          </a:xfrm>
        </p:spPr>
        <p:txBody>
          <a:bodyPr/>
          <a:lstStyle>
            <a:lvl1pPr>
              <a:defRPr sz="2000"/>
            </a:lvl1pPr>
            <a:lvl2pPr marL="452438" indent="-285750">
              <a:defRPr sz="1800"/>
            </a:lvl2pPr>
            <a:lvl3pPr marL="717550" indent="-228600">
              <a:defRPr sz="1600"/>
            </a:lvl3pPr>
            <a:lvl4pPr marL="1074738" indent="-228600">
              <a:defRPr sz="1400"/>
            </a:lvl4pPr>
            <a:lvl5pPr marL="1524000" indent="-228600"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dirty="0" smtClean="0"/>
              <a:t>マスター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3599163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マスター タイトルの書式設定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229552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58144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4053552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 dirty="0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0666265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843559"/>
            <a:ext cx="4038600" cy="3751064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 dirty="0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843559"/>
            <a:ext cx="4038600" cy="3751064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2009232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512" y="87474"/>
            <a:ext cx="6923112" cy="486054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795784"/>
            <a:ext cx="4040188" cy="479822"/>
          </a:xfrm>
        </p:spPr>
        <p:txBody>
          <a:bodyPr anchor="ctr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1383618"/>
            <a:ext cx="4040188" cy="3402378"/>
          </a:xfrm>
        </p:spPr>
        <p:txBody>
          <a:bodyPr/>
          <a:lstStyle>
            <a:lvl1pPr>
              <a:defRPr sz="2000"/>
            </a:lvl1pPr>
            <a:lvl2pPr marL="452438" indent="-285750">
              <a:defRPr sz="1800"/>
            </a:lvl2pPr>
            <a:lvl3pPr marL="717550" indent="-228600">
              <a:defRPr sz="1600"/>
            </a:lvl3pPr>
            <a:lvl4pPr marL="1074738" indent="-228600">
              <a:defRPr sz="1400"/>
            </a:lvl4pPr>
            <a:lvl5pPr marL="1524000" indent="-228600"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 dirty="0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30" y="795784"/>
            <a:ext cx="4041775" cy="479822"/>
          </a:xfrm>
        </p:spPr>
        <p:txBody>
          <a:bodyPr anchor="ctr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30" y="1383618"/>
            <a:ext cx="4041775" cy="3402378"/>
          </a:xfrm>
        </p:spPr>
        <p:txBody>
          <a:bodyPr/>
          <a:lstStyle>
            <a:lvl1pPr>
              <a:defRPr sz="2000"/>
            </a:lvl1pPr>
            <a:lvl2pPr marL="452438" indent="-285750">
              <a:defRPr sz="1800"/>
            </a:lvl2pPr>
            <a:lvl3pPr marL="717550" indent="-228600">
              <a:defRPr sz="1600"/>
            </a:lvl3pPr>
            <a:lvl4pPr marL="1074738" indent="-228600">
              <a:defRPr sz="1400"/>
            </a:lvl4pPr>
            <a:lvl5pPr marL="1524000" indent="-228600"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6321010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3388385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36108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>
            <a:lvl1pPr>
              <a:defRPr sz="3600" baseline="0">
                <a:latin typeface="Verdana Bold" pitchFamily="34" charset="0"/>
                <a:ea typeface="HGP創英角ｺﾞｼｯｸUB" pitchFamily="50" charset="-128"/>
              </a:defRPr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 smtClean="0"/>
              <a:t>マスター サブタイトルの書式設定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84037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199412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wm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Relationship Id="rId9" Type="http://schemas.openxmlformats.org/officeDocument/2006/relationships/image" Target="../media/image1.w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9388" y="64293"/>
            <a:ext cx="712946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dirty="0" smtClean="0"/>
              <a:t>マスタ タイトルの書式設定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5288" y="897733"/>
            <a:ext cx="8229600" cy="399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dirty="0" smtClean="0"/>
              <a:t>マスタ テキストの書式設定</a:t>
            </a:r>
          </a:p>
          <a:p>
            <a:pPr lvl="1"/>
            <a:r>
              <a:rPr lang="ja-JP" altLang="en-GB" dirty="0" smtClean="0"/>
              <a:t>第 </a:t>
            </a:r>
            <a:r>
              <a:rPr lang="en-GB" altLang="ja-JP" dirty="0" smtClean="0"/>
              <a:t>2 </a:t>
            </a:r>
            <a:r>
              <a:rPr lang="ja-JP" altLang="en-GB" dirty="0" smtClean="0"/>
              <a:t>レベル</a:t>
            </a:r>
          </a:p>
          <a:p>
            <a:pPr lvl="2"/>
            <a:r>
              <a:rPr lang="ja-JP" altLang="en-GB" dirty="0" smtClean="0"/>
              <a:t>第 </a:t>
            </a:r>
            <a:r>
              <a:rPr lang="en-GB" altLang="ja-JP" dirty="0" smtClean="0"/>
              <a:t>3 </a:t>
            </a:r>
            <a:r>
              <a:rPr lang="ja-JP" altLang="en-GB" dirty="0" smtClean="0"/>
              <a:t>レベル</a:t>
            </a:r>
          </a:p>
          <a:p>
            <a:pPr lvl="3"/>
            <a:r>
              <a:rPr lang="ja-JP" altLang="en-GB" dirty="0" smtClean="0"/>
              <a:t>第 </a:t>
            </a:r>
            <a:r>
              <a:rPr lang="en-GB" altLang="ja-JP" dirty="0" smtClean="0"/>
              <a:t>4 </a:t>
            </a:r>
            <a:r>
              <a:rPr lang="ja-JP" altLang="en-GB" dirty="0" smtClean="0"/>
              <a:t>レベル</a:t>
            </a:r>
          </a:p>
          <a:p>
            <a:pPr lvl="4"/>
            <a:r>
              <a:rPr lang="ja-JP" altLang="en-GB" dirty="0" smtClean="0"/>
              <a:t>第 </a:t>
            </a:r>
            <a:r>
              <a:rPr lang="en-GB" altLang="ja-JP" dirty="0" smtClean="0"/>
              <a:t>5 </a:t>
            </a:r>
            <a:r>
              <a:rPr lang="ja-JP" altLang="en-GB" dirty="0" smtClean="0"/>
              <a:t>レベル</a:t>
            </a:r>
          </a:p>
        </p:txBody>
      </p:sp>
      <p:sp>
        <p:nvSpPr>
          <p:cNvPr id="1032" name="Line 8"/>
          <p:cNvSpPr>
            <a:spLocks noChangeShapeType="1"/>
          </p:cNvSpPr>
          <p:nvPr/>
        </p:nvSpPr>
        <p:spPr bwMode="auto">
          <a:xfrm>
            <a:off x="107955" y="608410"/>
            <a:ext cx="8893175" cy="0"/>
          </a:xfrm>
          <a:prstGeom prst="line">
            <a:avLst/>
          </a:prstGeom>
          <a:noFill/>
          <a:ln w="57150">
            <a:solidFill>
              <a:srgbClr val="CC0033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ja-JP" altLang="en-US">
              <a:ea typeface="ＭＳ Ｐゴシック" pitchFamily="50" charset="-128"/>
            </a:endParaRPr>
          </a:p>
        </p:txBody>
      </p:sp>
      <p:sp>
        <p:nvSpPr>
          <p:cNvPr id="1033" name="Text Box 9"/>
          <p:cNvSpPr txBox="1">
            <a:spLocks noChangeArrowheads="1"/>
          </p:cNvSpPr>
          <p:nvPr/>
        </p:nvSpPr>
        <p:spPr bwMode="auto">
          <a:xfrm>
            <a:off x="26993" y="4876006"/>
            <a:ext cx="4104009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ja-JP" sz="1200" dirty="0">
                <a:solidFill>
                  <a:schemeClr val="bg2"/>
                </a:solidFill>
                <a:ea typeface="ＭＳ Ｐゴシック" pitchFamily="50" charset="-128"/>
              </a:rPr>
              <a:t>NTT DOCOMO, INC., Copyright </a:t>
            </a:r>
            <a:r>
              <a:rPr lang="en-US" altLang="ja-JP" sz="1200" dirty="0" smtClean="0">
                <a:solidFill>
                  <a:schemeClr val="bg2"/>
                </a:solidFill>
                <a:ea typeface="ＭＳ Ｐゴシック" pitchFamily="50" charset="-128"/>
              </a:rPr>
              <a:t>2017, </a:t>
            </a:r>
            <a:r>
              <a:rPr lang="en-US" altLang="ja-JP" sz="1200" dirty="0">
                <a:solidFill>
                  <a:schemeClr val="bg2"/>
                </a:solidFill>
                <a:ea typeface="ＭＳ Ｐゴシック" pitchFamily="50" charset="-128"/>
              </a:rPr>
              <a:t>All rights reserved.</a:t>
            </a:r>
            <a:endParaRPr lang="en-GB" altLang="ja-JP" sz="1200" dirty="0">
              <a:solidFill>
                <a:schemeClr val="bg2"/>
              </a:solidFill>
              <a:ea typeface="ＭＳ Ｐゴシック" pitchFamily="50" charset="-128"/>
            </a:endParaRPr>
          </a:p>
        </p:txBody>
      </p:sp>
      <p:sp>
        <p:nvSpPr>
          <p:cNvPr id="1036" name="Text Box 12"/>
          <p:cNvSpPr txBox="1">
            <a:spLocks noChangeArrowheads="1"/>
          </p:cNvSpPr>
          <p:nvPr/>
        </p:nvSpPr>
        <p:spPr bwMode="auto">
          <a:xfrm>
            <a:off x="8805864" y="4880768"/>
            <a:ext cx="37221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fld id="{5074400C-4176-437C-8F9A-ADE212C2F1CF}" type="slidenum">
              <a:rPr lang="en-GB" altLang="ja-JP" sz="1200">
                <a:solidFill>
                  <a:schemeClr val="bg2"/>
                </a:solidFill>
                <a:ea typeface="ＭＳ Ｐゴシック" pitchFamily="50" charset="-128"/>
              </a:rPr>
              <a:pPr>
                <a:defRPr/>
              </a:pPr>
              <a:t>‹#›</a:t>
            </a:fld>
            <a:endParaRPr lang="en-GB" altLang="ja-JP" sz="1200">
              <a:solidFill>
                <a:schemeClr val="bg2"/>
              </a:solidFill>
              <a:ea typeface="ＭＳ Ｐゴシック" pitchFamily="50" charset="-128"/>
            </a:endParaRPr>
          </a:p>
        </p:txBody>
      </p:sp>
      <p:pic>
        <p:nvPicPr>
          <p:cNvPr id="8" name="Picture 2" descr="C:\Users\5499377\OUT\画像素材\docomoロゴ.wmf"/>
          <p:cNvPicPr>
            <a:picLocks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9" y="123478"/>
            <a:ext cx="1763713" cy="384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kumimoji="1" sz="3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263525" indent="-263525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n"/>
        <a:defRPr kumimoji="1" sz="1800" b="1">
          <a:solidFill>
            <a:schemeClr val="accent5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Char char="–"/>
        <a:defRPr kumimoji="1" sz="16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1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kumimoji="1" sz="14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Times New Roman" pitchFamily="18" charset="0"/>
        <a:buChar char="–"/>
        <a:defRPr kumimoji="1" sz="12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5288" y="897733"/>
            <a:ext cx="8229600" cy="399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dirty="0" smtClean="0"/>
              <a:t>マスタ テキストの書式設定</a:t>
            </a:r>
          </a:p>
          <a:p>
            <a:pPr lvl="1"/>
            <a:r>
              <a:rPr lang="ja-JP" altLang="en-GB" dirty="0" smtClean="0"/>
              <a:t>第 </a:t>
            </a:r>
            <a:r>
              <a:rPr lang="en-GB" altLang="ja-JP" dirty="0" smtClean="0"/>
              <a:t>2 </a:t>
            </a:r>
            <a:r>
              <a:rPr lang="ja-JP" altLang="en-GB" dirty="0" smtClean="0"/>
              <a:t>レベル</a:t>
            </a:r>
          </a:p>
          <a:p>
            <a:pPr lvl="2"/>
            <a:r>
              <a:rPr lang="ja-JP" altLang="en-GB" dirty="0" smtClean="0"/>
              <a:t>第 </a:t>
            </a:r>
            <a:r>
              <a:rPr lang="en-GB" altLang="ja-JP" dirty="0" smtClean="0"/>
              <a:t>3 </a:t>
            </a:r>
            <a:r>
              <a:rPr lang="ja-JP" altLang="en-GB" dirty="0" smtClean="0"/>
              <a:t>レベル</a:t>
            </a:r>
          </a:p>
          <a:p>
            <a:pPr lvl="3"/>
            <a:r>
              <a:rPr lang="ja-JP" altLang="en-GB" dirty="0" smtClean="0"/>
              <a:t>第 </a:t>
            </a:r>
            <a:r>
              <a:rPr lang="en-GB" altLang="ja-JP" dirty="0" smtClean="0"/>
              <a:t>4 </a:t>
            </a:r>
            <a:r>
              <a:rPr lang="ja-JP" altLang="en-GB" dirty="0" smtClean="0"/>
              <a:t>レベル</a:t>
            </a:r>
          </a:p>
          <a:p>
            <a:pPr lvl="4"/>
            <a:r>
              <a:rPr lang="ja-JP" altLang="en-GB" dirty="0" smtClean="0"/>
              <a:t>第 </a:t>
            </a:r>
            <a:r>
              <a:rPr lang="en-GB" altLang="ja-JP" dirty="0" smtClean="0"/>
              <a:t>5 </a:t>
            </a:r>
            <a:r>
              <a:rPr lang="ja-JP" altLang="en-GB" dirty="0" smtClean="0"/>
              <a:t>レベル</a:t>
            </a:r>
          </a:p>
        </p:txBody>
      </p:sp>
      <p:sp>
        <p:nvSpPr>
          <p:cNvPr id="1032" name="Line 8"/>
          <p:cNvSpPr>
            <a:spLocks noChangeShapeType="1"/>
          </p:cNvSpPr>
          <p:nvPr/>
        </p:nvSpPr>
        <p:spPr bwMode="auto">
          <a:xfrm>
            <a:off x="107955" y="608410"/>
            <a:ext cx="8893175" cy="0"/>
          </a:xfrm>
          <a:prstGeom prst="line">
            <a:avLst/>
          </a:prstGeom>
          <a:noFill/>
          <a:ln w="57150">
            <a:solidFill>
              <a:srgbClr val="CC0033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ja-JP" altLang="en-US">
              <a:ea typeface="ＭＳ Ｐゴシック" pitchFamily="50" charset="-128"/>
            </a:endParaRPr>
          </a:p>
        </p:txBody>
      </p:sp>
      <p:sp>
        <p:nvSpPr>
          <p:cNvPr id="1033" name="Text Box 9"/>
          <p:cNvSpPr txBox="1">
            <a:spLocks noChangeArrowheads="1"/>
          </p:cNvSpPr>
          <p:nvPr/>
        </p:nvSpPr>
        <p:spPr bwMode="auto">
          <a:xfrm>
            <a:off x="26993" y="4943477"/>
            <a:ext cx="4104009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ja-JP" sz="1200" dirty="0">
                <a:solidFill>
                  <a:schemeClr val="bg2"/>
                </a:solidFill>
                <a:ea typeface="ＭＳ Ｐゴシック" pitchFamily="50" charset="-128"/>
              </a:rPr>
              <a:t>NTT DOCOMO, INC., Copyright </a:t>
            </a:r>
            <a:r>
              <a:rPr lang="en-US" altLang="ja-JP" sz="1200" dirty="0" smtClean="0">
                <a:solidFill>
                  <a:schemeClr val="bg2"/>
                </a:solidFill>
                <a:ea typeface="ＭＳ Ｐゴシック" pitchFamily="50" charset="-128"/>
              </a:rPr>
              <a:t>2017, </a:t>
            </a:r>
            <a:r>
              <a:rPr lang="en-US" altLang="ja-JP" sz="1200" dirty="0">
                <a:solidFill>
                  <a:schemeClr val="bg2"/>
                </a:solidFill>
                <a:ea typeface="ＭＳ Ｐゴシック" pitchFamily="50" charset="-128"/>
              </a:rPr>
              <a:t>All rights reserved.</a:t>
            </a:r>
            <a:endParaRPr lang="en-GB" altLang="ja-JP" sz="1200" dirty="0">
              <a:solidFill>
                <a:schemeClr val="bg2"/>
              </a:solidFill>
              <a:ea typeface="ＭＳ Ｐゴシック" pitchFamily="50" charset="-128"/>
            </a:endParaRPr>
          </a:p>
        </p:txBody>
      </p:sp>
      <p:sp>
        <p:nvSpPr>
          <p:cNvPr id="1036" name="Text Box 12"/>
          <p:cNvSpPr txBox="1">
            <a:spLocks noChangeArrowheads="1"/>
          </p:cNvSpPr>
          <p:nvPr/>
        </p:nvSpPr>
        <p:spPr bwMode="auto">
          <a:xfrm>
            <a:off x="8805864" y="4948239"/>
            <a:ext cx="37221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fld id="{5074400C-4176-437C-8F9A-ADE212C2F1CF}" type="slidenum">
              <a:rPr lang="en-GB" altLang="ja-JP" sz="1200">
                <a:solidFill>
                  <a:schemeClr val="bg2"/>
                </a:solidFill>
                <a:ea typeface="ＭＳ Ｐゴシック" pitchFamily="50" charset="-128"/>
              </a:rPr>
              <a:pPr>
                <a:defRPr/>
              </a:pPr>
              <a:t>‹#›</a:t>
            </a:fld>
            <a:endParaRPr lang="en-GB" altLang="ja-JP" sz="1200">
              <a:solidFill>
                <a:schemeClr val="bg2"/>
              </a:solidFill>
              <a:ea typeface="ＭＳ Ｐゴシック" pitchFamily="50" charset="-128"/>
            </a:endParaRPr>
          </a:p>
        </p:txBody>
      </p:sp>
      <p:sp>
        <p:nvSpPr>
          <p:cNvPr id="8" name="テキスト ボックス 2"/>
          <p:cNvSpPr txBox="1"/>
          <p:nvPr/>
        </p:nvSpPr>
        <p:spPr>
          <a:xfrm>
            <a:off x="7099628" y="29633"/>
            <a:ext cx="1864860" cy="241980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none" lIns="36000" tIns="36000" rIns="36000" bIns="36000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9pPr>
          </a:lstStyle>
          <a:p>
            <a:r>
              <a:rPr kumimoji="1" lang="en-US" altLang="ja-JP" sz="1100" b="1" dirty="0" smtClean="0">
                <a:solidFill>
                  <a:schemeClr val="accent1"/>
                </a:solidFill>
              </a:rPr>
              <a:t>NTT DOCOMO confidential</a:t>
            </a:r>
            <a:endParaRPr kumimoji="1" lang="ja-JP" altLang="en-US" sz="1100" b="1" dirty="0">
              <a:solidFill>
                <a:schemeClr val="accent1"/>
              </a:solidFill>
            </a:endParaRP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9388" y="64293"/>
            <a:ext cx="712946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dirty="0" smtClean="0"/>
              <a:t>マスタ タイトルの書式設定</a:t>
            </a:r>
          </a:p>
        </p:txBody>
      </p:sp>
      <p:pic>
        <p:nvPicPr>
          <p:cNvPr id="9" name="Picture 2" descr="C:\Users\5499377\OUT\画像素材\docomoロゴ.wmf"/>
          <p:cNvPicPr>
            <a:picLocks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9" y="243486"/>
            <a:ext cx="1763713" cy="384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7926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kumimoji="1" sz="3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263525" indent="-263525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n"/>
        <a:defRPr kumimoji="1" sz="1800" b="1">
          <a:solidFill>
            <a:schemeClr val="accent5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Char char="–"/>
        <a:defRPr kumimoji="1" sz="16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1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kumimoji="1" sz="14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Times New Roman" pitchFamily="18" charset="0"/>
        <a:buChar char="–"/>
        <a:defRPr kumimoji="1" sz="12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kumimoji="1" lang="en-US" altLang="ja-JP" dirty="0" smtClean="0"/>
              <a:t>Discussion contribution to RAN </a:t>
            </a:r>
            <a:r>
              <a:rPr lang="en-US" altLang="ja-JP" dirty="0" smtClean="0"/>
              <a:t>of NR V2X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sz="3200" dirty="0" smtClean="0"/>
              <a:t>NTT DOCOMO</a:t>
            </a:r>
            <a:endParaRPr kumimoji="1" lang="ja-JP" altLang="en-US" sz="3200" dirty="0"/>
          </a:p>
        </p:txBody>
      </p:sp>
      <p:sp>
        <p:nvSpPr>
          <p:cNvPr id="4" name="正方形/長方形 3"/>
          <p:cNvSpPr/>
          <p:nvPr/>
        </p:nvSpPr>
        <p:spPr>
          <a:xfrm>
            <a:off x="218311" y="627534"/>
            <a:ext cx="867416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altLang="ja-JP" dirty="0"/>
              <a:t>3GPP TSG-RAN #78	</a:t>
            </a:r>
            <a:r>
              <a:rPr lang="pt-BR" altLang="ja-JP" smtClean="0"/>
              <a:t>                                                                       </a:t>
            </a:r>
            <a:r>
              <a:rPr lang="pt-BR" altLang="ja-JP" smtClean="0"/>
              <a:t>RP-172813</a:t>
            </a:r>
            <a:endParaRPr lang="pt-BR" altLang="ja-JP" dirty="0"/>
          </a:p>
          <a:p>
            <a:r>
              <a:rPr lang="pt-BR" altLang="ja-JP" dirty="0"/>
              <a:t>Lisbon, Portugal, Dec. 18-21, 2017</a:t>
            </a:r>
          </a:p>
          <a:p>
            <a:r>
              <a:rPr lang="en-US" altLang="ja-JP" dirty="0" smtClean="0"/>
              <a:t>Agenda Item: 9.1.1</a:t>
            </a:r>
          </a:p>
        </p:txBody>
      </p:sp>
    </p:spTree>
    <p:extLst>
      <p:ext uri="{BB962C8B-B14F-4D97-AF65-F5344CB8AC3E}">
        <p14:creationId xmlns:p14="http://schemas.microsoft.com/office/powerpoint/2010/main" val="4101588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 smtClean="0"/>
              <a:t>Similar to LTE V2X, challenges are different between PC5 and </a:t>
            </a:r>
            <a:r>
              <a:rPr lang="en-US" altLang="ja-JP" dirty="0" err="1" smtClean="0"/>
              <a:t>Uu</a:t>
            </a:r>
            <a:r>
              <a:rPr lang="en-US" altLang="ja-JP" dirty="0" smtClean="0"/>
              <a:t> to support NR V2X</a:t>
            </a:r>
          </a:p>
          <a:p>
            <a:pPr lvl="1"/>
            <a:r>
              <a:rPr lang="en-US" altLang="ja-JP" dirty="0" smtClean="0"/>
              <a:t>For PC5, large specification impact and compatibility among different releases are major challenges</a:t>
            </a:r>
          </a:p>
          <a:p>
            <a:pPr lvl="2"/>
            <a:r>
              <a:rPr lang="en-US" altLang="ja-JP" dirty="0"/>
              <a:t>For broadcast services supporting legacy UEs, UE has no choice but to transmit with legacy compatible mechanisms</a:t>
            </a:r>
          </a:p>
          <a:p>
            <a:pPr lvl="1"/>
            <a:r>
              <a:rPr lang="en-US" altLang="ja-JP" dirty="0" smtClean="0"/>
              <a:t>For </a:t>
            </a:r>
            <a:r>
              <a:rPr lang="en-US" altLang="ja-JP" dirty="0" err="1" smtClean="0"/>
              <a:t>Uu</a:t>
            </a:r>
            <a:r>
              <a:rPr lang="en-US" altLang="ja-JP" dirty="0" smtClean="0"/>
              <a:t>, specification impact dedicated for V2X services is not clear and can be small. But feasibility study is necessary.</a:t>
            </a:r>
          </a:p>
          <a:p>
            <a:r>
              <a:rPr lang="en-US" altLang="ja-JP" dirty="0" smtClean="0"/>
              <a:t>In NR V2X, not only </a:t>
            </a:r>
            <a:r>
              <a:rPr lang="en-US" altLang="ja-JP" smtClean="0"/>
              <a:t>below 10 </a:t>
            </a:r>
            <a:r>
              <a:rPr lang="en-US" altLang="ja-JP" dirty="0" smtClean="0"/>
              <a:t>GHz, but also </a:t>
            </a:r>
            <a:r>
              <a:rPr lang="en-US" altLang="ja-JP" smtClean="0"/>
              <a:t>above 10 </a:t>
            </a:r>
            <a:r>
              <a:rPr lang="en-US" altLang="ja-JP" dirty="0" smtClean="0"/>
              <a:t>GHz including 63-64 GHz are considered as target spectrum for PC5 operation</a:t>
            </a:r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7583157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Questions for PC5</a:t>
            </a:r>
            <a:endParaRPr kumimoji="1" lang="ja-JP" altLang="en-US" dirty="0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idx="1"/>
          </p:nvPr>
        </p:nvSpPr>
        <p:spPr>
          <a:xfrm>
            <a:off x="395288" y="1989464"/>
            <a:ext cx="8229600" cy="1950438"/>
          </a:xfrm>
          <a:solidFill>
            <a:schemeClr val="bg1"/>
          </a:solidFill>
        </p:spPr>
        <p:txBody>
          <a:bodyPr/>
          <a:lstStyle/>
          <a:p>
            <a:r>
              <a:rPr lang="en-US" altLang="ja-JP" sz="1600" dirty="0"/>
              <a:t>(Q1) </a:t>
            </a:r>
            <a:r>
              <a:rPr lang="en-US" altLang="ja-JP" sz="1600" dirty="0" smtClean="0"/>
              <a:t>What is Intended </a:t>
            </a:r>
            <a:r>
              <a:rPr lang="en-US" altLang="ja-JP" sz="1600" dirty="0"/>
              <a:t>services for each spectrum and </a:t>
            </a:r>
            <a:r>
              <a:rPr lang="en-US" altLang="ja-JP" sz="1600" dirty="0" smtClean="0"/>
              <a:t>RAT? e.g., </a:t>
            </a:r>
            <a:endParaRPr lang="en-US" altLang="ja-JP" sz="1600" dirty="0"/>
          </a:p>
          <a:p>
            <a:pPr lvl="1">
              <a:tabLst>
                <a:tab pos="2781300" algn="l"/>
              </a:tabLst>
            </a:pPr>
            <a:r>
              <a:rPr lang="en-US" altLang="ja-JP" sz="1400" dirty="0" smtClean="0"/>
              <a:t>Below 10 GHz, LTE V2X	</a:t>
            </a:r>
            <a:r>
              <a:rPr lang="en-US" altLang="ja-JP" sz="1400" dirty="0" smtClean="0">
                <a:sym typeface="Wingdings" panose="05000000000000000000" pitchFamily="2" charset="2"/>
              </a:rPr>
              <a:t> </a:t>
            </a:r>
            <a:r>
              <a:rPr lang="en-US" altLang="ja-JP" sz="1400" dirty="0" smtClean="0"/>
              <a:t>V2X use cases (basic safety)</a:t>
            </a:r>
          </a:p>
          <a:p>
            <a:pPr lvl="1">
              <a:tabLst>
                <a:tab pos="2781300" algn="l"/>
              </a:tabLst>
            </a:pPr>
            <a:r>
              <a:rPr lang="en-US" altLang="ja-JP" sz="1400" dirty="0" smtClean="0"/>
              <a:t>Below </a:t>
            </a:r>
            <a:r>
              <a:rPr lang="en-US" altLang="ja-JP" sz="1400" dirty="0"/>
              <a:t>10 GHz, NR </a:t>
            </a:r>
            <a:r>
              <a:rPr lang="en-US" altLang="ja-JP" sz="1400" dirty="0" smtClean="0"/>
              <a:t>V2X	</a:t>
            </a:r>
            <a:r>
              <a:rPr lang="en-US" altLang="ja-JP" sz="1400" dirty="0" smtClean="0">
                <a:sym typeface="Wingdings" panose="05000000000000000000" pitchFamily="2" charset="2"/>
              </a:rPr>
              <a:t> </a:t>
            </a:r>
            <a:r>
              <a:rPr lang="en-US" altLang="ja-JP" sz="1400" dirty="0" smtClean="0"/>
              <a:t>eV2X use cases</a:t>
            </a:r>
            <a:endParaRPr lang="en-US" altLang="ja-JP" sz="1400" dirty="0"/>
          </a:p>
          <a:p>
            <a:pPr lvl="1">
              <a:tabLst>
                <a:tab pos="2781300" algn="l"/>
              </a:tabLst>
            </a:pPr>
            <a:r>
              <a:rPr lang="en-US" altLang="ja-JP" sz="1400" dirty="0" smtClean="0"/>
              <a:t>Above </a:t>
            </a:r>
            <a:r>
              <a:rPr lang="en-US" altLang="ja-JP" sz="1400" dirty="0"/>
              <a:t>10 GHz, NR </a:t>
            </a:r>
            <a:r>
              <a:rPr lang="en-US" altLang="ja-JP" sz="1400" dirty="0" smtClean="0"/>
              <a:t>V2X	</a:t>
            </a:r>
            <a:r>
              <a:rPr lang="en-US" altLang="ja-JP" sz="1400" dirty="0" smtClean="0">
                <a:sym typeface="Wingdings" panose="05000000000000000000" pitchFamily="2" charset="2"/>
              </a:rPr>
              <a:t> </a:t>
            </a:r>
            <a:r>
              <a:rPr lang="en-US" altLang="ja-JP" sz="1400" dirty="0" smtClean="0"/>
              <a:t>eV2X </a:t>
            </a:r>
            <a:r>
              <a:rPr lang="en-US" altLang="ja-JP" sz="1400" dirty="0"/>
              <a:t>use </a:t>
            </a:r>
            <a:r>
              <a:rPr lang="en-US" altLang="ja-JP" sz="1400" dirty="0" smtClean="0"/>
              <a:t>cases</a:t>
            </a:r>
          </a:p>
          <a:p>
            <a:pPr marL="457200" lvl="1" indent="0">
              <a:buNone/>
              <a:tabLst>
                <a:tab pos="2781300" algn="l"/>
              </a:tabLst>
            </a:pPr>
            <a:r>
              <a:rPr lang="en-US" altLang="ja-JP" sz="1400" dirty="0" smtClean="0">
                <a:solidFill>
                  <a:schemeClr val="accent1"/>
                </a:solidFill>
              </a:rPr>
              <a:t>DOCOMO’s view: Same as above. But availability of wider BW for eV2X use case is not clear for below 10 GHz. We think at least sensor sharing requires wide bandwidth.</a:t>
            </a:r>
            <a:endParaRPr lang="en-US" altLang="ja-JP" sz="1400" dirty="0">
              <a:solidFill>
                <a:schemeClr val="accent1"/>
              </a:solidFill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237316" y="699542"/>
            <a:ext cx="8750742" cy="1224136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noAutofit/>
          </a:bodyPr>
          <a:lstStyle/>
          <a:p>
            <a:r>
              <a:rPr lang="en-US" altLang="ja-JP" sz="1500" u="sng" dirty="0" smtClean="0">
                <a:solidFill>
                  <a:schemeClr val="bg1"/>
                </a:solidFill>
              </a:rPr>
              <a:t>Baseline considerations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sz="1500" dirty="0" smtClean="0">
                <a:solidFill>
                  <a:schemeClr val="bg1"/>
                </a:solidFill>
              </a:rPr>
              <a:t>We </a:t>
            </a:r>
            <a:r>
              <a:rPr lang="en-US" altLang="ja-JP" sz="1500" dirty="0">
                <a:solidFill>
                  <a:schemeClr val="bg1"/>
                </a:solidFill>
              </a:rPr>
              <a:t>should avoid market fragmentation </a:t>
            </a:r>
            <a:r>
              <a:rPr lang="en-US" altLang="ja-JP" sz="1500" dirty="0" smtClean="0">
                <a:solidFill>
                  <a:schemeClr val="bg1"/>
                </a:solidFill>
              </a:rPr>
              <a:t/>
            </a:r>
            <a:br>
              <a:rPr lang="en-US" altLang="ja-JP" sz="1500" dirty="0" smtClean="0">
                <a:solidFill>
                  <a:schemeClr val="bg1"/>
                </a:solidFill>
              </a:rPr>
            </a:br>
            <a:r>
              <a:rPr lang="en-US" altLang="ja-JP" sz="1500" dirty="0" smtClean="0">
                <a:solidFill>
                  <a:schemeClr val="bg1"/>
                </a:solidFill>
              </a:rPr>
              <a:t>(</a:t>
            </a:r>
            <a:r>
              <a:rPr lang="en-US" altLang="ja-JP" sz="1500" dirty="0">
                <a:solidFill>
                  <a:schemeClr val="bg1"/>
                </a:solidFill>
              </a:rPr>
              <a:t>between LTE V2X and NR V2X, within NR V2X releases)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sz="1500" dirty="0" smtClean="0">
                <a:solidFill>
                  <a:schemeClr val="bg1"/>
                </a:solidFill>
              </a:rPr>
              <a:t>Continuous V2X evolution may or may not introduce compatibility issue.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sz="1500" dirty="0" smtClean="0">
                <a:solidFill>
                  <a:schemeClr val="bg1"/>
                </a:solidFill>
              </a:rPr>
              <a:t>Considering longer product cycle, NR </a:t>
            </a:r>
            <a:r>
              <a:rPr lang="en-US" altLang="ja-JP" sz="1500" dirty="0">
                <a:solidFill>
                  <a:schemeClr val="bg1"/>
                </a:solidFill>
              </a:rPr>
              <a:t>V2X should not targeting to replace existing V2X </a:t>
            </a:r>
            <a:r>
              <a:rPr lang="en-US" altLang="ja-JP" sz="1500" dirty="0" smtClean="0">
                <a:solidFill>
                  <a:schemeClr val="bg1"/>
                </a:solidFill>
              </a:rPr>
              <a:t>technologies. </a:t>
            </a:r>
            <a:endParaRPr lang="en-US" altLang="ja-JP" sz="15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6292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Questions for PC5</a:t>
            </a:r>
            <a:endParaRPr kumimoji="1" lang="ja-JP" altLang="en-US" dirty="0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idx="1"/>
          </p:nvPr>
        </p:nvSpPr>
        <p:spPr>
          <a:xfrm>
            <a:off x="395536" y="699542"/>
            <a:ext cx="8229600" cy="3960440"/>
          </a:xfrm>
          <a:solidFill>
            <a:schemeClr val="bg1"/>
          </a:solidFill>
        </p:spPr>
        <p:txBody>
          <a:bodyPr/>
          <a:lstStyle/>
          <a:p>
            <a:r>
              <a:rPr lang="en-US" altLang="ja-JP" sz="1600" dirty="0"/>
              <a:t>(Q2) Can V2X and eV2X use cases co-exist in the same carrier? Or, should it be different carrier (adjacent carrier in the same band or different band)</a:t>
            </a:r>
          </a:p>
          <a:p>
            <a:pPr lvl="1"/>
            <a:r>
              <a:rPr lang="en-US" altLang="ja-JP" sz="1400" dirty="0"/>
              <a:t>It is related to objective on co-existence</a:t>
            </a:r>
          </a:p>
          <a:p>
            <a:pPr marL="457200" lvl="1" indent="0">
              <a:buNone/>
            </a:pPr>
            <a:r>
              <a:rPr lang="en-US" altLang="ja-JP" sz="1400" dirty="0">
                <a:solidFill>
                  <a:schemeClr val="accent1"/>
                </a:solidFill>
              </a:rPr>
              <a:t>DOCOMO’s view: Considering that basic safety services may require 20 MHz BW in urban environment where lots of vehicles communicate each other, it is not realistic to assume co-existing in the same carrier between V2X and eV2X use cases. Co-existence may degrade performance (e.g., reliability, communication range) of basic safety services. </a:t>
            </a:r>
          </a:p>
          <a:p>
            <a:endParaRPr lang="en-US" altLang="ja-JP" sz="1600" dirty="0" smtClean="0"/>
          </a:p>
          <a:p>
            <a:r>
              <a:rPr lang="en-US" altLang="ja-JP" sz="1600" dirty="0" smtClean="0"/>
              <a:t>(Q3) Are there any necessity of a spin-off WI in Rel-16?</a:t>
            </a:r>
          </a:p>
          <a:p>
            <a:pPr lvl="1"/>
            <a:r>
              <a:rPr lang="en-US" altLang="ja-JP" sz="1400" dirty="0" smtClean="0"/>
              <a:t>Market </a:t>
            </a:r>
            <a:r>
              <a:rPr lang="en-US" altLang="ja-JP" sz="1400" dirty="0"/>
              <a:t>demand to have a spin-off WI for below 10 GHz in Rel-16?</a:t>
            </a:r>
          </a:p>
          <a:p>
            <a:pPr lvl="1"/>
            <a:r>
              <a:rPr lang="en-US" altLang="ja-JP" sz="1400" dirty="0" smtClean="0"/>
              <a:t>Can a WI in single release complete specification of PC5 below and above </a:t>
            </a:r>
            <a:r>
              <a:rPr lang="en-US" altLang="ja-JP" sz="1400" dirty="0"/>
              <a:t>10 </a:t>
            </a:r>
            <a:r>
              <a:rPr lang="en-US" altLang="ja-JP" sz="1400" dirty="0" smtClean="0"/>
              <a:t>GHz?</a:t>
            </a:r>
          </a:p>
          <a:p>
            <a:pPr marL="457200" lvl="1" indent="0">
              <a:buNone/>
            </a:pPr>
            <a:r>
              <a:rPr lang="en-US" altLang="ja-JP" sz="1400" dirty="0" smtClean="0">
                <a:solidFill>
                  <a:schemeClr val="accent1"/>
                </a:solidFill>
              </a:rPr>
              <a:t>DOCOMO’s view: We don’t see strong market demand for Rel-16 NR eV2X at yet. However, spin off WI can be beneficial for better project managing without having big WI in Rel-17. Considering significant specification impact, phased approach would be beneficial even without having spin-off WI in Rel-16. To avoid potential market fragmentation by Rel-16 specifications, we hope some groups (e.g., 5GAA, 3GPP) should work to reach common understanding for efficient and smooth commercialization.</a:t>
            </a:r>
          </a:p>
          <a:p>
            <a:pPr marL="457200" lvl="1" indent="0">
              <a:buNone/>
            </a:pPr>
            <a:endParaRPr kumimoji="1" lang="en-US" altLang="ja-JP" sz="1600" dirty="0" smtClean="0"/>
          </a:p>
          <a:p>
            <a:endParaRPr kumimoji="1" lang="ja-JP" altLang="en-US" sz="1600" dirty="0"/>
          </a:p>
        </p:txBody>
      </p:sp>
    </p:spTree>
    <p:extLst>
      <p:ext uri="{BB962C8B-B14F-4D97-AF65-F5344CB8AC3E}">
        <p14:creationId xmlns:p14="http://schemas.microsoft.com/office/powerpoint/2010/main" val="3240357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Questions for </a:t>
            </a:r>
            <a:r>
              <a:rPr lang="en-US" altLang="ja-JP" dirty="0" err="1" smtClean="0"/>
              <a:t>Uu</a:t>
            </a:r>
            <a:endParaRPr kumimoji="1" lang="ja-JP" altLang="en-US" dirty="0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-285750"/>
            <a:r>
              <a:rPr lang="en-US" altLang="ja-JP" dirty="0"/>
              <a:t>(Q1) What is V2X specific </a:t>
            </a:r>
            <a:r>
              <a:rPr lang="en-US" altLang="ja-JP" dirty="0" err="1"/>
              <a:t>Uu</a:t>
            </a:r>
            <a:r>
              <a:rPr lang="en-US" altLang="ja-JP" dirty="0"/>
              <a:t> </a:t>
            </a:r>
            <a:r>
              <a:rPr lang="en-US" altLang="ja-JP" dirty="0" smtClean="0"/>
              <a:t>enhancement?</a:t>
            </a:r>
          </a:p>
          <a:p>
            <a:pPr lvl="1"/>
            <a:r>
              <a:rPr lang="en-US" altLang="ja-JP" dirty="0" smtClean="0"/>
              <a:t>If V2X </a:t>
            </a:r>
            <a:r>
              <a:rPr lang="en-US" altLang="ja-JP" dirty="0"/>
              <a:t>specific </a:t>
            </a:r>
            <a:r>
              <a:rPr lang="en-US" altLang="ja-JP" dirty="0" err="1"/>
              <a:t>Uu</a:t>
            </a:r>
            <a:r>
              <a:rPr lang="en-US" altLang="ja-JP" dirty="0"/>
              <a:t> </a:t>
            </a:r>
            <a:r>
              <a:rPr lang="en-US" altLang="ja-JP" dirty="0" smtClean="0"/>
              <a:t>enhancement is not clear, feasibility study based on Rel-15 NR </a:t>
            </a:r>
            <a:r>
              <a:rPr lang="en-US" altLang="ja-JP" dirty="0" err="1" smtClean="0"/>
              <a:t>Uu</a:t>
            </a:r>
            <a:r>
              <a:rPr lang="en-US" altLang="ja-JP" dirty="0" smtClean="0"/>
              <a:t> will be necessary</a:t>
            </a:r>
          </a:p>
          <a:p>
            <a:pPr marL="457200" lvl="1" indent="0">
              <a:buNone/>
            </a:pPr>
            <a:r>
              <a:rPr lang="en-US" altLang="ja-JP" dirty="0" smtClean="0">
                <a:solidFill>
                  <a:schemeClr val="accent1"/>
                </a:solidFill>
              </a:rPr>
              <a:t>DOCOMO’s view: Not clear. We need feasibility study based on Rel-15 NR </a:t>
            </a:r>
            <a:r>
              <a:rPr lang="en-US" altLang="ja-JP" dirty="0" err="1" smtClean="0">
                <a:solidFill>
                  <a:schemeClr val="accent1"/>
                </a:solidFill>
              </a:rPr>
              <a:t>Uu</a:t>
            </a:r>
            <a:r>
              <a:rPr lang="en-US" altLang="ja-JP" dirty="0" smtClean="0">
                <a:solidFill>
                  <a:schemeClr val="accent1"/>
                </a:solidFill>
              </a:rPr>
              <a:t> instead. System level evaluation and latency analysis would be beneficial.</a:t>
            </a:r>
          </a:p>
          <a:p>
            <a:pPr marL="457200" lvl="1" indent="0">
              <a:buNone/>
            </a:pPr>
            <a:endParaRPr lang="en-US" altLang="ja-JP" dirty="0" smtClean="0">
              <a:solidFill>
                <a:schemeClr val="accent1"/>
              </a:solidFill>
            </a:endParaRPr>
          </a:p>
          <a:p>
            <a:r>
              <a:rPr lang="en-US" altLang="ja-JP" dirty="0" smtClean="0"/>
              <a:t>(Q2) Are there any necessity of enhancement on LTE </a:t>
            </a:r>
            <a:r>
              <a:rPr lang="en-US" altLang="ja-JP" dirty="0" err="1" smtClean="0"/>
              <a:t>Uu</a:t>
            </a:r>
            <a:r>
              <a:rPr lang="en-US" altLang="ja-JP" dirty="0" smtClean="0"/>
              <a:t>? e.g.,</a:t>
            </a:r>
          </a:p>
          <a:p>
            <a:pPr lvl="1"/>
            <a:r>
              <a:rPr lang="en-US" altLang="ja-JP" dirty="0"/>
              <a:t>For network control of NR PC5</a:t>
            </a:r>
          </a:p>
          <a:p>
            <a:pPr lvl="1"/>
            <a:r>
              <a:rPr lang="en-US" altLang="ja-JP" dirty="0" smtClean="0"/>
              <a:t>For NSA operation between LTE </a:t>
            </a:r>
            <a:r>
              <a:rPr lang="en-US" altLang="ja-JP" dirty="0" err="1" smtClean="0"/>
              <a:t>Uu</a:t>
            </a:r>
            <a:r>
              <a:rPr lang="en-US" altLang="ja-JP" dirty="0" smtClean="0"/>
              <a:t> and NR </a:t>
            </a:r>
            <a:r>
              <a:rPr lang="en-US" altLang="ja-JP" dirty="0" err="1" smtClean="0"/>
              <a:t>Uu</a:t>
            </a:r>
            <a:endParaRPr lang="en-US" altLang="ja-JP" dirty="0" smtClean="0"/>
          </a:p>
          <a:p>
            <a:pPr marL="457200" lvl="1" indent="0">
              <a:buNone/>
            </a:pPr>
            <a:r>
              <a:rPr lang="en-US" altLang="ja-JP" dirty="0" smtClean="0">
                <a:solidFill>
                  <a:schemeClr val="accent1"/>
                </a:solidFill>
              </a:rPr>
              <a:t>DOCOMO’s view: Above enhancements can be directly discussed in WI without evaluations in SI.</a:t>
            </a:r>
            <a:endParaRPr lang="en-US" altLang="ja-JP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4670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388" y="-20538"/>
            <a:ext cx="7129462" cy="519113"/>
          </a:xfrm>
        </p:spPr>
        <p:txBody>
          <a:bodyPr/>
          <a:lstStyle/>
          <a:p>
            <a:r>
              <a:rPr kumimoji="1" lang="en-US" altLang="ja-JP" sz="2400" dirty="0" smtClean="0"/>
              <a:t>V2X Specification Schedule for below 10 GHz</a:t>
            </a:r>
            <a:endParaRPr kumimoji="1" lang="ja-JP" altLang="en-US" sz="2400" dirty="0"/>
          </a:p>
        </p:txBody>
      </p:sp>
      <p:graphicFrame>
        <p:nvGraphicFramePr>
          <p:cNvPr id="4" name="コンテンツ プレースホルダー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19779106"/>
              </p:ext>
            </p:extLst>
          </p:nvPr>
        </p:nvGraphicFramePr>
        <p:xfrm>
          <a:off x="395288" y="699542"/>
          <a:ext cx="8353176" cy="377523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28440"/>
                <a:gridCol w="3312368"/>
                <a:gridCol w="3312368"/>
              </a:tblGrid>
              <a:tr h="421947"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Rel-16</a:t>
                      </a:r>
                      <a:endParaRPr kumimoji="1" lang="ja-JP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Rel-17</a:t>
                      </a:r>
                      <a:endParaRPr kumimoji="1" lang="ja-JP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442149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Alt. 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576064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Alt.</a:t>
                      </a:r>
                      <a:r>
                        <a:rPr kumimoji="1" lang="en-US" altLang="ja-JP" baseline="0" dirty="0" smtClean="0"/>
                        <a:t> 2</a:t>
                      </a:r>
                      <a:endParaRPr kumimoji="1" lang="en-US" altLang="ja-JP" dirty="0" smtClean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750903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Alt. 3</a:t>
                      </a:r>
                      <a:endParaRPr kumimoji="1" lang="ja-JP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750903">
                <a:tc>
                  <a:txBody>
                    <a:bodyPr/>
                    <a:lstStyle/>
                    <a:p>
                      <a:r>
                        <a:rPr kumimoji="1" lang="en-US" altLang="ja-JP" baseline="0" dirty="0" smtClean="0"/>
                        <a:t>Alt. 4</a:t>
                      </a:r>
                    </a:p>
                    <a:p>
                      <a:endParaRPr kumimoji="1" lang="en-US" altLang="ja-JP" baseline="0" dirty="0" smtClean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44241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Alt.</a:t>
                      </a:r>
                      <a:r>
                        <a:rPr kumimoji="1" lang="en-US" altLang="ja-JP" baseline="0" dirty="0" smtClean="0"/>
                        <a:t> 5</a:t>
                      </a:r>
                      <a:endParaRPr kumimoji="1" lang="ja-JP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90863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Alt.</a:t>
                      </a:r>
                      <a:r>
                        <a:rPr kumimoji="1" lang="en-US" altLang="ja-JP" baseline="0" dirty="0" smtClean="0"/>
                        <a:t> 6</a:t>
                      </a:r>
                      <a:endParaRPr kumimoji="1" lang="ja-JP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cxnSp>
        <p:nvCxnSpPr>
          <p:cNvPr id="8" name="直線矢印コネクタ 7"/>
          <p:cNvCxnSpPr/>
          <p:nvPr/>
        </p:nvCxnSpPr>
        <p:spPr>
          <a:xfrm>
            <a:off x="3491880" y="1839773"/>
            <a:ext cx="1944216" cy="0"/>
          </a:xfrm>
          <a:prstGeom prst="straightConnector1">
            <a:avLst/>
          </a:prstGeom>
          <a:ln w="57150">
            <a:solidFill>
              <a:schemeClr val="accent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テキスト ボックス 11"/>
          <p:cNvSpPr txBox="1"/>
          <p:nvPr/>
        </p:nvSpPr>
        <p:spPr>
          <a:xfrm>
            <a:off x="4010126" y="1737851"/>
            <a:ext cx="705890" cy="184666"/>
          </a:xfrm>
          <a:prstGeom prst="rect">
            <a:avLst/>
          </a:prstGeom>
          <a:solidFill>
            <a:schemeClr val="bg1"/>
          </a:solidFill>
        </p:spPr>
        <p:txBody>
          <a:bodyPr wrap="none" lIns="36000" tIns="0" rIns="36000" bIns="0" rtlCol="0">
            <a:spAutoFit/>
          </a:bodyPr>
          <a:lstStyle/>
          <a:p>
            <a:r>
              <a:rPr kumimoji="1" lang="en-US" altLang="ja-JP" sz="1200" b="1" dirty="0" smtClean="0"/>
              <a:t>WI (PC5)</a:t>
            </a:r>
            <a:endParaRPr kumimoji="1" lang="ja-JP" altLang="en-US" sz="1200" b="1" dirty="0"/>
          </a:p>
        </p:txBody>
      </p:sp>
      <p:cxnSp>
        <p:nvCxnSpPr>
          <p:cNvPr id="16" name="直線矢印コネクタ 15"/>
          <p:cNvCxnSpPr/>
          <p:nvPr/>
        </p:nvCxnSpPr>
        <p:spPr>
          <a:xfrm>
            <a:off x="5436096" y="1840056"/>
            <a:ext cx="3312368" cy="0"/>
          </a:xfrm>
          <a:prstGeom prst="straightConnector1">
            <a:avLst/>
          </a:prstGeom>
          <a:ln w="57150">
            <a:solidFill>
              <a:schemeClr val="accent4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テキスト ボックス 16"/>
          <p:cNvSpPr txBox="1"/>
          <p:nvPr/>
        </p:nvSpPr>
        <p:spPr>
          <a:xfrm>
            <a:off x="6592542" y="1707654"/>
            <a:ext cx="792452" cy="246221"/>
          </a:xfrm>
          <a:prstGeom prst="rect">
            <a:avLst/>
          </a:prstGeom>
          <a:solidFill>
            <a:schemeClr val="bg1"/>
          </a:solidFill>
        </p:spPr>
        <p:txBody>
          <a:bodyPr wrap="none" lIns="36000" tIns="0" rIns="36000" bIns="0" rtlCol="0">
            <a:spAutoFit/>
          </a:bodyPr>
          <a:lstStyle/>
          <a:p>
            <a:r>
              <a:rPr kumimoji="1" lang="en-US" altLang="ja-JP" sz="1600" b="1" dirty="0" smtClean="0"/>
              <a:t>WI (</a:t>
            </a:r>
            <a:r>
              <a:rPr kumimoji="1" lang="en-US" altLang="ja-JP" sz="1600" b="1" dirty="0" err="1" smtClean="0"/>
              <a:t>Uu</a:t>
            </a:r>
            <a:r>
              <a:rPr kumimoji="1" lang="en-US" altLang="ja-JP" sz="1600" b="1" dirty="0" smtClean="0"/>
              <a:t>)</a:t>
            </a:r>
            <a:endParaRPr kumimoji="1" lang="ja-JP" altLang="en-US" sz="1600" b="1" dirty="0"/>
          </a:p>
        </p:txBody>
      </p:sp>
      <p:cxnSp>
        <p:nvCxnSpPr>
          <p:cNvPr id="18" name="直線矢印コネクタ 17"/>
          <p:cNvCxnSpPr/>
          <p:nvPr/>
        </p:nvCxnSpPr>
        <p:spPr>
          <a:xfrm>
            <a:off x="2123728" y="2378301"/>
            <a:ext cx="3312368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テキスト ボックス 18"/>
          <p:cNvSpPr txBox="1"/>
          <p:nvPr/>
        </p:nvSpPr>
        <p:spPr>
          <a:xfrm>
            <a:off x="3059832" y="2219844"/>
            <a:ext cx="1367929" cy="246221"/>
          </a:xfrm>
          <a:prstGeom prst="rect">
            <a:avLst/>
          </a:prstGeom>
          <a:solidFill>
            <a:schemeClr val="bg1"/>
          </a:solidFill>
        </p:spPr>
        <p:txBody>
          <a:bodyPr wrap="none" lIns="36000" tIns="0" rIns="36000" bIns="0" rtlCol="0">
            <a:spAutoFit/>
          </a:bodyPr>
          <a:lstStyle/>
          <a:p>
            <a:r>
              <a:rPr kumimoji="1" lang="en-US" altLang="ja-JP" sz="1600" b="1" dirty="0" smtClean="0"/>
              <a:t>SI (PC5 + </a:t>
            </a:r>
            <a:r>
              <a:rPr kumimoji="1" lang="en-US" altLang="ja-JP" sz="1600" b="1" dirty="0" err="1" smtClean="0"/>
              <a:t>Uu</a:t>
            </a:r>
            <a:r>
              <a:rPr kumimoji="1" lang="en-US" altLang="ja-JP" sz="1600" b="1" dirty="0" smtClean="0"/>
              <a:t>)</a:t>
            </a:r>
            <a:endParaRPr kumimoji="1" lang="ja-JP" altLang="en-US" sz="1600" b="1" dirty="0"/>
          </a:p>
        </p:txBody>
      </p:sp>
      <p:cxnSp>
        <p:nvCxnSpPr>
          <p:cNvPr id="22" name="直線矢印コネクタ 21"/>
          <p:cNvCxnSpPr/>
          <p:nvPr/>
        </p:nvCxnSpPr>
        <p:spPr>
          <a:xfrm>
            <a:off x="5436096" y="2621096"/>
            <a:ext cx="3312368" cy="0"/>
          </a:xfrm>
          <a:prstGeom prst="straightConnector1">
            <a:avLst/>
          </a:prstGeom>
          <a:ln w="57150">
            <a:solidFill>
              <a:schemeClr val="accent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テキスト ボックス 22"/>
          <p:cNvSpPr txBox="1"/>
          <p:nvPr/>
        </p:nvSpPr>
        <p:spPr>
          <a:xfrm>
            <a:off x="6592542" y="2488411"/>
            <a:ext cx="917486" cy="246221"/>
          </a:xfrm>
          <a:prstGeom prst="rect">
            <a:avLst/>
          </a:prstGeom>
          <a:solidFill>
            <a:schemeClr val="bg1"/>
          </a:solidFill>
        </p:spPr>
        <p:txBody>
          <a:bodyPr wrap="none" lIns="36000" tIns="0" rIns="36000" bIns="0" rtlCol="0">
            <a:spAutoFit/>
          </a:bodyPr>
          <a:lstStyle/>
          <a:p>
            <a:r>
              <a:rPr kumimoji="1" lang="en-US" altLang="ja-JP" sz="1600" b="1" dirty="0" smtClean="0"/>
              <a:t>WI (PC5)</a:t>
            </a:r>
            <a:endParaRPr kumimoji="1" lang="ja-JP" altLang="en-US" sz="1600" b="1" dirty="0"/>
          </a:p>
        </p:txBody>
      </p:sp>
      <p:cxnSp>
        <p:nvCxnSpPr>
          <p:cNvPr id="24" name="直線矢印コネクタ 23"/>
          <p:cNvCxnSpPr/>
          <p:nvPr/>
        </p:nvCxnSpPr>
        <p:spPr>
          <a:xfrm>
            <a:off x="5436096" y="2348106"/>
            <a:ext cx="3312368" cy="0"/>
          </a:xfrm>
          <a:prstGeom prst="straightConnector1">
            <a:avLst/>
          </a:prstGeom>
          <a:ln w="57150">
            <a:solidFill>
              <a:schemeClr val="accent4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テキスト ボックス 24"/>
          <p:cNvSpPr txBox="1"/>
          <p:nvPr/>
        </p:nvSpPr>
        <p:spPr>
          <a:xfrm>
            <a:off x="6592542" y="2211710"/>
            <a:ext cx="792452" cy="246221"/>
          </a:xfrm>
          <a:prstGeom prst="rect">
            <a:avLst/>
          </a:prstGeom>
          <a:solidFill>
            <a:schemeClr val="bg1"/>
          </a:solidFill>
        </p:spPr>
        <p:txBody>
          <a:bodyPr wrap="none" lIns="36000" tIns="0" rIns="36000" bIns="0" rtlCol="0">
            <a:spAutoFit/>
          </a:bodyPr>
          <a:lstStyle/>
          <a:p>
            <a:r>
              <a:rPr kumimoji="1" lang="en-US" altLang="ja-JP" sz="1600" b="1" dirty="0" smtClean="0"/>
              <a:t>WI (</a:t>
            </a:r>
            <a:r>
              <a:rPr kumimoji="1" lang="en-US" altLang="ja-JP" sz="1600" b="1" dirty="0" err="1" smtClean="0"/>
              <a:t>Uu</a:t>
            </a:r>
            <a:r>
              <a:rPr kumimoji="1" lang="en-US" altLang="ja-JP" sz="1600" b="1" dirty="0" smtClean="0"/>
              <a:t>)</a:t>
            </a:r>
            <a:endParaRPr kumimoji="1" lang="ja-JP" altLang="en-US" sz="1600" b="1" dirty="0"/>
          </a:p>
        </p:txBody>
      </p:sp>
      <p:cxnSp>
        <p:nvCxnSpPr>
          <p:cNvPr id="37" name="直線矢印コネクタ 36"/>
          <p:cNvCxnSpPr/>
          <p:nvPr/>
        </p:nvCxnSpPr>
        <p:spPr>
          <a:xfrm>
            <a:off x="3491880" y="3898091"/>
            <a:ext cx="1944216" cy="0"/>
          </a:xfrm>
          <a:prstGeom prst="straightConnector1">
            <a:avLst/>
          </a:prstGeom>
          <a:ln w="57150">
            <a:solidFill>
              <a:schemeClr val="accent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テキスト ボックス 37"/>
          <p:cNvSpPr txBox="1"/>
          <p:nvPr/>
        </p:nvSpPr>
        <p:spPr>
          <a:xfrm>
            <a:off x="3977940" y="3796466"/>
            <a:ext cx="810084" cy="215444"/>
          </a:xfrm>
          <a:prstGeom prst="rect">
            <a:avLst/>
          </a:prstGeom>
          <a:solidFill>
            <a:schemeClr val="bg1"/>
          </a:solidFill>
        </p:spPr>
        <p:txBody>
          <a:bodyPr wrap="none" lIns="36000" tIns="0" rIns="36000" bIns="0" rtlCol="0">
            <a:spAutoFit/>
          </a:bodyPr>
          <a:lstStyle/>
          <a:p>
            <a:r>
              <a:rPr kumimoji="1" lang="en-US" altLang="ja-JP" sz="1400" b="1" dirty="0" smtClean="0"/>
              <a:t>WI (PC5)</a:t>
            </a:r>
            <a:endParaRPr kumimoji="1" lang="ja-JP" altLang="en-US" sz="1400" b="1" dirty="0"/>
          </a:p>
        </p:txBody>
      </p:sp>
      <p:cxnSp>
        <p:nvCxnSpPr>
          <p:cNvPr id="39" name="直線矢印コネクタ 38"/>
          <p:cNvCxnSpPr/>
          <p:nvPr/>
        </p:nvCxnSpPr>
        <p:spPr>
          <a:xfrm>
            <a:off x="5436096" y="3913048"/>
            <a:ext cx="3312368" cy="0"/>
          </a:xfrm>
          <a:prstGeom prst="straightConnector1">
            <a:avLst/>
          </a:prstGeom>
          <a:ln w="57150">
            <a:solidFill>
              <a:schemeClr val="accent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テキスト ボックス 39"/>
          <p:cNvSpPr txBox="1"/>
          <p:nvPr/>
        </p:nvSpPr>
        <p:spPr>
          <a:xfrm>
            <a:off x="6592542" y="3780646"/>
            <a:ext cx="810084" cy="215444"/>
          </a:xfrm>
          <a:prstGeom prst="rect">
            <a:avLst/>
          </a:prstGeom>
          <a:solidFill>
            <a:schemeClr val="bg1"/>
          </a:solidFill>
        </p:spPr>
        <p:txBody>
          <a:bodyPr wrap="none" lIns="36000" tIns="0" rIns="36000" bIns="0" rtlCol="0">
            <a:spAutoFit/>
          </a:bodyPr>
          <a:lstStyle/>
          <a:p>
            <a:r>
              <a:rPr kumimoji="1" lang="en-US" altLang="ja-JP" sz="1400" b="1" dirty="0" smtClean="0"/>
              <a:t>WI (PC5)</a:t>
            </a:r>
            <a:endParaRPr kumimoji="1" lang="ja-JP" altLang="en-US" sz="1400" b="1" dirty="0"/>
          </a:p>
        </p:txBody>
      </p:sp>
      <p:cxnSp>
        <p:nvCxnSpPr>
          <p:cNvPr id="43" name="直線矢印コネクタ 42"/>
          <p:cNvCxnSpPr/>
          <p:nvPr/>
        </p:nvCxnSpPr>
        <p:spPr>
          <a:xfrm>
            <a:off x="2123728" y="4306763"/>
            <a:ext cx="3312368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テキスト ボックス 43"/>
          <p:cNvSpPr txBox="1"/>
          <p:nvPr/>
        </p:nvSpPr>
        <p:spPr>
          <a:xfrm>
            <a:off x="3059832" y="4148306"/>
            <a:ext cx="859778" cy="246221"/>
          </a:xfrm>
          <a:prstGeom prst="rect">
            <a:avLst/>
          </a:prstGeom>
          <a:solidFill>
            <a:schemeClr val="bg1"/>
          </a:solidFill>
        </p:spPr>
        <p:txBody>
          <a:bodyPr wrap="none" lIns="36000" tIns="0" rIns="36000" bIns="0" rtlCol="0">
            <a:spAutoFit/>
          </a:bodyPr>
          <a:lstStyle/>
          <a:p>
            <a:r>
              <a:rPr kumimoji="1" lang="en-US" altLang="ja-JP" sz="1600" b="1" dirty="0" smtClean="0"/>
              <a:t>SI (PC5)</a:t>
            </a:r>
            <a:endParaRPr kumimoji="1" lang="ja-JP" altLang="en-US" sz="1600" b="1" dirty="0"/>
          </a:p>
        </p:txBody>
      </p:sp>
      <p:cxnSp>
        <p:nvCxnSpPr>
          <p:cNvPr id="47" name="直線矢印コネクタ 46"/>
          <p:cNvCxnSpPr/>
          <p:nvPr/>
        </p:nvCxnSpPr>
        <p:spPr>
          <a:xfrm>
            <a:off x="5436096" y="4306763"/>
            <a:ext cx="3312368" cy="0"/>
          </a:xfrm>
          <a:prstGeom prst="straightConnector1">
            <a:avLst/>
          </a:prstGeom>
          <a:ln w="57150">
            <a:solidFill>
              <a:schemeClr val="accent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テキスト ボックス 47"/>
          <p:cNvSpPr txBox="1"/>
          <p:nvPr/>
        </p:nvSpPr>
        <p:spPr>
          <a:xfrm>
            <a:off x="6592542" y="4204558"/>
            <a:ext cx="917486" cy="246221"/>
          </a:xfrm>
          <a:prstGeom prst="rect">
            <a:avLst/>
          </a:prstGeom>
          <a:solidFill>
            <a:schemeClr val="bg1"/>
          </a:solidFill>
        </p:spPr>
        <p:txBody>
          <a:bodyPr wrap="none" lIns="36000" tIns="0" rIns="36000" bIns="0" rtlCol="0">
            <a:spAutoFit/>
          </a:bodyPr>
          <a:lstStyle/>
          <a:p>
            <a:r>
              <a:rPr kumimoji="1" lang="en-US" altLang="ja-JP" sz="1600" b="1" dirty="0" smtClean="0"/>
              <a:t>WI (PC5)</a:t>
            </a:r>
            <a:endParaRPr kumimoji="1" lang="ja-JP" altLang="en-US" sz="1600" b="1" dirty="0"/>
          </a:p>
        </p:txBody>
      </p:sp>
      <p:cxnSp>
        <p:nvCxnSpPr>
          <p:cNvPr id="49" name="直線矢印コネクタ 48"/>
          <p:cNvCxnSpPr/>
          <p:nvPr/>
        </p:nvCxnSpPr>
        <p:spPr>
          <a:xfrm>
            <a:off x="2123728" y="1362053"/>
            <a:ext cx="1368152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テキスト ボックス 49"/>
          <p:cNvSpPr txBox="1"/>
          <p:nvPr/>
        </p:nvSpPr>
        <p:spPr>
          <a:xfrm>
            <a:off x="2188117" y="1265436"/>
            <a:ext cx="1044123" cy="184666"/>
          </a:xfrm>
          <a:prstGeom prst="rect">
            <a:avLst/>
          </a:prstGeom>
          <a:solidFill>
            <a:schemeClr val="bg1"/>
          </a:solidFill>
        </p:spPr>
        <p:txBody>
          <a:bodyPr wrap="none" lIns="36000" tIns="0" rIns="36000" bIns="0" rtlCol="0">
            <a:spAutoFit/>
          </a:bodyPr>
          <a:lstStyle/>
          <a:p>
            <a:r>
              <a:rPr kumimoji="1" lang="en-US" altLang="ja-JP" sz="1200" b="1" dirty="0" smtClean="0"/>
              <a:t>SI (PC5 + </a:t>
            </a:r>
            <a:r>
              <a:rPr kumimoji="1" lang="en-US" altLang="ja-JP" sz="1200" b="1" dirty="0" err="1" smtClean="0"/>
              <a:t>Uu</a:t>
            </a:r>
            <a:r>
              <a:rPr kumimoji="1" lang="en-US" altLang="ja-JP" sz="1200" b="1" dirty="0" smtClean="0"/>
              <a:t>)</a:t>
            </a:r>
            <a:endParaRPr kumimoji="1" lang="ja-JP" altLang="en-US" sz="1200" b="1" dirty="0"/>
          </a:p>
        </p:txBody>
      </p:sp>
      <p:cxnSp>
        <p:nvCxnSpPr>
          <p:cNvPr id="51" name="直線矢印コネクタ 50"/>
          <p:cNvCxnSpPr/>
          <p:nvPr/>
        </p:nvCxnSpPr>
        <p:spPr>
          <a:xfrm>
            <a:off x="3491880" y="1367046"/>
            <a:ext cx="1944216" cy="0"/>
          </a:xfrm>
          <a:prstGeom prst="straightConnector1">
            <a:avLst/>
          </a:prstGeom>
          <a:ln w="57150">
            <a:solidFill>
              <a:schemeClr val="accent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テキスト ボックス 51"/>
          <p:cNvSpPr txBox="1"/>
          <p:nvPr/>
        </p:nvSpPr>
        <p:spPr>
          <a:xfrm>
            <a:off x="3802772" y="1272178"/>
            <a:ext cx="1087404" cy="184666"/>
          </a:xfrm>
          <a:prstGeom prst="rect">
            <a:avLst/>
          </a:prstGeom>
          <a:solidFill>
            <a:schemeClr val="bg1"/>
          </a:solidFill>
        </p:spPr>
        <p:txBody>
          <a:bodyPr wrap="none" lIns="36000" tIns="0" rIns="36000" bIns="0" rtlCol="0">
            <a:spAutoFit/>
          </a:bodyPr>
          <a:lstStyle/>
          <a:p>
            <a:r>
              <a:rPr kumimoji="1" lang="en-US" altLang="ja-JP" sz="1200" b="1" dirty="0" smtClean="0"/>
              <a:t>WI (PC5 + </a:t>
            </a:r>
            <a:r>
              <a:rPr kumimoji="1" lang="en-US" altLang="ja-JP" sz="1200" b="1" dirty="0" err="1" smtClean="0"/>
              <a:t>Uu</a:t>
            </a:r>
            <a:r>
              <a:rPr kumimoji="1" lang="en-US" altLang="ja-JP" sz="1200" b="1" dirty="0" smtClean="0"/>
              <a:t>)</a:t>
            </a:r>
            <a:endParaRPr kumimoji="1" lang="ja-JP" altLang="en-US" sz="1200" b="1" dirty="0"/>
          </a:p>
        </p:txBody>
      </p:sp>
      <p:cxnSp>
        <p:nvCxnSpPr>
          <p:cNvPr id="71" name="直線矢印コネクタ 70"/>
          <p:cNvCxnSpPr/>
          <p:nvPr/>
        </p:nvCxnSpPr>
        <p:spPr>
          <a:xfrm>
            <a:off x="2123727" y="1844040"/>
            <a:ext cx="1368152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テキスト ボックス 71"/>
          <p:cNvSpPr txBox="1"/>
          <p:nvPr/>
        </p:nvSpPr>
        <p:spPr>
          <a:xfrm>
            <a:off x="2188116" y="1747423"/>
            <a:ext cx="1044123" cy="184666"/>
          </a:xfrm>
          <a:prstGeom prst="rect">
            <a:avLst/>
          </a:prstGeom>
          <a:solidFill>
            <a:schemeClr val="bg1"/>
          </a:solidFill>
        </p:spPr>
        <p:txBody>
          <a:bodyPr wrap="none" lIns="36000" tIns="0" rIns="36000" bIns="0" rtlCol="0">
            <a:spAutoFit/>
          </a:bodyPr>
          <a:lstStyle/>
          <a:p>
            <a:r>
              <a:rPr kumimoji="1" lang="en-US" altLang="ja-JP" sz="1200" b="1" dirty="0" smtClean="0"/>
              <a:t>SI (PC5 + </a:t>
            </a:r>
            <a:r>
              <a:rPr kumimoji="1" lang="en-US" altLang="ja-JP" sz="1200" b="1" dirty="0" err="1" smtClean="0"/>
              <a:t>Uu</a:t>
            </a:r>
            <a:r>
              <a:rPr kumimoji="1" lang="en-US" altLang="ja-JP" sz="1200" b="1" dirty="0" smtClean="0"/>
              <a:t>)</a:t>
            </a:r>
            <a:endParaRPr kumimoji="1" lang="ja-JP" altLang="en-US" sz="1200" b="1" dirty="0"/>
          </a:p>
        </p:txBody>
      </p:sp>
      <p:cxnSp>
        <p:nvCxnSpPr>
          <p:cNvPr id="73" name="直線矢印コネクタ 72"/>
          <p:cNvCxnSpPr/>
          <p:nvPr/>
        </p:nvCxnSpPr>
        <p:spPr>
          <a:xfrm>
            <a:off x="2123728" y="3896750"/>
            <a:ext cx="1368152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テキスト ボックス 73"/>
          <p:cNvSpPr txBox="1"/>
          <p:nvPr/>
        </p:nvSpPr>
        <p:spPr>
          <a:xfrm>
            <a:off x="2397224" y="3769598"/>
            <a:ext cx="760392" cy="215444"/>
          </a:xfrm>
          <a:prstGeom prst="rect">
            <a:avLst/>
          </a:prstGeom>
          <a:solidFill>
            <a:schemeClr val="bg1"/>
          </a:solidFill>
        </p:spPr>
        <p:txBody>
          <a:bodyPr wrap="none" lIns="36000" tIns="0" rIns="36000" bIns="0" rtlCol="0">
            <a:spAutoFit/>
          </a:bodyPr>
          <a:lstStyle/>
          <a:p>
            <a:r>
              <a:rPr kumimoji="1" lang="en-US" altLang="ja-JP" sz="1400" b="1" dirty="0" smtClean="0"/>
              <a:t>SI (PC5)</a:t>
            </a:r>
            <a:endParaRPr kumimoji="1" lang="ja-JP" altLang="en-US" sz="1400" b="1" dirty="0"/>
          </a:p>
        </p:txBody>
      </p:sp>
      <p:cxnSp>
        <p:nvCxnSpPr>
          <p:cNvPr id="88" name="直線矢印コネクタ 87"/>
          <p:cNvCxnSpPr/>
          <p:nvPr/>
        </p:nvCxnSpPr>
        <p:spPr>
          <a:xfrm>
            <a:off x="5436096" y="3435846"/>
            <a:ext cx="3312368" cy="0"/>
          </a:xfrm>
          <a:prstGeom prst="straightConnector1">
            <a:avLst/>
          </a:prstGeom>
          <a:ln w="57150">
            <a:solidFill>
              <a:schemeClr val="accent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テキスト ボックス 88"/>
          <p:cNvSpPr txBox="1"/>
          <p:nvPr/>
        </p:nvSpPr>
        <p:spPr>
          <a:xfrm>
            <a:off x="6592542" y="3303161"/>
            <a:ext cx="917486" cy="246221"/>
          </a:xfrm>
          <a:prstGeom prst="rect">
            <a:avLst/>
          </a:prstGeom>
          <a:solidFill>
            <a:schemeClr val="bg1"/>
          </a:solidFill>
        </p:spPr>
        <p:txBody>
          <a:bodyPr wrap="none" lIns="36000" tIns="0" rIns="36000" bIns="0" rtlCol="0">
            <a:spAutoFit/>
          </a:bodyPr>
          <a:lstStyle/>
          <a:p>
            <a:r>
              <a:rPr kumimoji="1" lang="en-US" altLang="ja-JP" sz="1600" b="1" dirty="0" smtClean="0"/>
              <a:t>WI (PC5)</a:t>
            </a:r>
            <a:endParaRPr kumimoji="1" lang="ja-JP" altLang="en-US" sz="1600" b="1" dirty="0"/>
          </a:p>
        </p:txBody>
      </p:sp>
      <p:cxnSp>
        <p:nvCxnSpPr>
          <p:cNvPr id="90" name="直線矢印コネクタ 89"/>
          <p:cNvCxnSpPr/>
          <p:nvPr/>
        </p:nvCxnSpPr>
        <p:spPr>
          <a:xfrm>
            <a:off x="4163940" y="3445374"/>
            <a:ext cx="1259958" cy="0"/>
          </a:xfrm>
          <a:prstGeom prst="straightConnector1">
            <a:avLst/>
          </a:prstGeom>
          <a:ln w="57150">
            <a:solidFill>
              <a:schemeClr val="accent4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テキスト ボックス 90"/>
          <p:cNvSpPr txBox="1"/>
          <p:nvPr/>
        </p:nvSpPr>
        <p:spPr>
          <a:xfrm>
            <a:off x="4301172" y="3303161"/>
            <a:ext cx="792452" cy="246221"/>
          </a:xfrm>
          <a:prstGeom prst="rect">
            <a:avLst/>
          </a:prstGeom>
          <a:solidFill>
            <a:schemeClr val="bg1"/>
          </a:solidFill>
        </p:spPr>
        <p:txBody>
          <a:bodyPr wrap="none" lIns="36000" tIns="0" rIns="36000" bIns="0" rtlCol="0">
            <a:spAutoFit/>
          </a:bodyPr>
          <a:lstStyle/>
          <a:p>
            <a:r>
              <a:rPr kumimoji="1" lang="en-US" altLang="ja-JP" sz="1600" b="1" dirty="0" smtClean="0"/>
              <a:t>WI (</a:t>
            </a:r>
            <a:r>
              <a:rPr kumimoji="1" lang="en-US" altLang="ja-JP" sz="1600" b="1" dirty="0" err="1" smtClean="0"/>
              <a:t>Uu</a:t>
            </a:r>
            <a:r>
              <a:rPr kumimoji="1" lang="en-US" altLang="ja-JP" sz="1600" b="1" dirty="0" smtClean="0"/>
              <a:t>)</a:t>
            </a:r>
            <a:endParaRPr kumimoji="1" lang="ja-JP" altLang="en-US" sz="1600" b="1" dirty="0"/>
          </a:p>
        </p:txBody>
      </p:sp>
      <p:cxnSp>
        <p:nvCxnSpPr>
          <p:cNvPr id="92" name="直線矢印コネクタ 91"/>
          <p:cNvCxnSpPr/>
          <p:nvPr/>
        </p:nvCxnSpPr>
        <p:spPr>
          <a:xfrm flipV="1">
            <a:off x="2111530" y="3115085"/>
            <a:ext cx="3324566" cy="1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テキスト ボックス 92"/>
          <p:cNvSpPr txBox="1"/>
          <p:nvPr/>
        </p:nvSpPr>
        <p:spPr>
          <a:xfrm>
            <a:off x="2892501" y="2991361"/>
            <a:ext cx="1252513" cy="246221"/>
          </a:xfrm>
          <a:prstGeom prst="rect">
            <a:avLst/>
          </a:prstGeom>
          <a:solidFill>
            <a:schemeClr val="bg1"/>
          </a:solidFill>
        </p:spPr>
        <p:txBody>
          <a:bodyPr wrap="none" lIns="36000" tIns="0" rIns="36000" bIns="0" rtlCol="0">
            <a:spAutoFit/>
          </a:bodyPr>
          <a:lstStyle/>
          <a:p>
            <a:r>
              <a:rPr kumimoji="1" lang="en-US" altLang="ja-JP" sz="1600" b="1" dirty="0" smtClean="0"/>
              <a:t>SI (PC5+Uu)</a:t>
            </a:r>
            <a:endParaRPr kumimoji="1" lang="ja-JP" altLang="en-US" sz="1600" b="1" dirty="0"/>
          </a:p>
        </p:txBody>
      </p:sp>
      <p:cxnSp>
        <p:nvCxnSpPr>
          <p:cNvPr id="98" name="直線矢印コネクタ 97"/>
          <p:cNvCxnSpPr/>
          <p:nvPr/>
        </p:nvCxnSpPr>
        <p:spPr>
          <a:xfrm>
            <a:off x="5451336" y="3121328"/>
            <a:ext cx="3312368" cy="0"/>
          </a:xfrm>
          <a:prstGeom prst="straightConnector1">
            <a:avLst/>
          </a:prstGeom>
          <a:ln w="57150">
            <a:solidFill>
              <a:schemeClr val="accent4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テキスト ボックス 98"/>
          <p:cNvSpPr txBox="1"/>
          <p:nvPr/>
        </p:nvSpPr>
        <p:spPr>
          <a:xfrm>
            <a:off x="6607782" y="2984932"/>
            <a:ext cx="792452" cy="246221"/>
          </a:xfrm>
          <a:prstGeom prst="rect">
            <a:avLst/>
          </a:prstGeom>
          <a:solidFill>
            <a:schemeClr val="bg1"/>
          </a:solidFill>
        </p:spPr>
        <p:txBody>
          <a:bodyPr wrap="none" lIns="36000" tIns="0" rIns="36000" bIns="0" rtlCol="0">
            <a:spAutoFit/>
          </a:bodyPr>
          <a:lstStyle/>
          <a:p>
            <a:r>
              <a:rPr kumimoji="1" lang="en-US" altLang="ja-JP" sz="1600" b="1" dirty="0" smtClean="0"/>
              <a:t>WI (</a:t>
            </a:r>
            <a:r>
              <a:rPr kumimoji="1" lang="en-US" altLang="ja-JP" sz="1600" b="1" dirty="0" err="1" smtClean="0"/>
              <a:t>Uu</a:t>
            </a:r>
            <a:r>
              <a:rPr kumimoji="1" lang="en-US" altLang="ja-JP" sz="1600" b="1" dirty="0" smtClean="0"/>
              <a:t>)</a:t>
            </a:r>
            <a:endParaRPr kumimoji="1" lang="ja-JP" altLang="en-US" sz="1600" b="1" dirty="0"/>
          </a:p>
        </p:txBody>
      </p:sp>
      <p:cxnSp>
        <p:nvCxnSpPr>
          <p:cNvPr id="102" name="直線矢印コネクタ 101"/>
          <p:cNvCxnSpPr/>
          <p:nvPr/>
        </p:nvCxnSpPr>
        <p:spPr>
          <a:xfrm>
            <a:off x="5451336" y="1362053"/>
            <a:ext cx="1368152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テキスト ボックス 102"/>
          <p:cNvSpPr txBox="1"/>
          <p:nvPr/>
        </p:nvSpPr>
        <p:spPr>
          <a:xfrm>
            <a:off x="5523344" y="1234956"/>
            <a:ext cx="1044123" cy="184666"/>
          </a:xfrm>
          <a:prstGeom prst="rect">
            <a:avLst/>
          </a:prstGeom>
          <a:solidFill>
            <a:schemeClr val="bg1"/>
          </a:solidFill>
        </p:spPr>
        <p:txBody>
          <a:bodyPr wrap="none" lIns="36000" tIns="0" rIns="36000" bIns="0" rtlCol="0">
            <a:spAutoFit/>
          </a:bodyPr>
          <a:lstStyle/>
          <a:p>
            <a:r>
              <a:rPr kumimoji="1" lang="en-US" altLang="ja-JP" sz="1200" b="1" dirty="0" smtClean="0"/>
              <a:t>SI (PC5 + </a:t>
            </a:r>
            <a:r>
              <a:rPr kumimoji="1" lang="en-US" altLang="ja-JP" sz="1200" b="1" dirty="0" err="1" smtClean="0"/>
              <a:t>Uu</a:t>
            </a:r>
            <a:r>
              <a:rPr kumimoji="1" lang="en-US" altLang="ja-JP" sz="1200" b="1" dirty="0" smtClean="0"/>
              <a:t>)</a:t>
            </a:r>
            <a:endParaRPr kumimoji="1" lang="ja-JP" altLang="en-US" sz="1200" b="1" dirty="0"/>
          </a:p>
        </p:txBody>
      </p:sp>
      <p:cxnSp>
        <p:nvCxnSpPr>
          <p:cNvPr id="104" name="直線矢印コネクタ 103"/>
          <p:cNvCxnSpPr/>
          <p:nvPr/>
        </p:nvCxnSpPr>
        <p:spPr>
          <a:xfrm>
            <a:off x="6819488" y="1370474"/>
            <a:ext cx="1944216" cy="0"/>
          </a:xfrm>
          <a:prstGeom prst="straightConnector1">
            <a:avLst/>
          </a:prstGeom>
          <a:ln w="57150">
            <a:solidFill>
              <a:schemeClr val="accent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テキスト ボックス 104"/>
          <p:cNvSpPr txBox="1"/>
          <p:nvPr/>
        </p:nvSpPr>
        <p:spPr>
          <a:xfrm>
            <a:off x="7107520" y="1257816"/>
            <a:ext cx="1087404" cy="184666"/>
          </a:xfrm>
          <a:prstGeom prst="rect">
            <a:avLst/>
          </a:prstGeom>
          <a:solidFill>
            <a:schemeClr val="bg1"/>
          </a:solidFill>
        </p:spPr>
        <p:txBody>
          <a:bodyPr wrap="none" lIns="36000" tIns="0" rIns="36000" bIns="0" rtlCol="0">
            <a:spAutoFit/>
          </a:bodyPr>
          <a:lstStyle/>
          <a:p>
            <a:r>
              <a:rPr kumimoji="1" lang="en-US" altLang="ja-JP" sz="1200" b="1" dirty="0" smtClean="0"/>
              <a:t>WI (PC5 + </a:t>
            </a:r>
            <a:r>
              <a:rPr kumimoji="1" lang="en-US" altLang="ja-JP" sz="1200" b="1" dirty="0" err="1" smtClean="0"/>
              <a:t>Uu</a:t>
            </a:r>
            <a:r>
              <a:rPr kumimoji="1" lang="en-US" altLang="ja-JP" sz="1200" b="1" dirty="0" smtClean="0"/>
              <a:t>)</a:t>
            </a:r>
            <a:endParaRPr kumimoji="1" lang="ja-JP" alt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1910240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388" y="-20538"/>
            <a:ext cx="7129462" cy="519113"/>
          </a:xfrm>
        </p:spPr>
        <p:txBody>
          <a:bodyPr/>
          <a:lstStyle/>
          <a:p>
            <a:r>
              <a:rPr kumimoji="1" lang="en-US" altLang="ja-JP" sz="2400" dirty="0" smtClean="0"/>
              <a:t>V2X Specification Schedule for above 10 GHz</a:t>
            </a:r>
            <a:endParaRPr kumimoji="1" lang="ja-JP" altLang="en-US" sz="2400" dirty="0"/>
          </a:p>
        </p:txBody>
      </p:sp>
      <p:graphicFrame>
        <p:nvGraphicFramePr>
          <p:cNvPr id="4" name="コンテンツ プレースホルダー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32833272"/>
              </p:ext>
            </p:extLst>
          </p:nvPr>
        </p:nvGraphicFramePr>
        <p:xfrm>
          <a:off x="395288" y="707162"/>
          <a:ext cx="8353176" cy="391925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28440"/>
                <a:gridCol w="3312368"/>
                <a:gridCol w="3312368"/>
              </a:tblGrid>
              <a:tr h="421947"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Rel-16</a:t>
                      </a:r>
                      <a:endParaRPr kumimoji="1" lang="ja-JP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Rel-17</a:t>
                      </a:r>
                      <a:endParaRPr kumimoji="1" lang="ja-JP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442149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Alt. 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648072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Alt.</a:t>
                      </a:r>
                      <a:r>
                        <a:rPr kumimoji="1" lang="en-US" altLang="ja-JP" baseline="0" dirty="0" smtClean="0"/>
                        <a:t> 2</a:t>
                      </a:r>
                      <a:endParaRPr kumimoji="1" lang="en-US" altLang="ja-JP" dirty="0" smtClean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750903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Alt. 3</a:t>
                      </a:r>
                      <a:endParaRPr kumimoji="1" lang="ja-JP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545241">
                <a:tc>
                  <a:txBody>
                    <a:bodyPr/>
                    <a:lstStyle/>
                    <a:p>
                      <a:r>
                        <a:rPr kumimoji="1" lang="en-US" altLang="ja-JP" baseline="0" dirty="0" smtClean="0"/>
                        <a:t>Alt. 4</a:t>
                      </a:r>
                    </a:p>
                    <a:p>
                      <a:endParaRPr kumimoji="1" lang="en-US" altLang="ja-JP" baseline="0" dirty="0" smtClean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625241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Alt.</a:t>
                      </a:r>
                      <a:r>
                        <a:rPr kumimoji="1" lang="en-US" altLang="ja-JP" baseline="0" dirty="0" smtClean="0"/>
                        <a:t> 5</a:t>
                      </a:r>
                      <a:endParaRPr kumimoji="1" lang="ja-JP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90863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Alt.</a:t>
                      </a:r>
                      <a:r>
                        <a:rPr kumimoji="1" lang="en-US" altLang="ja-JP" baseline="0" dirty="0" smtClean="0"/>
                        <a:t> 6</a:t>
                      </a:r>
                      <a:endParaRPr kumimoji="1" lang="ja-JP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cxnSp>
        <p:nvCxnSpPr>
          <p:cNvPr id="18" name="直線矢印コネクタ 17"/>
          <p:cNvCxnSpPr/>
          <p:nvPr/>
        </p:nvCxnSpPr>
        <p:spPr>
          <a:xfrm>
            <a:off x="2123728" y="2601945"/>
            <a:ext cx="3312368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テキスト ボックス 18"/>
          <p:cNvSpPr txBox="1"/>
          <p:nvPr/>
        </p:nvSpPr>
        <p:spPr>
          <a:xfrm>
            <a:off x="3059832" y="2443488"/>
            <a:ext cx="1367929" cy="246221"/>
          </a:xfrm>
          <a:prstGeom prst="rect">
            <a:avLst/>
          </a:prstGeom>
          <a:solidFill>
            <a:schemeClr val="bg1"/>
          </a:solidFill>
        </p:spPr>
        <p:txBody>
          <a:bodyPr wrap="none" lIns="36000" tIns="0" rIns="36000" bIns="0" rtlCol="0">
            <a:spAutoFit/>
          </a:bodyPr>
          <a:lstStyle/>
          <a:p>
            <a:r>
              <a:rPr kumimoji="1" lang="en-US" altLang="ja-JP" sz="1600" b="1" dirty="0" smtClean="0"/>
              <a:t>SI (PC5 + </a:t>
            </a:r>
            <a:r>
              <a:rPr kumimoji="1" lang="en-US" altLang="ja-JP" sz="1600" b="1" dirty="0" err="1" smtClean="0"/>
              <a:t>Uu</a:t>
            </a:r>
            <a:r>
              <a:rPr kumimoji="1" lang="en-US" altLang="ja-JP" sz="1600" b="1" dirty="0" smtClean="0"/>
              <a:t>)</a:t>
            </a:r>
            <a:endParaRPr kumimoji="1" lang="ja-JP" altLang="en-US" sz="1600" b="1" dirty="0"/>
          </a:p>
        </p:txBody>
      </p:sp>
      <p:cxnSp>
        <p:nvCxnSpPr>
          <p:cNvPr id="24" name="直線矢印コネクタ 23"/>
          <p:cNvCxnSpPr/>
          <p:nvPr/>
        </p:nvCxnSpPr>
        <p:spPr>
          <a:xfrm>
            <a:off x="5436096" y="2571750"/>
            <a:ext cx="3312368" cy="0"/>
          </a:xfrm>
          <a:prstGeom prst="straightConnector1">
            <a:avLst/>
          </a:prstGeom>
          <a:ln w="57150">
            <a:solidFill>
              <a:schemeClr val="accent4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テキスト ボックス 24"/>
          <p:cNvSpPr txBox="1"/>
          <p:nvPr/>
        </p:nvSpPr>
        <p:spPr>
          <a:xfrm>
            <a:off x="6592542" y="2435354"/>
            <a:ext cx="1310221" cy="246221"/>
          </a:xfrm>
          <a:prstGeom prst="rect">
            <a:avLst/>
          </a:prstGeom>
          <a:solidFill>
            <a:schemeClr val="bg1"/>
          </a:solidFill>
        </p:spPr>
        <p:txBody>
          <a:bodyPr wrap="none" lIns="36000" tIns="0" rIns="36000" bIns="0" rtlCol="0">
            <a:spAutoFit/>
          </a:bodyPr>
          <a:lstStyle/>
          <a:p>
            <a:r>
              <a:rPr kumimoji="1" lang="en-US" altLang="ja-JP" sz="1600" b="1" dirty="0" smtClean="0"/>
              <a:t>WI (Uu+PC5)</a:t>
            </a:r>
            <a:endParaRPr kumimoji="1" lang="ja-JP" altLang="en-US" sz="1600" b="1" dirty="0"/>
          </a:p>
        </p:txBody>
      </p:sp>
      <p:cxnSp>
        <p:nvCxnSpPr>
          <p:cNvPr id="53" name="直線矢印コネクタ 52"/>
          <p:cNvCxnSpPr/>
          <p:nvPr/>
        </p:nvCxnSpPr>
        <p:spPr>
          <a:xfrm>
            <a:off x="2123727" y="1903926"/>
            <a:ext cx="3312368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テキスト ボックス 53"/>
          <p:cNvSpPr txBox="1"/>
          <p:nvPr/>
        </p:nvSpPr>
        <p:spPr>
          <a:xfrm>
            <a:off x="3059831" y="1745469"/>
            <a:ext cx="1367929" cy="246221"/>
          </a:xfrm>
          <a:prstGeom prst="rect">
            <a:avLst/>
          </a:prstGeom>
          <a:solidFill>
            <a:schemeClr val="bg1"/>
          </a:solidFill>
        </p:spPr>
        <p:txBody>
          <a:bodyPr wrap="none" lIns="36000" tIns="0" rIns="36000" bIns="0" rtlCol="0">
            <a:spAutoFit/>
          </a:bodyPr>
          <a:lstStyle/>
          <a:p>
            <a:r>
              <a:rPr kumimoji="1" lang="en-US" altLang="ja-JP" sz="1600" b="1" dirty="0" smtClean="0"/>
              <a:t>SI (PC5 + </a:t>
            </a:r>
            <a:r>
              <a:rPr kumimoji="1" lang="en-US" altLang="ja-JP" sz="1600" b="1" dirty="0" err="1" smtClean="0"/>
              <a:t>Uu</a:t>
            </a:r>
            <a:r>
              <a:rPr kumimoji="1" lang="en-US" altLang="ja-JP" sz="1600" b="1" dirty="0" smtClean="0"/>
              <a:t>)</a:t>
            </a:r>
            <a:endParaRPr kumimoji="1" lang="ja-JP" altLang="en-US" sz="1600" b="1" dirty="0"/>
          </a:p>
        </p:txBody>
      </p:sp>
      <p:cxnSp>
        <p:nvCxnSpPr>
          <p:cNvPr id="55" name="直線矢印コネクタ 54"/>
          <p:cNvCxnSpPr/>
          <p:nvPr/>
        </p:nvCxnSpPr>
        <p:spPr>
          <a:xfrm>
            <a:off x="2123728" y="1369675"/>
            <a:ext cx="3312368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テキスト ボックス 55"/>
          <p:cNvSpPr txBox="1"/>
          <p:nvPr/>
        </p:nvSpPr>
        <p:spPr>
          <a:xfrm>
            <a:off x="3059832" y="1211218"/>
            <a:ext cx="1367929" cy="246221"/>
          </a:xfrm>
          <a:prstGeom prst="rect">
            <a:avLst/>
          </a:prstGeom>
          <a:solidFill>
            <a:schemeClr val="bg1"/>
          </a:solidFill>
        </p:spPr>
        <p:txBody>
          <a:bodyPr wrap="none" lIns="36000" tIns="0" rIns="36000" bIns="0" rtlCol="0">
            <a:spAutoFit/>
          </a:bodyPr>
          <a:lstStyle/>
          <a:p>
            <a:r>
              <a:rPr kumimoji="1" lang="en-US" altLang="ja-JP" sz="1600" b="1" dirty="0" smtClean="0"/>
              <a:t>SI (PC5 + </a:t>
            </a:r>
            <a:r>
              <a:rPr kumimoji="1" lang="en-US" altLang="ja-JP" sz="1600" b="1" dirty="0" err="1" smtClean="0"/>
              <a:t>Uu</a:t>
            </a:r>
            <a:r>
              <a:rPr kumimoji="1" lang="en-US" altLang="ja-JP" sz="1600" b="1" dirty="0" smtClean="0"/>
              <a:t>)</a:t>
            </a:r>
            <a:endParaRPr kumimoji="1" lang="ja-JP" altLang="en-US" sz="1600" b="1" dirty="0"/>
          </a:p>
        </p:txBody>
      </p:sp>
      <p:cxnSp>
        <p:nvCxnSpPr>
          <p:cNvPr id="57" name="直線矢印コネクタ 56"/>
          <p:cNvCxnSpPr/>
          <p:nvPr/>
        </p:nvCxnSpPr>
        <p:spPr>
          <a:xfrm>
            <a:off x="5443716" y="1866910"/>
            <a:ext cx="3312368" cy="0"/>
          </a:xfrm>
          <a:prstGeom prst="straightConnector1">
            <a:avLst/>
          </a:prstGeom>
          <a:ln w="57150">
            <a:solidFill>
              <a:schemeClr val="accent4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テキスト ボックス 57"/>
          <p:cNvSpPr txBox="1"/>
          <p:nvPr/>
        </p:nvSpPr>
        <p:spPr>
          <a:xfrm>
            <a:off x="6587860" y="1715274"/>
            <a:ext cx="792452" cy="246221"/>
          </a:xfrm>
          <a:prstGeom prst="rect">
            <a:avLst/>
          </a:prstGeom>
          <a:solidFill>
            <a:schemeClr val="bg1"/>
          </a:solidFill>
        </p:spPr>
        <p:txBody>
          <a:bodyPr wrap="none" lIns="36000" tIns="0" rIns="36000" bIns="0" rtlCol="0">
            <a:spAutoFit/>
          </a:bodyPr>
          <a:lstStyle/>
          <a:p>
            <a:r>
              <a:rPr kumimoji="1" lang="en-US" altLang="ja-JP" sz="1600" b="1" dirty="0" smtClean="0"/>
              <a:t>WI (</a:t>
            </a:r>
            <a:r>
              <a:rPr kumimoji="1" lang="en-US" altLang="ja-JP" sz="1600" b="1" dirty="0" err="1" smtClean="0"/>
              <a:t>Uu</a:t>
            </a:r>
            <a:r>
              <a:rPr kumimoji="1" lang="en-US" altLang="ja-JP" sz="1600" b="1" dirty="0" smtClean="0"/>
              <a:t>)</a:t>
            </a:r>
            <a:endParaRPr kumimoji="1" lang="ja-JP" altLang="en-US" sz="1600" b="1" dirty="0"/>
          </a:p>
        </p:txBody>
      </p:sp>
      <p:cxnSp>
        <p:nvCxnSpPr>
          <p:cNvPr id="64" name="直線矢印コネクタ 63"/>
          <p:cNvCxnSpPr/>
          <p:nvPr/>
        </p:nvCxnSpPr>
        <p:spPr>
          <a:xfrm>
            <a:off x="5436096" y="3193255"/>
            <a:ext cx="3312368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テキスト ボックス 64"/>
          <p:cNvSpPr txBox="1"/>
          <p:nvPr/>
        </p:nvSpPr>
        <p:spPr>
          <a:xfrm>
            <a:off x="6444431" y="3053229"/>
            <a:ext cx="1367929" cy="246221"/>
          </a:xfrm>
          <a:prstGeom prst="rect">
            <a:avLst/>
          </a:prstGeom>
          <a:solidFill>
            <a:schemeClr val="bg1"/>
          </a:solidFill>
        </p:spPr>
        <p:txBody>
          <a:bodyPr wrap="none" lIns="36000" tIns="0" rIns="36000" bIns="0" rtlCol="0">
            <a:spAutoFit/>
          </a:bodyPr>
          <a:lstStyle/>
          <a:p>
            <a:r>
              <a:rPr kumimoji="1" lang="en-US" altLang="ja-JP" sz="1600" b="1" dirty="0" smtClean="0"/>
              <a:t>SI (PC5 + </a:t>
            </a:r>
            <a:r>
              <a:rPr kumimoji="1" lang="en-US" altLang="ja-JP" sz="1600" b="1" dirty="0" err="1" smtClean="0"/>
              <a:t>Uu</a:t>
            </a:r>
            <a:r>
              <a:rPr kumimoji="1" lang="en-US" altLang="ja-JP" sz="1600" b="1" dirty="0" smtClean="0"/>
              <a:t>)</a:t>
            </a:r>
            <a:endParaRPr kumimoji="1" lang="ja-JP" altLang="en-US" sz="1600" b="1" dirty="0"/>
          </a:p>
        </p:txBody>
      </p:sp>
      <p:cxnSp>
        <p:nvCxnSpPr>
          <p:cNvPr id="66" name="直線矢印コネクタ 65"/>
          <p:cNvCxnSpPr/>
          <p:nvPr/>
        </p:nvCxnSpPr>
        <p:spPr>
          <a:xfrm>
            <a:off x="5436096" y="3858595"/>
            <a:ext cx="1368152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テキスト ボックス 66"/>
          <p:cNvSpPr txBox="1"/>
          <p:nvPr/>
        </p:nvSpPr>
        <p:spPr>
          <a:xfrm>
            <a:off x="5508104" y="3731498"/>
            <a:ext cx="1044123" cy="184666"/>
          </a:xfrm>
          <a:prstGeom prst="rect">
            <a:avLst/>
          </a:prstGeom>
          <a:solidFill>
            <a:schemeClr val="bg1"/>
          </a:solidFill>
        </p:spPr>
        <p:txBody>
          <a:bodyPr wrap="none" lIns="36000" tIns="0" rIns="36000" bIns="0" rtlCol="0">
            <a:spAutoFit/>
          </a:bodyPr>
          <a:lstStyle/>
          <a:p>
            <a:r>
              <a:rPr kumimoji="1" lang="en-US" altLang="ja-JP" sz="1200" b="1" dirty="0" smtClean="0"/>
              <a:t>SI (PC5 + </a:t>
            </a:r>
            <a:r>
              <a:rPr kumimoji="1" lang="en-US" altLang="ja-JP" sz="1200" b="1" dirty="0" err="1" smtClean="0"/>
              <a:t>Uu</a:t>
            </a:r>
            <a:r>
              <a:rPr kumimoji="1" lang="en-US" altLang="ja-JP" sz="1200" b="1" dirty="0" smtClean="0"/>
              <a:t>)</a:t>
            </a:r>
            <a:endParaRPr kumimoji="1" lang="ja-JP" altLang="en-US" sz="1200" b="1" dirty="0"/>
          </a:p>
        </p:txBody>
      </p:sp>
      <p:cxnSp>
        <p:nvCxnSpPr>
          <p:cNvPr id="68" name="直線矢印コネクタ 67"/>
          <p:cNvCxnSpPr/>
          <p:nvPr/>
        </p:nvCxnSpPr>
        <p:spPr>
          <a:xfrm>
            <a:off x="6804248" y="4060180"/>
            <a:ext cx="1944216" cy="0"/>
          </a:xfrm>
          <a:prstGeom prst="straightConnector1">
            <a:avLst/>
          </a:prstGeom>
          <a:ln w="57150">
            <a:solidFill>
              <a:schemeClr val="accent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テキスト ボックス 68"/>
          <p:cNvSpPr txBox="1"/>
          <p:nvPr/>
        </p:nvSpPr>
        <p:spPr>
          <a:xfrm>
            <a:off x="7092280" y="3916164"/>
            <a:ext cx="1252513" cy="215444"/>
          </a:xfrm>
          <a:prstGeom prst="rect">
            <a:avLst/>
          </a:prstGeom>
          <a:solidFill>
            <a:schemeClr val="bg1"/>
          </a:solidFill>
        </p:spPr>
        <p:txBody>
          <a:bodyPr wrap="none" lIns="36000" tIns="0" rIns="36000" bIns="0" rtlCol="0">
            <a:spAutoFit/>
          </a:bodyPr>
          <a:lstStyle/>
          <a:p>
            <a:r>
              <a:rPr kumimoji="1" lang="en-US" altLang="ja-JP" sz="1400" b="1" dirty="0" smtClean="0"/>
              <a:t>WI (PC5 + </a:t>
            </a:r>
            <a:r>
              <a:rPr kumimoji="1" lang="en-US" altLang="ja-JP" sz="1400" b="1" dirty="0" err="1" smtClean="0"/>
              <a:t>Uu</a:t>
            </a:r>
            <a:r>
              <a:rPr kumimoji="1" lang="en-US" altLang="ja-JP" sz="1400" b="1" dirty="0" smtClean="0"/>
              <a:t>)</a:t>
            </a:r>
            <a:endParaRPr kumimoji="1" lang="ja-JP" altLang="en-US" sz="1400" b="1" dirty="0"/>
          </a:p>
        </p:txBody>
      </p:sp>
      <p:cxnSp>
        <p:nvCxnSpPr>
          <p:cNvPr id="70" name="直線矢印コネクタ 69"/>
          <p:cNvCxnSpPr/>
          <p:nvPr/>
        </p:nvCxnSpPr>
        <p:spPr>
          <a:xfrm>
            <a:off x="2131348" y="4466019"/>
            <a:ext cx="6617116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テキスト ボックス 74"/>
          <p:cNvSpPr txBox="1"/>
          <p:nvPr/>
        </p:nvSpPr>
        <p:spPr>
          <a:xfrm>
            <a:off x="3067452" y="4307562"/>
            <a:ext cx="1367929" cy="246221"/>
          </a:xfrm>
          <a:prstGeom prst="rect">
            <a:avLst/>
          </a:prstGeom>
          <a:solidFill>
            <a:schemeClr val="bg1"/>
          </a:solidFill>
        </p:spPr>
        <p:txBody>
          <a:bodyPr wrap="none" lIns="36000" tIns="0" rIns="36000" bIns="0" rtlCol="0">
            <a:spAutoFit/>
          </a:bodyPr>
          <a:lstStyle/>
          <a:p>
            <a:r>
              <a:rPr kumimoji="1" lang="en-US" altLang="ja-JP" sz="1600" b="1" dirty="0" smtClean="0"/>
              <a:t>SI (PC5 + </a:t>
            </a:r>
            <a:r>
              <a:rPr kumimoji="1" lang="en-US" altLang="ja-JP" sz="1600" b="1" dirty="0" err="1" smtClean="0"/>
              <a:t>Uu</a:t>
            </a:r>
            <a:r>
              <a:rPr kumimoji="1" lang="en-US" altLang="ja-JP" sz="1600" b="1" dirty="0" smtClean="0"/>
              <a:t>)</a:t>
            </a:r>
            <a:endParaRPr kumimoji="1" lang="ja-JP" alt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1491950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ocomo_w">
  <a:themeElements>
    <a:clrScheme name="ユーザー定義 1">
      <a:dk1>
        <a:srgbClr val="000000"/>
      </a:dk1>
      <a:lt1>
        <a:srgbClr val="FFFFFF"/>
      </a:lt1>
      <a:dk2>
        <a:srgbClr val="000066"/>
      </a:dk2>
      <a:lt2>
        <a:srgbClr val="808080"/>
      </a:lt2>
      <a:accent1>
        <a:srgbClr val="CC0033"/>
      </a:accent1>
      <a:accent2>
        <a:srgbClr val="FFF019"/>
      </a:accent2>
      <a:accent3>
        <a:srgbClr val="FF003F"/>
      </a:accent3>
      <a:accent4>
        <a:srgbClr val="149DCC"/>
      </a:accent4>
      <a:accent5>
        <a:srgbClr val="5B6263"/>
      </a:accent5>
      <a:accent6>
        <a:srgbClr val="99CC00"/>
      </a:accent6>
      <a:hlink>
        <a:srgbClr val="009999"/>
      </a:hlink>
      <a:folHlink>
        <a:srgbClr val="99CC00"/>
      </a:folHlink>
    </a:clrScheme>
    <a:fontScheme name="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SIMPLE">
  <a:themeElements>
    <a:clrScheme name="ユーザー定義 1">
      <a:dk1>
        <a:srgbClr val="000000"/>
      </a:dk1>
      <a:lt1>
        <a:srgbClr val="FFFFFF"/>
      </a:lt1>
      <a:dk2>
        <a:srgbClr val="000066"/>
      </a:dk2>
      <a:lt2>
        <a:srgbClr val="808080"/>
      </a:lt2>
      <a:accent1>
        <a:srgbClr val="CC0033"/>
      </a:accent1>
      <a:accent2>
        <a:srgbClr val="FFF019"/>
      </a:accent2>
      <a:accent3>
        <a:srgbClr val="FF003F"/>
      </a:accent3>
      <a:accent4>
        <a:srgbClr val="149DCC"/>
      </a:accent4>
      <a:accent5>
        <a:srgbClr val="5B6263"/>
      </a:accent5>
      <a:accent6>
        <a:srgbClr val="99CC00"/>
      </a:accent6>
      <a:hlink>
        <a:srgbClr val="009999"/>
      </a:hlink>
      <a:folHlink>
        <a:srgbClr val="99CC00"/>
      </a:folHlink>
    </a:clrScheme>
    <a:fontScheme name="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docomo_w</Template>
  <TotalTime>2498</TotalTime>
  <Words>672</Words>
  <Application>Microsoft Office PowerPoint</Application>
  <PresentationFormat>画面に合わせる (16:9)</PresentationFormat>
  <Paragraphs>87</Paragraphs>
  <Slides>7</Slides>
  <Notes>2</Notes>
  <HiddenSlides>0</HiddenSlides>
  <MMClips>0</MMClips>
  <ScaleCrop>false</ScaleCrop>
  <HeadingPairs>
    <vt:vector size="4" baseType="variant">
      <vt:variant>
        <vt:lpstr>テーマ</vt:lpstr>
      </vt:variant>
      <vt:variant>
        <vt:i4>2</vt:i4>
      </vt:variant>
      <vt:variant>
        <vt:lpstr>スライド タイトル</vt:lpstr>
      </vt:variant>
      <vt:variant>
        <vt:i4>7</vt:i4>
      </vt:variant>
    </vt:vector>
  </HeadingPairs>
  <TitlesOfParts>
    <vt:vector size="9" baseType="lpstr">
      <vt:lpstr>docomo_w</vt:lpstr>
      <vt:lpstr>1_SIMPLE</vt:lpstr>
      <vt:lpstr>Discussion contribution to RAN of NR V2X</vt:lpstr>
      <vt:lpstr>Background</vt:lpstr>
      <vt:lpstr>Questions for PC5</vt:lpstr>
      <vt:lpstr>Questions for PC5</vt:lpstr>
      <vt:lpstr>Questions for Uu</vt:lpstr>
      <vt:lpstr>V2X Specification Schedule for below 10 GHz</vt:lpstr>
      <vt:lpstr>V2X Specification Schedule for above 10 GHz</vt:lpstr>
    </vt:vector>
  </TitlesOfParts>
  <Company>株式会社エヌ・ティ・ティ・ドコモ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パケットリレーの実装について</dc:title>
  <dc:creator>Shinpei2</dc:creator>
  <cp:lastModifiedBy>NTT DOCOMO</cp:lastModifiedBy>
  <cp:revision>77</cp:revision>
  <dcterms:created xsi:type="dcterms:W3CDTF">2017-11-18T01:44:50Z</dcterms:created>
  <dcterms:modified xsi:type="dcterms:W3CDTF">2017-12-21T16:04:34Z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