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65" r:id="rId3"/>
    <p:sldId id="269" r:id="rId4"/>
    <p:sldId id="270" r:id="rId5"/>
    <p:sldId id="257" r:id="rId6"/>
    <p:sldId id="258" r:id="rId7"/>
    <p:sldId id="262" r:id="rId8"/>
    <p:sldId id="266" r:id="rId9"/>
    <p:sldId id="260" r:id="rId10"/>
    <p:sldId id="261" r:id="rId11"/>
    <p:sldId id="263" r:id="rId12"/>
    <p:sldId id="268"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16" autoAdjust="0"/>
    <p:restoredTop sz="93692"/>
  </p:normalViewPr>
  <p:slideViewPr>
    <p:cSldViewPr snapToGrid="0" snapToObjects="1">
      <p:cViewPr varScale="1">
        <p:scale>
          <a:sx n="88" d="100"/>
          <a:sy n="88" d="100"/>
        </p:scale>
        <p:origin x="79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5BC166-0D84-084B-BC84-7B1332D355D7}" type="datetimeFigureOut">
              <a:rPr lang="en-US" smtClean="0"/>
              <a:t>12/11/2017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69B668-9E25-2848-8133-57BD3C9F0BD5}" type="slidenum">
              <a:rPr lang="en-US" smtClean="0"/>
              <a:t>‹#›</a:t>
            </a:fld>
            <a:endParaRPr lang="en-US"/>
          </a:p>
        </p:txBody>
      </p:sp>
    </p:spTree>
    <p:extLst>
      <p:ext uri="{BB962C8B-B14F-4D97-AF65-F5344CB8AC3E}">
        <p14:creationId xmlns:p14="http://schemas.microsoft.com/office/powerpoint/2010/main" val="210422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982C09-7F17-9F4E-BD03-8B95707910CB}" type="datetimeFigureOut">
              <a:rPr lang="en-US" smtClean="0"/>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519019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82C09-7F17-9F4E-BD03-8B95707910CB}" type="datetimeFigureOut">
              <a:rPr lang="en-US" smtClean="0"/>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792862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82C09-7F17-9F4E-BD03-8B95707910CB}" type="datetimeFigureOut">
              <a:rPr lang="en-US" smtClean="0"/>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496394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82C09-7F17-9F4E-BD03-8B95707910CB}" type="datetimeFigureOut">
              <a:rPr lang="en-US" smtClean="0"/>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84548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982C09-7F17-9F4E-BD03-8B95707910CB}" type="datetimeFigureOut">
              <a:rPr lang="en-US" smtClean="0"/>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1528016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982C09-7F17-9F4E-BD03-8B95707910CB}" type="datetimeFigureOut">
              <a:rPr lang="en-US" smtClean="0"/>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1758704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982C09-7F17-9F4E-BD03-8B95707910CB}" type="datetimeFigureOut">
              <a:rPr lang="en-US" smtClean="0"/>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588757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982C09-7F17-9F4E-BD03-8B95707910CB}" type="datetimeFigureOut">
              <a:rPr lang="en-US" smtClean="0"/>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1784544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982C09-7F17-9F4E-BD03-8B95707910CB}" type="datetimeFigureOut">
              <a:rPr lang="en-US" smtClean="0"/>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1075066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982C09-7F17-9F4E-BD03-8B95707910CB}" type="datetimeFigureOut">
              <a:rPr lang="en-US" smtClean="0"/>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1859012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982C09-7F17-9F4E-BD03-8B95707910CB}" type="datetimeFigureOut">
              <a:rPr lang="en-US" smtClean="0"/>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2A8A3-E6FC-BB4F-9F60-AF2C7A0F6818}" type="slidenum">
              <a:rPr lang="en-US" smtClean="0"/>
              <a:t>‹#›</a:t>
            </a:fld>
            <a:endParaRPr lang="en-US"/>
          </a:p>
        </p:txBody>
      </p:sp>
    </p:spTree>
    <p:extLst>
      <p:ext uri="{BB962C8B-B14F-4D97-AF65-F5344CB8AC3E}">
        <p14:creationId xmlns:p14="http://schemas.microsoft.com/office/powerpoint/2010/main" val="677372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982C09-7F17-9F4E-BD03-8B95707910CB}" type="datetimeFigureOut">
              <a:rPr lang="en-US" smtClean="0"/>
              <a:t>12/11/2017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D2A8A3-E6FC-BB4F-9F60-AF2C7A0F6818}" type="slidenum">
              <a:rPr lang="en-US" smtClean="0"/>
              <a:t>‹#›</a:t>
            </a:fld>
            <a:endParaRPr lang="en-US"/>
          </a:p>
        </p:txBody>
      </p:sp>
    </p:spTree>
    <p:extLst>
      <p:ext uri="{BB962C8B-B14F-4D97-AF65-F5344CB8AC3E}">
        <p14:creationId xmlns:p14="http://schemas.microsoft.com/office/powerpoint/2010/main" val="997172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4400" b="1" dirty="0"/>
              <a:t>Enabling high power UEs using pi/2 BPSK with spectrum shaping feature for sub 6 GHz LMLC deployments </a:t>
            </a:r>
            <a:endParaRPr lang="en-US" sz="4400" dirty="0"/>
          </a:p>
        </p:txBody>
      </p:sp>
      <p:sp>
        <p:nvSpPr>
          <p:cNvPr id="3" name="Subtitle 2"/>
          <p:cNvSpPr>
            <a:spLocks noGrp="1"/>
          </p:cNvSpPr>
          <p:nvPr>
            <p:ph type="subTitle" idx="1"/>
          </p:nvPr>
        </p:nvSpPr>
        <p:spPr/>
        <p:txBody>
          <a:bodyPr>
            <a:normAutofit/>
          </a:bodyPr>
          <a:lstStyle/>
          <a:p>
            <a:r>
              <a:rPr lang="en-IN" dirty="0" err="1" smtClean="0"/>
              <a:t>CEWiT</a:t>
            </a:r>
            <a:r>
              <a:rPr lang="en-IN" dirty="0" smtClean="0"/>
              <a:t>, IITH, IITM, </a:t>
            </a:r>
            <a:r>
              <a:rPr lang="en-IN" dirty="0" err="1" smtClean="0"/>
              <a:t>Tejas</a:t>
            </a:r>
            <a:r>
              <a:rPr lang="en-IN" dirty="0" smtClean="0"/>
              <a:t> Networks, Reliance </a:t>
            </a:r>
            <a:r>
              <a:rPr lang="en-IN" dirty="0" err="1" smtClean="0"/>
              <a:t>Jio</a:t>
            </a:r>
            <a:endParaRPr lang="en-US" dirty="0"/>
          </a:p>
        </p:txBody>
      </p:sp>
      <p:sp>
        <p:nvSpPr>
          <p:cNvPr id="4" name="テキスト ボックス 3"/>
          <p:cNvSpPr txBox="1"/>
          <p:nvPr/>
        </p:nvSpPr>
        <p:spPr>
          <a:xfrm>
            <a:off x="107504" y="188639"/>
            <a:ext cx="4086696" cy="646331"/>
          </a:xfrm>
          <a:prstGeom prst="rect">
            <a:avLst/>
          </a:prstGeom>
          <a:noFill/>
        </p:spPr>
        <p:txBody>
          <a:bodyPr wrap="none" rtlCol="0">
            <a:spAutoFit/>
          </a:bodyPr>
          <a:lstStyle/>
          <a:p>
            <a:r>
              <a:rPr lang="en-GB" b="1" dirty="0"/>
              <a:t>3GPP TSG RAN Meeting #78	</a:t>
            </a:r>
            <a:endParaRPr lang="en-GB" b="1" dirty="0" smtClean="0"/>
          </a:p>
          <a:p>
            <a:r>
              <a:rPr lang="en-GB" b="1" dirty="0" smtClean="0"/>
              <a:t>Lisbon</a:t>
            </a:r>
            <a:r>
              <a:rPr lang="en-GB" b="1" dirty="0"/>
              <a:t>, Portugal, December 18 - 21, 2017</a:t>
            </a:r>
            <a:endParaRPr lang="en-US" b="1" dirty="0"/>
          </a:p>
        </p:txBody>
      </p:sp>
      <p:sp>
        <p:nvSpPr>
          <p:cNvPr id="5" name="TextBox 4"/>
          <p:cNvSpPr txBox="1"/>
          <p:nvPr/>
        </p:nvSpPr>
        <p:spPr>
          <a:xfrm>
            <a:off x="10436087" y="218661"/>
            <a:ext cx="1520687" cy="369332"/>
          </a:xfrm>
          <a:prstGeom prst="rect">
            <a:avLst/>
          </a:prstGeom>
          <a:noFill/>
        </p:spPr>
        <p:txBody>
          <a:bodyPr wrap="square" rtlCol="0">
            <a:spAutoFit/>
          </a:bodyPr>
          <a:lstStyle/>
          <a:p>
            <a:r>
              <a:rPr lang="en-US" b="1" dirty="0" smtClean="0"/>
              <a:t>R4-172637</a:t>
            </a:r>
            <a:endParaRPr lang="en-US" b="1" dirty="0"/>
          </a:p>
        </p:txBody>
      </p:sp>
    </p:spTree>
    <p:extLst>
      <p:ext uri="{BB962C8B-B14F-4D97-AF65-F5344CB8AC3E}">
        <p14:creationId xmlns:p14="http://schemas.microsoft.com/office/powerpoint/2010/main" val="2072414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Ericsson Contribution</a:t>
            </a:r>
            <a:endParaRPr lang="en-US" dirty="0"/>
          </a:p>
        </p:txBody>
      </p:sp>
      <p:sp>
        <p:nvSpPr>
          <p:cNvPr id="4" name="Rectangle 2"/>
          <p:cNvSpPr>
            <a:spLocks noChangeArrowheads="1"/>
          </p:cNvSpPr>
          <p:nvPr/>
        </p:nvSpPr>
        <p:spPr bwMode="auto">
          <a:xfrm>
            <a:off x="838200" y="195942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861" y="1690688"/>
            <a:ext cx="4507523" cy="391479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3287" y="5739329"/>
            <a:ext cx="4910294" cy="1107996"/>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Assumptions: </a:t>
            </a:r>
            <a:r>
              <a:rPr lang="en-GB" sz="1300" dirty="0" smtClean="0">
                <a:effectLst/>
                <a:latin typeface="Times New Roman" charset="0"/>
                <a:ea typeface="Times New Roman" charset="0"/>
              </a:rPr>
              <a:t>AWGN, </a:t>
            </a:r>
            <a:r>
              <a:rPr lang="en-US" sz="1400" dirty="0"/>
              <a:t>receiver is unaware of </a:t>
            </a:r>
            <a:r>
              <a:rPr lang="en-US" sz="1400" dirty="0" smtClean="0"/>
              <a:t>TX </a:t>
            </a:r>
            <a:r>
              <a:rPr lang="en-US" sz="1400" dirty="0"/>
              <a:t>shaping type</a:t>
            </a:r>
            <a:r>
              <a:rPr lang="en-GB" sz="1400" dirty="0" smtClean="0">
                <a:effectLst/>
              </a:rPr>
              <a:t> , </a:t>
            </a:r>
            <a:r>
              <a:rPr lang="en-GB" sz="1400" dirty="0" smtClean="0"/>
              <a:t>MMSE. 2/3 Rate. Three tap [y 1 y] filter used for spectrum shaping.</a:t>
            </a:r>
          </a:p>
          <a:p>
            <a:pPr hangingPunct="0">
              <a:spcBef>
                <a:spcPts val="600"/>
              </a:spcBef>
              <a:spcAft>
                <a:spcPts val="600"/>
              </a:spcAft>
            </a:pPr>
            <a:r>
              <a:rPr lang="en-GB" sz="1400" b="1" dirty="0" smtClean="0"/>
              <a:t>Contribution: </a:t>
            </a:r>
            <a:r>
              <a:rPr lang="en-US" sz="1400" b="1" dirty="0"/>
              <a:t>R4-1712527</a:t>
            </a:r>
            <a:r>
              <a:rPr lang="en-GB" sz="1400" b="1" dirty="0" smtClean="0"/>
              <a:t> </a:t>
            </a:r>
            <a:endParaRPr lang="en-GB" sz="1300" b="1" dirty="0">
              <a:latin typeface="Times New Roman" charset="0"/>
              <a:ea typeface="Times New Roman"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3633195"/>
              </p:ext>
            </p:extLst>
          </p:nvPr>
        </p:nvGraphicFramePr>
        <p:xfrm>
          <a:off x="6096000" y="2394839"/>
          <a:ext cx="5861538" cy="1745081"/>
        </p:xfrm>
        <a:graphic>
          <a:graphicData uri="http://schemas.openxmlformats.org/drawingml/2006/table">
            <a:tbl>
              <a:tblPr firstRow="1" firstCol="1" lastRow="1" lastCol="1" bandRow="1" bandCol="1">
                <a:tableStyleId>{FABFCF23-3B69-468F-B69F-88F6DE6A72F2}</a:tableStyleId>
              </a:tblPr>
              <a:tblGrid>
                <a:gridCol w="1019208">
                  <a:extLst>
                    <a:ext uri="{9D8B030D-6E8A-4147-A177-3AD203B41FA5}">
                      <a16:colId xmlns:a16="http://schemas.microsoft.com/office/drawing/2014/main" val="20000"/>
                    </a:ext>
                  </a:extLst>
                </a:gridCol>
                <a:gridCol w="1019208">
                  <a:extLst>
                    <a:ext uri="{9D8B030D-6E8A-4147-A177-3AD203B41FA5}">
                      <a16:colId xmlns:a16="http://schemas.microsoft.com/office/drawing/2014/main" val="20001"/>
                    </a:ext>
                  </a:extLst>
                </a:gridCol>
                <a:gridCol w="637187">
                  <a:extLst>
                    <a:ext uri="{9D8B030D-6E8A-4147-A177-3AD203B41FA5}">
                      <a16:colId xmlns:a16="http://schemas.microsoft.com/office/drawing/2014/main" val="20002"/>
                    </a:ext>
                  </a:extLst>
                </a:gridCol>
                <a:gridCol w="637187">
                  <a:extLst>
                    <a:ext uri="{9D8B030D-6E8A-4147-A177-3AD203B41FA5}">
                      <a16:colId xmlns:a16="http://schemas.microsoft.com/office/drawing/2014/main" val="20003"/>
                    </a:ext>
                  </a:extLst>
                </a:gridCol>
                <a:gridCol w="672910">
                  <a:extLst>
                    <a:ext uri="{9D8B030D-6E8A-4147-A177-3AD203B41FA5}">
                      <a16:colId xmlns:a16="http://schemas.microsoft.com/office/drawing/2014/main" val="20004"/>
                    </a:ext>
                  </a:extLst>
                </a:gridCol>
                <a:gridCol w="601464">
                  <a:extLst>
                    <a:ext uri="{9D8B030D-6E8A-4147-A177-3AD203B41FA5}">
                      <a16:colId xmlns:a16="http://schemas.microsoft.com/office/drawing/2014/main" val="20005"/>
                    </a:ext>
                  </a:extLst>
                </a:gridCol>
                <a:gridCol w="637187">
                  <a:extLst>
                    <a:ext uri="{9D8B030D-6E8A-4147-A177-3AD203B41FA5}">
                      <a16:colId xmlns:a16="http://schemas.microsoft.com/office/drawing/2014/main" val="20006"/>
                    </a:ext>
                  </a:extLst>
                </a:gridCol>
                <a:gridCol w="637187">
                  <a:extLst>
                    <a:ext uri="{9D8B030D-6E8A-4147-A177-3AD203B41FA5}">
                      <a16:colId xmlns:a16="http://schemas.microsoft.com/office/drawing/2014/main" val="20007"/>
                    </a:ext>
                  </a:extLst>
                </a:gridCol>
              </a:tblGrid>
              <a:tr h="213926">
                <a:tc>
                  <a:txBody>
                    <a:bodyPr/>
                    <a:lstStyle/>
                    <a:p>
                      <a:pPr algn="ctr" hangingPunct="0">
                        <a:spcAft>
                          <a:spcPts val="0"/>
                        </a:spcAft>
                      </a:pPr>
                      <a:r>
                        <a:rPr lang="en-CA" sz="900">
                          <a:effectLst/>
                        </a:rPr>
                        <a:t>Filter</a:t>
                      </a:r>
                      <a:endParaRPr lang="en-GB" sz="900" b="1">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CA" sz="900">
                          <a:effectLst/>
                        </a:rPr>
                        <a:t>PSD flatness</a:t>
                      </a:r>
                      <a:endParaRPr lang="en-GB" sz="900" b="1">
                        <a:effectLst/>
                        <a:latin typeface="Arial" charset="0"/>
                        <a:ea typeface="SimSun" charset="-122"/>
                        <a:cs typeface="Times New Roman" charset="0"/>
                      </a:endParaRPr>
                    </a:p>
                  </a:txBody>
                  <a:tcPr marL="68580" marR="68580" marT="0" marB="0"/>
                </a:tc>
                <a:tc gridSpan="3">
                  <a:txBody>
                    <a:bodyPr/>
                    <a:lstStyle/>
                    <a:p>
                      <a:pPr algn="ctr" hangingPunct="0">
                        <a:spcAft>
                          <a:spcPts val="0"/>
                        </a:spcAft>
                      </a:pPr>
                      <a:r>
                        <a:rPr lang="en-GB" sz="900">
                          <a:effectLst/>
                        </a:rPr>
                        <a:t>MPR gain (dB)</a:t>
                      </a:r>
                      <a:endParaRPr lang="en-GB" sz="900" b="1">
                        <a:effectLst/>
                        <a:latin typeface="Arial" charset="0"/>
                        <a:ea typeface="SimSun" charset="-122"/>
                        <a:cs typeface="Times New Roman"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algn="ctr" hangingPunct="0">
                        <a:spcAft>
                          <a:spcPts val="0"/>
                        </a:spcAft>
                      </a:pPr>
                      <a:r>
                        <a:rPr lang="en-GB" sz="900">
                          <a:effectLst/>
                        </a:rPr>
                        <a:t>Link loss (dB)</a:t>
                      </a:r>
                      <a:endParaRPr lang="en-GB" sz="900" b="1">
                        <a:effectLst/>
                        <a:latin typeface="Arial" charset="0"/>
                        <a:ea typeface="SimSun" charset="-122"/>
                        <a:cs typeface="Times New Roman"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37695">
                <a:tc>
                  <a:txBody>
                    <a:bodyPr/>
                    <a:lstStyle/>
                    <a:p>
                      <a:pPr algn="ctr" hangingPunct="0">
                        <a:spcAft>
                          <a:spcPts val="0"/>
                        </a:spcAft>
                      </a:pPr>
                      <a:r>
                        <a:rPr lang="en-GB" sz="900" dirty="0">
                          <a:effectLst/>
                        </a:rPr>
                        <a:t> </a:t>
                      </a:r>
                      <a:endParaRPr lang="en-GB" sz="900" b="1" dirty="0">
                        <a:effectLst/>
                        <a:latin typeface="Arial" charset="0"/>
                        <a:ea typeface="SimSun" charset="-122"/>
                        <a:cs typeface="Times New Roman" charset="0"/>
                      </a:endParaRPr>
                    </a:p>
                  </a:txBody>
                  <a:tcPr marL="68580" marR="68580" marT="0" marB="0"/>
                </a:tc>
                <a:tc>
                  <a:txBody>
                    <a:bodyPr/>
                    <a:lstStyle/>
                    <a:p>
                      <a:endParaRPr lang="en-GB" sz="1000">
                        <a:effectLst/>
                        <a:latin typeface="Times New Roman" charset="0"/>
                      </a:endParaRPr>
                    </a:p>
                  </a:txBody>
                  <a:tcPr marL="68580" marR="68580" marT="0" marB="0"/>
                </a:tc>
                <a:tc>
                  <a:txBody>
                    <a:bodyPr/>
                    <a:lstStyle/>
                    <a:p>
                      <a:pPr algn="ctr" hangingPunct="0">
                        <a:spcAft>
                          <a:spcPts val="0"/>
                        </a:spcAft>
                      </a:pPr>
                      <a:r>
                        <a:rPr lang="en-GB" sz="900">
                          <a:effectLst/>
                        </a:rPr>
                        <a:t>3 RB</a:t>
                      </a:r>
                      <a:endParaRPr lang="en-GB" sz="900" b="1">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18 RB</a:t>
                      </a:r>
                      <a:endParaRPr lang="en-GB" sz="900" b="1">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100 RB</a:t>
                      </a:r>
                      <a:endParaRPr lang="en-GB" sz="900" b="1">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3 RB</a:t>
                      </a:r>
                      <a:endParaRPr lang="en-GB" sz="900" b="1">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18 RB</a:t>
                      </a:r>
                      <a:endParaRPr lang="en-GB" sz="900" b="1">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100 RB</a:t>
                      </a:r>
                      <a:endParaRPr lang="en-GB" sz="900" b="1">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1"/>
                  </a:ext>
                </a:extLst>
              </a:tr>
              <a:tr h="213926">
                <a:tc>
                  <a:txBody>
                    <a:bodyPr/>
                    <a:lstStyle/>
                    <a:p>
                      <a:pPr algn="ctr" hangingPunct="0">
                        <a:spcAft>
                          <a:spcPts val="0"/>
                        </a:spcAft>
                      </a:pPr>
                      <a:r>
                        <a:rPr lang="en-GB" sz="900">
                          <a:effectLst/>
                        </a:rPr>
                        <a:t>[0 1 0]</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 0 dB</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a:t>
                      </a:r>
                      <a:endParaRPr lang="en-GB" sz="900">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2"/>
                  </a:ext>
                </a:extLst>
              </a:tr>
              <a:tr h="213926">
                <a:tc>
                  <a:txBody>
                    <a:bodyPr/>
                    <a:lstStyle/>
                    <a:p>
                      <a:pPr algn="ctr" hangingPunct="0">
                        <a:spcAft>
                          <a:spcPts val="0"/>
                        </a:spcAft>
                      </a:pPr>
                      <a:r>
                        <a:rPr lang="en-GB" sz="900">
                          <a:effectLst/>
                        </a:rPr>
                        <a:t>[0.05 1 0.05]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 1 dB</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0.1</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0.2</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0.3</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0.1</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&lt;0.1</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&lt;0.1</a:t>
                      </a:r>
                      <a:endParaRPr lang="en-GB" sz="900">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3"/>
                  </a:ext>
                </a:extLst>
              </a:tr>
              <a:tr h="213926">
                <a:tc>
                  <a:txBody>
                    <a:bodyPr/>
                    <a:lstStyle/>
                    <a:p>
                      <a:pPr algn="ctr" hangingPunct="0">
                        <a:spcAft>
                          <a:spcPts val="0"/>
                        </a:spcAft>
                      </a:pPr>
                      <a:r>
                        <a:rPr lang="en-GB" sz="900">
                          <a:effectLst/>
                        </a:rPr>
                        <a:t>[0.1 1 0.1]</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 2 dB</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0.3</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0.4</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0.3</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0.2</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0.2</a:t>
                      </a:r>
                      <a:endParaRPr lang="en-GB" sz="900">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4"/>
                  </a:ext>
                </a:extLst>
              </a:tr>
              <a:tr h="223830">
                <a:tc>
                  <a:txBody>
                    <a:bodyPr/>
                    <a:lstStyle/>
                    <a:p>
                      <a:pPr algn="ctr" hangingPunct="0">
                        <a:spcAft>
                          <a:spcPts val="0"/>
                        </a:spcAft>
                      </a:pPr>
                      <a:r>
                        <a:rPr lang="en-GB" sz="900">
                          <a:effectLst/>
                        </a:rPr>
                        <a:t>[0.15 1 0.15]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 3 dB</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0.8</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0.3</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0.3</a:t>
                      </a:r>
                      <a:endParaRPr lang="en-GB" sz="900">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5"/>
                  </a:ext>
                </a:extLst>
              </a:tr>
              <a:tr h="213926">
                <a:tc>
                  <a:txBody>
                    <a:bodyPr/>
                    <a:lstStyle/>
                    <a:p>
                      <a:pPr algn="ctr" hangingPunct="0">
                        <a:spcAft>
                          <a:spcPts val="0"/>
                        </a:spcAft>
                      </a:pPr>
                      <a:r>
                        <a:rPr lang="en-GB" sz="900">
                          <a:effectLst/>
                        </a:rPr>
                        <a:t>[0.2 1 0.2]</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 4 dB</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0.6</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0.6</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1.1</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0.7</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0.7</a:t>
                      </a:r>
                      <a:endParaRPr lang="en-GB" sz="900">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6"/>
                  </a:ext>
                </a:extLst>
              </a:tr>
              <a:tr h="213926">
                <a:tc>
                  <a:txBody>
                    <a:bodyPr/>
                    <a:lstStyle/>
                    <a:p>
                      <a:pPr algn="ctr" hangingPunct="0">
                        <a:spcAft>
                          <a:spcPts val="0"/>
                        </a:spcAft>
                      </a:pPr>
                      <a:r>
                        <a:rPr lang="en-GB" sz="900" dirty="0">
                          <a:effectLst/>
                        </a:rPr>
                        <a:t>[0.3 1 0.3]</a:t>
                      </a:r>
                      <a:endParaRPr lang="en-GB" sz="900" dirty="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 5 dB</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0.6</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0.7</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dirty="0">
                          <a:effectLst/>
                        </a:rPr>
                        <a:t>1.6</a:t>
                      </a:r>
                      <a:endParaRPr lang="en-GB" sz="900" dirty="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&gt;2.5</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a:effectLst/>
                        </a:rPr>
                        <a:t>1.7</a:t>
                      </a:r>
                      <a:endParaRPr lang="en-GB" sz="900">
                        <a:effectLst/>
                        <a:latin typeface="Arial" charset="0"/>
                        <a:ea typeface="SimSun" charset="-122"/>
                        <a:cs typeface="Times New Roman" charset="0"/>
                      </a:endParaRPr>
                    </a:p>
                  </a:txBody>
                  <a:tcPr marL="68580" marR="68580" marT="0" marB="0"/>
                </a:tc>
                <a:tc>
                  <a:txBody>
                    <a:bodyPr/>
                    <a:lstStyle/>
                    <a:p>
                      <a:pPr algn="ctr" hangingPunct="0">
                        <a:spcAft>
                          <a:spcPts val="0"/>
                        </a:spcAft>
                      </a:pPr>
                      <a:r>
                        <a:rPr lang="en-GB" sz="900" dirty="0">
                          <a:effectLst/>
                        </a:rPr>
                        <a:t>1.7</a:t>
                      </a:r>
                      <a:endParaRPr lang="en-GB" sz="900" dirty="0">
                        <a:effectLst/>
                        <a:latin typeface="Arial" charset="0"/>
                        <a:ea typeface="SimSun" charset="-122"/>
                        <a:cs typeface="Times New Roman" charset="0"/>
                      </a:endParaRPr>
                    </a:p>
                  </a:txBody>
                  <a:tcPr marL="68580" marR="68580" marT="0" marB="0"/>
                </a:tc>
                <a:extLst>
                  <a:ext uri="{0D108BD9-81ED-4DB2-BD59-A6C34878D82A}">
                    <a16:rowId xmlns:a16="http://schemas.microsoft.com/office/drawing/2014/main" val="10007"/>
                  </a:ext>
                </a:extLst>
              </a:tr>
            </a:tbl>
          </a:graphicData>
        </a:graphic>
      </p:graphicFrame>
      <p:sp>
        <p:nvSpPr>
          <p:cNvPr id="8" name="Rectangle 7"/>
          <p:cNvSpPr/>
          <p:nvPr/>
        </p:nvSpPr>
        <p:spPr>
          <a:xfrm>
            <a:off x="6222023" y="4443122"/>
            <a:ext cx="5861538" cy="2262158"/>
          </a:xfrm>
          <a:prstGeom prst="rect">
            <a:avLst/>
          </a:prstGeom>
          <a:solidFill>
            <a:schemeClr val="accent2"/>
          </a:solidFill>
        </p:spPr>
        <p:txBody>
          <a:bodyPr wrap="square">
            <a:spAutoFit/>
          </a:bodyPr>
          <a:lstStyle/>
          <a:p>
            <a:pPr hangingPunct="0">
              <a:spcBef>
                <a:spcPts val="600"/>
              </a:spcBef>
              <a:spcAft>
                <a:spcPts val="600"/>
              </a:spcAft>
            </a:pPr>
            <a:r>
              <a:rPr lang="en-GB" sz="1500" b="1" dirty="0" smtClean="0">
                <a:latin typeface="Times New Roman" charset="0"/>
                <a:ea typeface="Times New Roman" charset="0"/>
              </a:rPr>
              <a:t>Observations: </a:t>
            </a:r>
          </a:p>
          <a:p>
            <a:pPr marL="285750" indent="-285750" hangingPunct="0">
              <a:spcBef>
                <a:spcPts val="600"/>
              </a:spcBef>
              <a:spcAft>
                <a:spcPts val="600"/>
              </a:spcAft>
              <a:buFont typeface="Arial" charset="0"/>
              <a:buChar char="•"/>
            </a:pPr>
            <a:r>
              <a:rPr lang="en-GB" sz="1600" b="1" dirty="0" smtClean="0"/>
              <a:t>Spectral </a:t>
            </a:r>
            <a:r>
              <a:rPr lang="en-GB" sz="1600" b="1" dirty="0"/>
              <a:t>shaping has an impact on the BS receiver </a:t>
            </a:r>
            <a:r>
              <a:rPr lang="en-GB" sz="1600" b="1" dirty="0" smtClean="0"/>
              <a:t>performance for high coding rate used (2/3)</a:t>
            </a:r>
          </a:p>
          <a:p>
            <a:pPr marL="742950" lvl="1" indent="-285750" hangingPunct="0">
              <a:spcBef>
                <a:spcPts val="600"/>
              </a:spcBef>
              <a:spcAft>
                <a:spcPts val="600"/>
              </a:spcAft>
              <a:buFont typeface="Arial" charset="0"/>
              <a:buChar char="•"/>
            </a:pPr>
            <a:r>
              <a:rPr lang="en-GB" sz="1600" b="1" dirty="0" smtClean="0"/>
              <a:t>As per pi/2 BPSK  is being considered for low MCS (last two entries of the table). Typical operational range -10 to 0 dB and code rates are around 1/6</a:t>
            </a:r>
          </a:p>
          <a:p>
            <a:pPr marL="742950" lvl="1" indent="-285750" hangingPunct="0">
              <a:spcBef>
                <a:spcPts val="600"/>
              </a:spcBef>
              <a:spcAft>
                <a:spcPts val="600"/>
              </a:spcAft>
              <a:buFont typeface="Arial" charset="0"/>
              <a:buChar char="•"/>
            </a:pPr>
            <a:r>
              <a:rPr lang="en-GB" sz="1600" b="1" dirty="0" smtClean="0"/>
              <a:t>Rate=2/3 is the operational range for QPSK</a:t>
            </a:r>
          </a:p>
        </p:txBody>
      </p:sp>
    </p:spTree>
    <p:extLst>
      <p:ext uri="{BB962C8B-B14F-4D97-AF65-F5344CB8AC3E}">
        <p14:creationId xmlns:p14="http://schemas.microsoft.com/office/powerpoint/2010/main" val="1389717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Values of X1, X2 and Y by Proponents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98277639"/>
              </p:ext>
            </p:extLst>
          </p:nvPr>
        </p:nvGraphicFramePr>
        <p:xfrm>
          <a:off x="1549675" y="2437934"/>
          <a:ext cx="7392055" cy="2505852"/>
        </p:xfrm>
        <a:graphic>
          <a:graphicData uri="http://schemas.openxmlformats.org/drawingml/2006/table">
            <a:tbl>
              <a:tblPr firstRow="1" bandRow="1">
                <a:tableStyleId>{5C22544A-7EE6-4342-B048-85BDC9FD1C3A}</a:tableStyleId>
              </a:tblPr>
              <a:tblGrid>
                <a:gridCol w="1478411">
                  <a:extLst>
                    <a:ext uri="{9D8B030D-6E8A-4147-A177-3AD203B41FA5}">
                      <a16:colId xmlns:a16="http://schemas.microsoft.com/office/drawing/2014/main" val="20000"/>
                    </a:ext>
                  </a:extLst>
                </a:gridCol>
                <a:gridCol w="1478411">
                  <a:extLst>
                    <a:ext uri="{9D8B030D-6E8A-4147-A177-3AD203B41FA5}">
                      <a16:colId xmlns:a16="http://schemas.microsoft.com/office/drawing/2014/main" val="20001"/>
                    </a:ext>
                  </a:extLst>
                </a:gridCol>
                <a:gridCol w="1478411">
                  <a:extLst>
                    <a:ext uri="{9D8B030D-6E8A-4147-A177-3AD203B41FA5}">
                      <a16:colId xmlns:a16="http://schemas.microsoft.com/office/drawing/2014/main" val="20002"/>
                    </a:ext>
                  </a:extLst>
                </a:gridCol>
                <a:gridCol w="1478411">
                  <a:extLst>
                    <a:ext uri="{9D8B030D-6E8A-4147-A177-3AD203B41FA5}">
                      <a16:colId xmlns:a16="http://schemas.microsoft.com/office/drawing/2014/main" val="20003"/>
                    </a:ext>
                  </a:extLst>
                </a:gridCol>
                <a:gridCol w="1478411">
                  <a:extLst>
                    <a:ext uri="{9D8B030D-6E8A-4147-A177-3AD203B41FA5}">
                      <a16:colId xmlns:a16="http://schemas.microsoft.com/office/drawing/2014/main" val="20004"/>
                    </a:ext>
                  </a:extLst>
                </a:gridCol>
              </a:tblGrid>
              <a:tr h="417642">
                <a:tc>
                  <a:txBody>
                    <a:bodyPr/>
                    <a:lstStyle/>
                    <a:p>
                      <a:r>
                        <a:rPr lang="en-US" dirty="0" smtClean="0"/>
                        <a:t>Company</a:t>
                      </a:r>
                      <a:endParaRPr lang="en-US" dirty="0"/>
                    </a:p>
                  </a:txBody>
                  <a:tcPr/>
                </a:tc>
                <a:tc>
                  <a:txBody>
                    <a:bodyPr/>
                    <a:lstStyle/>
                    <a:p>
                      <a:r>
                        <a:rPr lang="en-US" dirty="0" smtClean="0"/>
                        <a:t>X1 (dB)</a:t>
                      </a:r>
                      <a:endParaRPr lang="en-US" dirty="0"/>
                    </a:p>
                  </a:txBody>
                  <a:tcPr/>
                </a:tc>
                <a:tc>
                  <a:txBody>
                    <a:bodyPr/>
                    <a:lstStyle/>
                    <a:p>
                      <a:r>
                        <a:rPr lang="en-US" dirty="0" smtClean="0"/>
                        <a:t>X3 (dB)</a:t>
                      </a:r>
                      <a:endParaRPr lang="en-US" dirty="0"/>
                    </a:p>
                  </a:txBody>
                  <a:tcPr/>
                </a:tc>
                <a:tc>
                  <a:txBody>
                    <a:bodyPr/>
                    <a:lstStyle/>
                    <a:p>
                      <a:r>
                        <a:rPr lang="en-US" dirty="0" smtClean="0"/>
                        <a:t>X2 (dB)</a:t>
                      </a:r>
                      <a:endParaRPr lang="en-US" dirty="0"/>
                    </a:p>
                  </a:txBody>
                  <a:tcPr/>
                </a:tc>
                <a:tc>
                  <a:txBody>
                    <a:bodyPr/>
                    <a:lstStyle/>
                    <a:p>
                      <a:r>
                        <a:rPr lang="en-US" dirty="0" smtClean="0"/>
                        <a:t>Y (dB)</a:t>
                      </a:r>
                      <a:endParaRPr lang="en-US" dirty="0"/>
                    </a:p>
                  </a:txBody>
                  <a:tcPr/>
                </a:tc>
                <a:extLst>
                  <a:ext uri="{0D108BD9-81ED-4DB2-BD59-A6C34878D82A}">
                    <a16:rowId xmlns:a16="http://schemas.microsoft.com/office/drawing/2014/main" val="10000"/>
                  </a:ext>
                </a:extLst>
              </a:tr>
              <a:tr h="417642">
                <a:tc>
                  <a:txBody>
                    <a:bodyPr/>
                    <a:lstStyle/>
                    <a:p>
                      <a:r>
                        <a:rPr lang="en-US" dirty="0" smtClean="0"/>
                        <a:t>Qualcomm</a:t>
                      </a:r>
                      <a:endParaRPr lang="en-US" dirty="0"/>
                    </a:p>
                  </a:txBody>
                  <a:tcPr/>
                </a:tc>
                <a:tc>
                  <a:txBody>
                    <a:bodyPr/>
                    <a:lstStyle/>
                    <a:p>
                      <a:r>
                        <a:rPr lang="en-US" dirty="0" smtClean="0"/>
                        <a:t>6</a:t>
                      </a:r>
                      <a:endParaRPr lang="en-US" dirty="0"/>
                    </a:p>
                  </a:txBody>
                  <a:tcPr/>
                </a:tc>
                <a:tc>
                  <a:txBody>
                    <a:bodyPr/>
                    <a:lstStyle/>
                    <a:p>
                      <a:r>
                        <a:rPr lang="en-US" dirty="0" smtClean="0"/>
                        <a:t>14</a:t>
                      </a:r>
                      <a:endParaRPr lang="en-US" dirty="0"/>
                    </a:p>
                  </a:txBody>
                  <a:tcPr/>
                </a:tc>
                <a:tc>
                  <a:txBody>
                    <a:bodyPr/>
                    <a:lstStyle/>
                    <a:p>
                      <a:r>
                        <a:rPr lang="en-US" dirty="0" smtClean="0"/>
                        <a:t>20</a:t>
                      </a:r>
                      <a:endParaRPr lang="en-US" dirty="0"/>
                    </a:p>
                  </a:txBody>
                  <a:tcPr/>
                </a:tc>
                <a:tc>
                  <a:txBody>
                    <a:bodyPr/>
                    <a:lstStyle/>
                    <a:p>
                      <a:r>
                        <a:rPr lang="en-US" dirty="0" smtClean="0"/>
                        <a:t>--</a:t>
                      </a:r>
                      <a:endParaRPr lang="en-US" dirty="0"/>
                    </a:p>
                  </a:txBody>
                  <a:tcPr/>
                </a:tc>
                <a:extLst>
                  <a:ext uri="{0D108BD9-81ED-4DB2-BD59-A6C34878D82A}">
                    <a16:rowId xmlns:a16="http://schemas.microsoft.com/office/drawing/2014/main" val="10001"/>
                  </a:ext>
                </a:extLst>
              </a:tr>
              <a:tr h="417642">
                <a:tc>
                  <a:txBody>
                    <a:bodyPr/>
                    <a:lstStyle/>
                    <a:p>
                      <a:r>
                        <a:rPr lang="en-US" dirty="0" smtClean="0"/>
                        <a:t>Huawei</a:t>
                      </a:r>
                      <a:endParaRPr lang="en-US" dirty="0"/>
                    </a:p>
                  </a:txBody>
                  <a:tcPr/>
                </a:tc>
                <a:tc>
                  <a:txBody>
                    <a:bodyPr/>
                    <a:lstStyle/>
                    <a:p>
                      <a:r>
                        <a:rPr lang="en-US" dirty="0" smtClean="0"/>
                        <a:t>[6-8]</a:t>
                      </a:r>
                      <a:endParaRPr lang="en-US" dirty="0"/>
                    </a:p>
                  </a:txBody>
                  <a:tcPr/>
                </a:tc>
                <a:tc>
                  <a:txBody>
                    <a:bodyPr/>
                    <a:lstStyle/>
                    <a:p>
                      <a:r>
                        <a:rPr lang="en-US" dirty="0" smtClean="0"/>
                        <a:t>12</a:t>
                      </a:r>
                      <a:endParaRPr lang="en-US" dirty="0"/>
                    </a:p>
                  </a:txBody>
                  <a:tcPr/>
                </a:tc>
                <a:tc>
                  <a:txBody>
                    <a:bodyPr/>
                    <a:lstStyle/>
                    <a:p>
                      <a:r>
                        <a:rPr lang="en-US" dirty="0" smtClean="0"/>
                        <a:t>[18-20]</a:t>
                      </a:r>
                      <a:endParaRPr lang="en-US" dirty="0"/>
                    </a:p>
                  </a:txBody>
                  <a:tcPr/>
                </a:tc>
                <a:tc>
                  <a:txBody>
                    <a:bodyPr/>
                    <a:lstStyle/>
                    <a:p>
                      <a:r>
                        <a:rPr lang="en-US" dirty="0" smtClean="0"/>
                        <a:t>[-15 </a:t>
                      </a:r>
                      <a:r>
                        <a:rPr lang="en-US" baseline="0" dirty="0" smtClean="0"/>
                        <a:t> ...</a:t>
                      </a:r>
                      <a:r>
                        <a:rPr lang="en-US" dirty="0" smtClean="0"/>
                        <a:t> </a:t>
                      </a:r>
                      <a:r>
                        <a:rPr lang="en-US" baseline="0" dirty="0" smtClean="0"/>
                        <a:t> -25]</a:t>
                      </a:r>
                      <a:endParaRPr lang="en-US" dirty="0"/>
                    </a:p>
                  </a:txBody>
                  <a:tcPr/>
                </a:tc>
                <a:extLst>
                  <a:ext uri="{0D108BD9-81ED-4DB2-BD59-A6C34878D82A}">
                    <a16:rowId xmlns:a16="http://schemas.microsoft.com/office/drawing/2014/main" val="10002"/>
                  </a:ext>
                </a:extLst>
              </a:tr>
              <a:tr h="417642">
                <a:tc>
                  <a:txBody>
                    <a:bodyPr/>
                    <a:lstStyle/>
                    <a:p>
                      <a:r>
                        <a:rPr lang="en-US" dirty="0" smtClean="0"/>
                        <a:t>IITH</a:t>
                      </a:r>
                      <a:endParaRPr lang="en-US" dirty="0"/>
                    </a:p>
                  </a:txBody>
                  <a:tcPr/>
                </a:tc>
                <a:tc>
                  <a:txBody>
                    <a:bodyPr/>
                    <a:lstStyle/>
                    <a:p>
                      <a:r>
                        <a:rPr lang="en-US" dirty="0" smtClean="0"/>
                        <a:t>5</a:t>
                      </a:r>
                      <a:endParaRPr lang="en-US" dirty="0"/>
                    </a:p>
                  </a:txBody>
                  <a:tcPr/>
                </a:tc>
                <a:tc>
                  <a:txBody>
                    <a:bodyPr/>
                    <a:lstStyle/>
                    <a:p>
                      <a:r>
                        <a:rPr lang="en-US" dirty="0" smtClean="0"/>
                        <a:t>15</a:t>
                      </a:r>
                      <a:endParaRPr lang="en-US" dirty="0"/>
                    </a:p>
                  </a:txBody>
                  <a:tcPr/>
                </a:tc>
                <a:tc>
                  <a:txBody>
                    <a:bodyPr/>
                    <a:lstStyle/>
                    <a:p>
                      <a:r>
                        <a:rPr lang="en-US" dirty="0" smtClean="0"/>
                        <a:t>20</a:t>
                      </a:r>
                      <a:endParaRPr lang="en-US" dirty="0"/>
                    </a:p>
                  </a:txBody>
                  <a:tcPr/>
                </a:tc>
                <a:tc>
                  <a:txBody>
                    <a:bodyPr/>
                    <a:lstStyle/>
                    <a:p>
                      <a:r>
                        <a:rPr lang="en-US" dirty="0" smtClean="0"/>
                        <a:t>-15</a:t>
                      </a:r>
                      <a:endParaRPr lang="en-US" dirty="0"/>
                    </a:p>
                  </a:txBody>
                  <a:tcPr/>
                </a:tc>
                <a:extLst>
                  <a:ext uri="{0D108BD9-81ED-4DB2-BD59-A6C34878D82A}">
                    <a16:rowId xmlns:a16="http://schemas.microsoft.com/office/drawing/2014/main" val="10003"/>
                  </a:ext>
                </a:extLst>
              </a:tr>
              <a:tr h="417642">
                <a:tc>
                  <a:txBody>
                    <a:bodyPr/>
                    <a:lstStyle/>
                    <a:p>
                      <a:r>
                        <a:rPr lang="en-US" dirty="0" smtClean="0"/>
                        <a:t>Nokia</a:t>
                      </a:r>
                      <a:endParaRPr lang="en-US" dirty="0"/>
                    </a:p>
                  </a:txBody>
                  <a:tcPr/>
                </a:tc>
                <a:tc>
                  <a:txBody>
                    <a:bodyPr/>
                    <a:lstStyle/>
                    <a:p>
                      <a:r>
                        <a:rPr lang="en-US" dirty="0" smtClean="0"/>
                        <a:t>4.5</a:t>
                      </a:r>
                      <a:endParaRPr lang="en-US" dirty="0"/>
                    </a:p>
                  </a:txBody>
                  <a:tcPr/>
                </a:tc>
                <a:tc>
                  <a:txBody>
                    <a:bodyPr/>
                    <a:lstStyle/>
                    <a:p>
                      <a:r>
                        <a:rPr lang="en-US" dirty="0" smtClean="0"/>
                        <a:t>4.5</a:t>
                      </a:r>
                      <a:endParaRPr lang="en-US" dirty="0"/>
                    </a:p>
                  </a:txBody>
                  <a:tcPr/>
                </a:tc>
                <a:tc>
                  <a:txBody>
                    <a:bodyPr/>
                    <a:lstStyle/>
                    <a:p>
                      <a:r>
                        <a:rPr lang="en-US" dirty="0" smtClean="0">
                          <a:solidFill>
                            <a:schemeClr val="tx1"/>
                          </a:solidFill>
                        </a:rPr>
                        <a:t>10</a:t>
                      </a:r>
                      <a:endParaRPr lang="en-US" dirty="0">
                        <a:solidFill>
                          <a:schemeClr val="tx1"/>
                        </a:solidFill>
                      </a:endParaRPr>
                    </a:p>
                  </a:txBody>
                  <a:tcPr/>
                </a:tc>
                <a:tc>
                  <a:txBody>
                    <a:bodyPr/>
                    <a:lstStyle/>
                    <a:p>
                      <a:r>
                        <a:rPr lang="en-US" dirty="0" smtClean="0"/>
                        <a:t>-15</a:t>
                      </a:r>
                      <a:endParaRPr lang="en-US" dirty="0"/>
                    </a:p>
                  </a:txBody>
                  <a:tcPr/>
                </a:tc>
                <a:extLst>
                  <a:ext uri="{0D108BD9-81ED-4DB2-BD59-A6C34878D82A}">
                    <a16:rowId xmlns:a16="http://schemas.microsoft.com/office/drawing/2014/main" val="10004"/>
                  </a:ext>
                </a:extLst>
              </a:tr>
              <a:tr h="417642">
                <a:tc>
                  <a:txBody>
                    <a:bodyPr/>
                    <a:lstStyle/>
                    <a:p>
                      <a:r>
                        <a:rPr lang="en-US" dirty="0" smtClean="0"/>
                        <a:t>Ericsson </a:t>
                      </a:r>
                      <a:endParaRPr lang="en-US" dirty="0"/>
                    </a:p>
                  </a:txBody>
                  <a:tcPr/>
                </a:tc>
                <a:tc>
                  <a:txBody>
                    <a:bodyPr/>
                    <a:lstStyle/>
                    <a:p>
                      <a:r>
                        <a:rPr lang="en-US" dirty="0" smtClean="0"/>
                        <a:t>4/6</a:t>
                      </a:r>
                      <a:endParaRPr lang="en-US" dirty="0"/>
                    </a:p>
                  </a:txBody>
                  <a:tcPr/>
                </a:tc>
                <a:tc>
                  <a:txBody>
                    <a:bodyPr/>
                    <a:lstStyle/>
                    <a:p>
                      <a:r>
                        <a:rPr lang="en-US" dirty="0" smtClean="0"/>
                        <a:t>0</a:t>
                      </a:r>
                      <a:endParaRPr lang="en-US" dirty="0"/>
                    </a:p>
                  </a:txBody>
                  <a:tcPr/>
                </a:tc>
                <a:tc>
                  <a:txBody>
                    <a:bodyPr/>
                    <a:lstStyle/>
                    <a:p>
                      <a:r>
                        <a:rPr lang="en-US" dirty="0" smtClean="0"/>
                        <a:t>4/6</a:t>
                      </a:r>
                      <a:endParaRPr lang="en-US" dirty="0"/>
                    </a:p>
                  </a:txBody>
                  <a:tcPr/>
                </a:tc>
                <a:tc>
                  <a:txBody>
                    <a:bodyPr/>
                    <a:lstStyle/>
                    <a:p>
                      <a:r>
                        <a:rPr lang="en-US" dirty="0" smtClean="0"/>
                        <a:t>--</a:t>
                      </a:r>
                      <a:endParaRPr lang="en-US" dirty="0"/>
                    </a:p>
                  </a:txBody>
                  <a:tcPr/>
                </a:tc>
                <a:extLst>
                  <a:ext uri="{0D108BD9-81ED-4DB2-BD59-A6C34878D82A}">
                    <a16:rowId xmlns:a16="http://schemas.microsoft.com/office/drawing/2014/main" val="10005"/>
                  </a:ext>
                </a:extLst>
              </a:tr>
            </a:tbl>
          </a:graphicData>
        </a:graphic>
      </p:graphicFrame>
      <p:sp>
        <p:nvSpPr>
          <p:cNvPr id="5" name="Rectangle 2"/>
          <p:cNvSpPr>
            <a:spLocks noChangeArrowheads="1"/>
          </p:cNvSpPr>
          <p:nvPr/>
        </p:nvSpPr>
        <p:spPr bwMode="auto">
          <a:xfrm>
            <a:off x="9053565" y="466002"/>
            <a:ext cx="58803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21938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451" y="-248333"/>
            <a:ext cx="10515600" cy="1325563"/>
          </a:xfrm>
        </p:spPr>
        <p:txBody>
          <a:bodyPr/>
          <a:lstStyle/>
          <a:p>
            <a:r>
              <a:rPr lang="en-US" dirty="0" smtClean="0"/>
              <a:t>Summary</a:t>
            </a:r>
            <a:endParaRPr lang="en-US" dirty="0"/>
          </a:p>
        </p:txBody>
      </p:sp>
      <p:sp>
        <p:nvSpPr>
          <p:cNvPr id="3" name="Content Placeholder 2"/>
          <p:cNvSpPr>
            <a:spLocks noGrp="1"/>
          </p:cNvSpPr>
          <p:nvPr>
            <p:ph idx="1"/>
          </p:nvPr>
        </p:nvSpPr>
        <p:spPr>
          <a:xfrm>
            <a:off x="561451" y="1302851"/>
            <a:ext cx="11069097" cy="5144247"/>
          </a:xfrm>
        </p:spPr>
        <p:txBody>
          <a:bodyPr>
            <a:normAutofit fontScale="92500" lnSpcReduction="20000"/>
          </a:bodyPr>
          <a:lstStyle/>
          <a:p>
            <a:r>
              <a:rPr lang="en-US" dirty="0" smtClean="0"/>
              <a:t>PA Output Power: Qualcomm and IITH  have shown that the PA can be driven with BPSK at a higher power level than with QPSK while meeting the requirements</a:t>
            </a:r>
          </a:p>
          <a:p>
            <a:pPr lvl="1"/>
            <a:r>
              <a:rPr lang="en-US" dirty="0" smtClean="0"/>
              <a:t>Intel [R4-1712330] proposed:</a:t>
            </a:r>
          </a:p>
          <a:p>
            <a:pPr lvl="2"/>
            <a:r>
              <a:rPr lang="en-US" dirty="0" smtClean="0"/>
              <a:t>The waveform defined by BW </a:t>
            </a:r>
            <a:r>
              <a:rPr lang="en-US" dirty="0"/>
              <a:t>= 100MHz, SCS=60KHz, DFT-S-OFDM </a:t>
            </a:r>
            <a:r>
              <a:rPr lang="en-US" dirty="0" smtClean="0"/>
              <a:t>QPSK, 128RB0 is the </a:t>
            </a:r>
            <a:r>
              <a:rPr lang="en-US" dirty="0"/>
              <a:t>reference waveform with 0dB </a:t>
            </a:r>
            <a:r>
              <a:rPr lang="en-US" dirty="0" smtClean="0"/>
              <a:t>MPR and is used for the power class definition</a:t>
            </a:r>
          </a:p>
          <a:p>
            <a:pPr lvl="2"/>
            <a:r>
              <a:rPr lang="en-US" dirty="0"/>
              <a:t>MPR requirements for waveforms that operate at higher output </a:t>
            </a:r>
            <a:r>
              <a:rPr lang="en-US" dirty="0" smtClean="0"/>
              <a:t>power than the reference waveform </a:t>
            </a:r>
            <a:r>
              <a:rPr lang="en-US" dirty="0"/>
              <a:t>can be defined with a negative </a:t>
            </a:r>
            <a:r>
              <a:rPr lang="en-US" dirty="0" smtClean="0"/>
              <a:t>value</a:t>
            </a:r>
          </a:p>
          <a:p>
            <a:r>
              <a:rPr lang="en-US" dirty="0" smtClean="0"/>
              <a:t>BLER AWGN:</a:t>
            </a:r>
          </a:p>
          <a:p>
            <a:pPr lvl="1"/>
            <a:r>
              <a:rPr lang="en-US" dirty="0" smtClean="0"/>
              <a:t>Huawei and IITH has shown &lt;0.6 dB loss in performance due to filtering for narrow allocations and &lt;0.1 dB for wider RB allocations </a:t>
            </a:r>
            <a:r>
              <a:rPr lang="en-US" b="1" dirty="0" smtClean="0"/>
              <a:t>using MMSE filter</a:t>
            </a:r>
            <a:r>
              <a:rPr lang="en-US" dirty="0" smtClean="0"/>
              <a:t>.</a:t>
            </a:r>
          </a:p>
          <a:p>
            <a:r>
              <a:rPr lang="en-US" dirty="0" smtClean="0"/>
              <a:t>BLER Fading (IITH, Huawei results)</a:t>
            </a:r>
          </a:p>
          <a:p>
            <a:pPr marL="685800" lvl="2">
              <a:spcBef>
                <a:spcPts val="1000"/>
              </a:spcBef>
            </a:pPr>
            <a:r>
              <a:rPr lang="en-GB" sz="2400" dirty="0" smtClean="0">
                <a:ea typeface="Times New Roman" charset="0"/>
              </a:rPr>
              <a:t>Loss due to filtering  is at most 0.6 dB using MMSE for low delay spread and 1.2 dB </a:t>
            </a:r>
            <a:r>
              <a:rPr lang="en-GB" sz="2400" b="1" dirty="0" smtClean="0">
                <a:ea typeface="Times New Roman" charset="0"/>
              </a:rPr>
              <a:t>using MMSE </a:t>
            </a:r>
            <a:r>
              <a:rPr lang="en-GB" sz="2400" dirty="0" smtClean="0">
                <a:ea typeface="Times New Roman" charset="0"/>
              </a:rPr>
              <a:t>for very-high delay spread.</a:t>
            </a:r>
          </a:p>
          <a:p>
            <a:pPr marL="228600" lvl="1">
              <a:spcBef>
                <a:spcPts val="1000"/>
              </a:spcBef>
            </a:pPr>
            <a:r>
              <a:rPr lang="en-GB" sz="2800" dirty="0" smtClean="0">
                <a:ea typeface="Times New Roman" charset="0"/>
              </a:rPr>
              <a:t>Low delay spread cases </a:t>
            </a:r>
            <a:r>
              <a:rPr lang="en-GB" sz="2800" dirty="0" err="1" smtClean="0">
                <a:ea typeface="Times New Roman" charset="0"/>
              </a:rPr>
              <a:t>eg</a:t>
            </a:r>
            <a:r>
              <a:rPr lang="en-GB" sz="2800" dirty="0" smtClean="0">
                <a:ea typeface="Times New Roman" charset="0"/>
              </a:rPr>
              <a:t>. in Narrow band allocations and LOS channels (like </a:t>
            </a:r>
            <a:r>
              <a:rPr lang="en-GB" sz="2800" dirty="0" err="1">
                <a:ea typeface="Times New Roman" charset="0"/>
              </a:rPr>
              <a:t>m</a:t>
            </a:r>
            <a:r>
              <a:rPr lang="en-GB" sz="2800" dirty="0" err="1" smtClean="0">
                <a:ea typeface="Times New Roman" charset="0"/>
              </a:rPr>
              <a:t>mwave</a:t>
            </a:r>
            <a:r>
              <a:rPr lang="en-GB" sz="2800" dirty="0" smtClean="0">
                <a:ea typeface="Times New Roman" charset="0"/>
              </a:rPr>
              <a:t> and Rural), detection losses are very low</a:t>
            </a:r>
          </a:p>
          <a:p>
            <a:pPr marL="228600" lvl="1">
              <a:spcBef>
                <a:spcPts val="1000"/>
              </a:spcBef>
            </a:pPr>
            <a:endParaRPr lang="en-US" sz="2600" dirty="0" smtClean="0"/>
          </a:p>
          <a:p>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1504887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fontScale="85000" lnSpcReduction="20000"/>
          </a:bodyPr>
          <a:lstStyle/>
          <a:p>
            <a:pPr lvl="0" hangingPunct="0"/>
            <a:r>
              <a:rPr lang="en-US" dirty="0"/>
              <a:t>The spectrum shaping filter and associated requirements are applicable to FR1</a:t>
            </a:r>
          </a:p>
          <a:p>
            <a:pPr lvl="1" hangingPunct="0"/>
            <a:r>
              <a:rPr lang="en-GB" dirty="0"/>
              <a:t>UE shall be allowed to employ spectral shaping for pi/2 BPSK</a:t>
            </a:r>
            <a:endParaRPr lang="en-US" dirty="0"/>
          </a:p>
          <a:p>
            <a:pPr lvl="1" hangingPunct="0"/>
            <a:r>
              <a:rPr lang="en-US" dirty="0"/>
              <a:t>We propose the following X1, X2 and Y values, as defined in R4-1711569, for spectrum flatness requirement so as to not preclude any of the proposed filters</a:t>
            </a:r>
          </a:p>
          <a:p>
            <a:pPr lvl="2" hangingPunct="0"/>
            <a:r>
              <a:rPr lang="en-US" dirty="0"/>
              <a:t>X1 = 6dB, X2 = 20 dB, Y = -15 dB</a:t>
            </a:r>
          </a:p>
          <a:p>
            <a:pPr lvl="2" hangingPunct="0"/>
            <a:r>
              <a:rPr lang="en-US" dirty="0"/>
              <a:t>X3 such that X2 = X1 + X3</a:t>
            </a:r>
          </a:p>
          <a:p>
            <a:pPr lvl="2" hangingPunct="0"/>
            <a:r>
              <a:rPr lang="en-US" dirty="0"/>
              <a:t>Impact on network performance should be studied</a:t>
            </a:r>
          </a:p>
          <a:p>
            <a:pPr lvl="0" hangingPunct="0"/>
            <a:r>
              <a:rPr lang="en-US" dirty="0"/>
              <a:t>PA Output Power for FR1: Qualcomm and IITH  have shown that the PA can be driven with BPSK at a higher power level than with QPSK while meeting the requirements</a:t>
            </a:r>
          </a:p>
          <a:p>
            <a:pPr lvl="1" hangingPunct="0"/>
            <a:r>
              <a:rPr lang="en-US" dirty="0"/>
              <a:t>The waveform defined by BW = 100MHz, SCS=15KHz, DFT-S-OFDM QPSK is the reference waveform with 0dB MPR and is used for the power class definition</a:t>
            </a:r>
          </a:p>
          <a:p>
            <a:pPr lvl="1" hangingPunct="0"/>
            <a:r>
              <a:rPr lang="en-US" dirty="0"/>
              <a:t>MPR requirements for waveforms that operate at higher output power than the reference waveform can be defined with a negative value</a:t>
            </a:r>
          </a:p>
          <a:p>
            <a:pPr lvl="1" hangingPunct="0"/>
            <a:r>
              <a:rPr lang="en-GB" dirty="0"/>
              <a:t>The </a:t>
            </a:r>
            <a:r>
              <a:rPr lang="en-GB" dirty="0" err="1"/>
              <a:t>Pcmax</a:t>
            </a:r>
            <a:r>
              <a:rPr lang="en-GB" dirty="0"/>
              <a:t> requirement includes an additional term to account for negative MPR in both </a:t>
            </a:r>
            <a:r>
              <a:rPr lang="en-GB" dirty="0" err="1"/>
              <a:t>Pcmax_L</a:t>
            </a:r>
            <a:r>
              <a:rPr lang="en-GB" dirty="0"/>
              <a:t> and </a:t>
            </a:r>
            <a:r>
              <a:rPr lang="en-GB" dirty="0" err="1"/>
              <a:t>Pcmax_H</a:t>
            </a:r>
            <a:r>
              <a:rPr lang="en-GB" dirty="0"/>
              <a:t> terms</a:t>
            </a:r>
            <a:endParaRPr lang="en-US" dirty="0"/>
          </a:p>
        </p:txBody>
      </p:sp>
    </p:spTree>
    <p:extLst>
      <p:ext uri="{BB962C8B-B14F-4D97-AF65-F5344CB8AC3E}">
        <p14:creationId xmlns:p14="http://schemas.microsoft.com/office/powerpoint/2010/main" val="1136369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46991"/>
            <a:ext cx="10515600" cy="4829972"/>
          </a:xfrm>
        </p:spPr>
        <p:txBody>
          <a:bodyPr>
            <a:normAutofit fontScale="62500" lnSpcReduction="20000"/>
          </a:bodyPr>
          <a:lstStyle/>
          <a:p>
            <a:pPr hangingPunct="0"/>
            <a:r>
              <a:rPr lang="en-GB" dirty="0"/>
              <a:t>RAN1 has defined the pi2 BPSK modulation for DFT-S-OFDM for PUSCH and long PUCCH carrying more than 2 UCI bits.  The spectrum shaping function is not specified in the standard but RAN4 defines EVM equalizer spectrum flatness requirements for the spectrum shaping filter so that UE implementation allows vendor specific spectrum shaping filtering. In RAN4#85 meeting, the following has been agreed for FR2:</a:t>
            </a:r>
            <a:endParaRPr lang="en-US" dirty="0"/>
          </a:p>
          <a:p>
            <a:pPr lvl="0" hangingPunct="0"/>
            <a:r>
              <a:rPr lang="en-US" dirty="0"/>
              <a:t>The spectrum shaping filter and associated requirements are applicable only to FR2</a:t>
            </a:r>
          </a:p>
          <a:p>
            <a:pPr lvl="1" hangingPunct="0"/>
            <a:r>
              <a:rPr lang="en-GB" dirty="0"/>
              <a:t>UE shall be allowed to employ spectral shaping for pi/2 BPSK</a:t>
            </a:r>
            <a:endParaRPr lang="en-US" dirty="0"/>
          </a:p>
          <a:p>
            <a:pPr lvl="1" hangingPunct="0"/>
            <a:r>
              <a:rPr lang="en-US" dirty="0"/>
              <a:t>We propose the following X1, X2 and Y values, as defined in R4-1711569, for spectrum flatness requirement so as to not preclude any of the proposed filters</a:t>
            </a:r>
          </a:p>
          <a:p>
            <a:pPr lvl="2" hangingPunct="0"/>
            <a:r>
              <a:rPr lang="en-US" dirty="0"/>
              <a:t>X1 = [6]dB, X2 = [20] dB, Y = [-15] dB</a:t>
            </a:r>
          </a:p>
          <a:p>
            <a:pPr lvl="2" hangingPunct="0"/>
            <a:r>
              <a:rPr lang="en-US" dirty="0"/>
              <a:t>X3 such that X2 = X1 + X3</a:t>
            </a:r>
          </a:p>
          <a:p>
            <a:pPr lvl="2" hangingPunct="0"/>
            <a:r>
              <a:rPr lang="en-US" dirty="0"/>
              <a:t>Impact on network performance should be studied</a:t>
            </a:r>
          </a:p>
          <a:p>
            <a:pPr lvl="0" hangingPunct="0"/>
            <a:r>
              <a:rPr lang="en-US" dirty="0"/>
              <a:t>PA Output Power for FR2: Qualcomm and IITH  have shown that the PA can be driven with BPSK at a higher power level than with QPSK while meeting the requirements</a:t>
            </a:r>
          </a:p>
          <a:p>
            <a:pPr lvl="1" hangingPunct="0"/>
            <a:r>
              <a:rPr lang="en-US" dirty="0"/>
              <a:t>The waveform defined by BW = 100MHz, SCS=60KHz, DFT-S-OFDM QPSK, 128RB0 is the reference waveform with 0dB MPR and is used for the power class definition</a:t>
            </a:r>
          </a:p>
          <a:p>
            <a:pPr lvl="1" hangingPunct="0"/>
            <a:r>
              <a:rPr lang="en-US" dirty="0"/>
              <a:t>MPR requirements for waveforms that operate at higher output power than the reference waveform can be defined with a negative value</a:t>
            </a:r>
          </a:p>
          <a:p>
            <a:pPr lvl="1" hangingPunct="0"/>
            <a:r>
              <a:rPr lang="en-GB" dirty="0"/>
              <a:t>The </a:t>
            </a:r>
            <a:r>
              <a:rPr lang="en-GB" dirty="0" err="1"/>
              <a:t>Pcmax</a:t>
            </a:r>
            <a:r>
              <a:rPr lang="en-GB" dirty="0"/>
              <a:t> requirement includes an additional term to account for negative MPR in both </a:t>
            </a:r>
            <a:r>
              <a:rPr lang="en-GB" dirty="0" err="1"/>
              <a:t>Pcmax_L</a:t>
            </a:r>
            <a:r>
              <a:rPr lang="en-GB" dirty="0"/>
              <a:t> and </a:t>
            </a:r>
            <a:r>
              <a:rPr lang="en-GB" dirty="0" err="1"/>
              <a:t>Pcmax_H</a:t>
            </a:r>
            <a:r>
              <a:rPr lang="en-GB" dirty="0"/>
              <a:t> terms</a:t>
            </a:r>
            <a:endParaRPr lang="en-US" dirty="0"/>
          </a:p>
          <a:p>
            <a:pPr hangingPunct="0"/>
            <a:r>
              <a:rPr lang="en-GB" dirty="0"/>
              <a:t>An agreement could not be reached on the spectrum shaping filter usage to FR1. </a:t>
            </a:r>
            <a:endParaRPr lang="en-US" dirty="0"/>
          </a:p>
        </p:txBody>
      </p:sp>
      <p:sp>
        <p:nvSpPr>
          <p:cNvPr id="5" name="Title 1"/>
          <p:cNvSpPr>
            <a:spLocks noGrp="1"/>
          </p:cNvSpPr>
          <p:nvPr>
            <p:ph type="title"/>
          </p:nvPr>
        </p:nvSpPr>
        <p:spPr>
          <a:xfrm>
            <a:off x="938684" y="21428"/>
            <a:ext cx="10515600" cy="1325563"/>
          </a:xfrm>
        </p:spPr>
        <p:txBody>
          <a:bodyPr/>
          <a:lstStyle/>
          <a:p>
            <a:r>
              <a:rPr lang="en-US" dirty="0" smtClean="0"/>
              <a:t>Background</a:t>
            </a:r>
            <a:endParaRPr lang="en-US" dirty="0"/>
          </a:p>
        </p:txBody>
      </p:sp>
    </p:spTree>
    <p:extLst>
      <p:ext uri="{BB962C8B-B14F-4D97-AF65-F5344CB8AC3E}">
        <p14:creationId xmlns:p14="http://schemas.microsoft.com/office/powerpoint/2010/main" val="313985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46991"/>
            <a:ext cx="10515600" cy="4829972"/>
          </a:xfrm>
        </p:spPr>
        <p:txBody>
          <a:bodyPr>
            <a:normAutofit fontScale="77500" lnSpcReduction="20000"/>
          </a:bodyPr>
          <a:lstStyle/>
          <a:p>
            <a:pPr hangingPunct="0"/>
            <a:r>
              <a:rPr lang="en-GB" dirty="0" smtClean="0"/>
              <a:t>3GPP </a:t>
            </a:r>
            <a:r>
              <a:rPr lang="en-GB" dirty="0"/>
              <a:t>IMT2020 submission to ITU-R WP 5D should mandatorily meet Low Mobility Large Cell (LMLC) requirement that is introduced by the Indian </a:t>
            </a:r>
            <a:r>
              <a:rPr lang="en-GB" dirty="0" smtClean="0"/>
              <a:t>administration</a:t>
            </a:r>
            <a:endParaRPr lang="en-GB" dirty="0" smtClean="0"/>
          </a:p>
          <a:p>
            <a:pPr hangingPunct="0"/>
            <a:r>
              <a:rPr lang="en-GB" dirty="0" smtClean="0"/>
              <a:t>LMLC </a:t>
            </a:r>
            <a:r>
              <a:rPr lang="en-GB" dirty="0"/>
              <a:t>is targeted for rural sub 6 GHz deployments with large cell radius. Deployments are expected in both TDD and FDD bands. </a:t>
            </a:r>
            <a:endParaRPr lang="en-GB" dirty="0" smtClean="0"/>
          </a:p>
          <a:p>
            <a:pPr hangingPunct="0"/>
            <a:r>
              <a:rPr lang="en-GB" dirty="0" smtClean="0"/>
              <a:t>Typical </a:t>
            </a:r>
            <a:r>
              <a:rPr lang="en-GB" dirty="0"/>
              <a:t>inter-site distances are or the order of 5 Km. </a:t>
            </a:r>
            <a:endParaRPr lang="en-GB" dirty="0" smtClean="0"/>
          </a:p>
          <a:p>
            <a:pPr hangingPunct="0"/>
            <a:r>
              <a:rPr lang="en-GB" dirty="0" smtClean="0"/>
              <a:t>In </a:t>
            </a:r>
            <a:r>
              <a:rPr lang="en-GB" dirty="0"/>
              <a:t>order to meet the coverage demands of large cells, we propose to use low PAPR pi/2 BPSK DFT-S-OFDM waveform with spectrum shaping for both data and control channels. </a:t>
            </a:r>
            <a:endParaRPr lang="en-GB" dirty="0" smtClean="0"/>
          </a:p>
          <a:p>
            <a:pPr hangingPunct="0"/>
            <a:r>
              <a:rPr lang="en-GB" dirty="0" smtClean="0"/>
              <a:t>This </a:t>
            </a:r>
            <a:r>
              <a:rPr lang="en-GB" dirty="0"/>
              <a:t>waveform allows up to 3.0 dB higher UE power compared to reference QPSK waveform. </a:t>
            </a:r>
            <a:endParaRPr lang="en-GB" dirty="0" smtClean="0"/>
          </a:p>
          <a:p>
            <a:pPr hangingPunct="0"/>
            <a:r>
              <a:rPr lang="en-GB" dirty="0" smtClean="0"/>
              <a:t>We </a:t>
            </a:r>
            <a:r>
              <a:rPr lang="en-GB" dirty="0"/>
              <a:t>propose to enable a 26 dB UE power class using a negative MPR.  Higher power UEs other than 26dBm can also be introduced using negative MPR value. </a:t>
            </a:r>
            <a:endParaRPr lang="en-GB" dirty="0" smtClean="0"/>
          </a:p>
          <a:p>
            <a:pPr hangingPunct="0"/>
            <a:r>
              <a:rPr lang="en-GB" dirty="0" smtClean="0"/>
              <a:t>The </a:t>
            </a:r>
            <a:r>
              <a:rPr lang="en-GB" dirty="0"/>
              <a:t>massive MIMO receiver processing gain coupled with the higher UE power is essential for meeting </a:t>
            </a:r>
            <a:r>
              <a:rPr lang="en-GB" dirty="0" smtClean="0"/>
              <a:t>the </a:t>
            </a:r>
            <a:r>
              <a:rPr lang="en-GB" dirty="0" smtClean="0"/>
              <a:t>coverage</a:t>
            </a:r>
          </a:p>
          <a:p>
            <a:pPr hangingPunct="0"/>
            <a:r>
              <a:rPr lang="en-GB" dirty="0" smtClean="0"/>
              <a:t>Note: Apart from LMLC use case, many vendors and operators expressed interest in supporting pi/2 BPSK with spectrum shaping for FR1 for urban deployments</a:t>
            </a:r>
            <a:endParaRPr lang="en-GB" dirty="0" smtClean="0"/>
          </a:p>
          <a:p>
            <a:pPr hangingPunct="0"/>
            <a:endParaRPr lang="en-US" dirty="0"/>
          </a:p>
        </p:txBody>
      </p:sp>
      <p:sp>
        <p:nvSpPr>
          <p:cNvPr id="4" name="Title 1"/>
          <p:cNvSpPr>
            <a:spLocks noGrp="1"/>
          </p:cNvSpPr>
          <p:nvPr>
            <p:ph type="title"/>
          </p:nvPr>
        </p:nvSpPr>
        <p:spPr>
          <a:xfrm>
            <a:off x="938684" y="21428"/>
            <a:ext cx="10515600" cy="1325563"/>
          </a:xfrm>
        </p:spPr>
        <p:txBody>
          <a:bodyPr/>
          <a:lstStyle/>
          <a:p>
            <a:r>
              <a:rPr lang="en-US" dirty="0" smtClean="0"/>
              <a:t>Motivation for introducing spectrum shaping for FR1 </a:t>
            </a:r>
            <a:endParaRPr lang="en-US" dirty="0"/>
          </a:p>
        </p:txBody>
      </p:sp>
    </p:spTree>
    <p:extLst>
      <p:ext uri="{BB962C8B-B14F-4D97-AF65-F5344CB8AC3E}">
        <p14:creationId xmlns:p14="http://schemas.microsoft.com/office/powerpoint/2010/main" val="2737379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4400" b="1" dirty="0" smtClean="0"/>
              <a:t>Summary of link results for pi/2 BPSK with spectrum shaping for FR1</a:t>
            </a:r>
            <a:endParaRPr lang="en-US" sz="4400" dirty="0"/>
          </a:p>
        </p:txBody>
      </p:sp>
    </p:spTree>
    <p:extLst>
      <p:ext uri="{BB962C8B-B14F-4D97-AF65-F5344CB8AC3E}">
        <p14:creationId xmlns:p14="http://schemas.microsoft.com/office/powerpoint/2010/main" val="259653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8684" y="21428"/>
            <a:ext cx="10515600" cy="1325563"/>
          </a:xfrm>
        </p:spPr>
        <p:txBody>
          <a:bodyPr/>
          <a:lstStyle/>
          <a:p>
            <a:r>
              <a:rPr lang="en-US" dirty="0" smtClean="0"/>
              <a:t>Summary of Huawei Contributions</a:t>
            </a:r>
            <a:endParaRPr lang="en-US" dirty="0"/>
          </a:p>
        </p:txBody>
      </p:sp>
      <p:sp>
        <p:nvSpPr>
          <p:cNvPr id="5" name="Rectangle 4"/>
          <p:cNvSpPr>
            <a:spLocks noChangeArrowheads="1"/>
          </p:cNvSpPr>
          <p:nvPr/>
        </p:nvSpPr>
        <p:spPr bwMode="auto">
          <a:xfrm>
            <a:off x="683287" y="158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descr="DetLoss_transpFDSS_invCR_3_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287" y="1587639"/>
            <a:ext cx="4749800" cy="33528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3287" y="5089453"/>
            <a:ext cx="4910294" cy="723275"/>
          </a:xfrm>
          <a:prstGeom prst="rect">
            <a:avLst/>
          </a:prstGeom>
        </p:spPr>
        <p:txBody>
          <a:bodyPr wrap="square">
            <a:spAutoFit/>
          </a:bodyPr>
          <a:lstStyle/>
          <a:p>
            <a:pPr hangingPunct="0">
              <a:spcBef>
                <a:spcPts val="600"/>
              </a:spcBef>
              <a:spcAft>
                <a:spcPts val="600"/>
              </a:spcAft>
            </a:pPr>
            <a:r>
              <a:rPr lang="en-GB" sz="1300" dirty="0" smtClean="0">
                <a:effectLst/>
                <a:latin typeface="Times New Roman" charset="0"/>
                <a:ea typeface="Times New Roman" charset="0"/>
              </a:rPr>
              <a:t>Figure 1  Dependence on #PRB of the detection loss of transparent RRC-1.0 (1+D) FDSS relative to no shaping. </a:t>
            </a:r>
            <a:r>
              <a:rPr lang="en-GB" sz="1300" b="1" dirty="0" smtClean="0">
                <a:latin typeface="Times New Roman" charset="0"/>
                <a:ea typeface="Times New Roman" charset="0"/>
              </a:rPr>
              <a:t>Contribution:  </a:t>
            </a:r>
            <a:r>
              <a:rPr lang="en-GB" sz="1400" b="1" dirty="0"/>
              <a:t>R4-1710213</a:t>
            </a:r>
            <a:r>
              <a:rPr lang="en-GB" sz="1400" b="1" dirty="0" smtClean="0">
                <a:effectLst/>
              </a:rPr>
              <a:t> </a:t>
            </a:r>
            <a:endParaRPr lang="en-GB" sz="1300" b="1" dirty="0">
              <a:latin typeface="Times New Roman" charset="0"/>
              <a:ea typeface="Times New Roman" charset="0"/>
            </a:endParaRPr>
          </a:p>
        </p:txBody>
      </p:sp>
      <p:sp>
        <p:nvSpPr>
          <p:cNvPr id="11" name="Rectangle 10"/>
          <p:cNvSpPr/>
          <p:nvPr/>
        </p:nvSpPr>
        <p:spPr>
          <a:xfrm>
            <a:off x="683287" y="5812728"/>
            <a:ext cx="4910294" cy="738664"/>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Assumptions: </a:t>
            </a:r>
            <a:r>
              <a:rPr lang="en-GB" sz="1300" dirty="0" smtClean="0">
                <a:effectLst/>
                <a:latin typeface="Times New Roman" charset="0"/>
                <a:ea typeface="Times New Roman" charset="0"/>
              </a:rPr>
              <a:t>AWGN, </a:t>
            </a:r>
            <a:r>
              <a:rPr lang="en-US" sz="1400" dirty="0"/>
              <a:t>receiver is unaware of </a:t>
            </a:r>
            <a:r>
              <a:rPr lang="en-US" sz="1400" dirty="0" err="1"/>
              <a:t>Tx</a:t>
            </a:r>
            <a:r>
              <a:rPr lang="en-US" sz="1400" dirty="0"/>
              <a:t> shaping type</a:t>
            </a:r>
            <a:r>
              <a:rPr lang="en-GB" sz="1400" dirty="0" smtClean="0">
                <a:effectLst/>
              </a:rPr>
              <a:t> , </a:t>
            </a:r>
            <a:r>
              <a:rPr lang="en-GB" sz="1400" dirty="0"/>
              <a:t>Practical (MMSE); adaptive (coarsely optimized) frequency smoothing BW </a:t>
            </a:r>
            <a:endParaRPr lang="en-GB" sz="1300" b="1" dirty="0">
              <a:latin typeface="Times New Roman" charset="0"/>
              <a:ea typeface="Times New Roman" charset="0"/>
            </a:endParaRPr>
          </a:p>
        </p:txBody>
      </p:sp>
      <p:sp>
        <p:nvSpPr>
          <p:cNvPr id="9" name="Rectangle 6"/>
          <p:cNvSpPr>
            <a:spLocks noChangeArrowheads="1"/>
          </p:cNvSpPr>
          <p:nvPr/>
        </p:nvSpPr>
        <p:spPr bwMode="auto">
          <a:xfrm>
            <a:off x="6658706" y="1660378"/>
            <a:ext cx="181119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0512" y="1855111"/>
            <a:ext cx="3663566" cy="275578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335485" y="4687664"/>
            <a:ext cx="4910294" cy="507831"/>
          </a:xfrm>
          <a:prstGeom prst="rect">
            <a:avLst/>
          </a:prstGeom>
        </p:spPr>
        <p:txBody>
          <a:bodyPr wrap="square">
            <a:spAutoFit/>
          </a:bodyPr>
          <a:lstStyle/>
          <a:p>
            <a:pPr hangingPunct="0">
              <a:spcBef>
                <a:spcPts val="600"/>
              </a:spcBef>
              <a:spcAft>
                <a:spcPts val="600"/>
              </a:spcAft>
            </a:pPr>
            <a:r>
              <a:rPr lang="en-GB" sz="1300" dirty="0" smtClean="0">
                <a:effectLst/>
                <a:latin typeface="Times New Roman" charset="0"/>
                <a:ea typeface="Times New Roman" charset="0"/>
              </a:rPr>
              <a:t>Figure 1  BLER versus SNR (Link-level Simulation),  Fading, Code rate 1/6, </a:t>
            </a:r>
            <a:r>
              <a:rPr lang="en-GB" sz="1300" b="1" dirty="0" smtClean="0">
                <a:latin typeface="Times New Roman" charset="0"/>
                <a:ea typeface="Times New Roman" charset="0"/>
              </a:rPr>
              <a:t>Contribution:  </a:t>
            </a:r>
            <a:r>
              <a:rPr lang="en-US" sz="1400" b="1" dirty="0" smtClean="0"/>
              <a:t>R1-1705060</a:t>
            </a:r>
            <a:r>
              <a:rPr lang="en-GB" sz="1400" b="1" dirty="0" smtClean="0">
                <a:effectLst/>
              </a:rPr>
              <a:t> </a:t>
            </a:r>
            <a:endParaRPr lang="en-GB" sz="1300" b="1" dirty="0">
              <a:latin typeface="Times New Roman" charset="0"/>
              <a:ea typeface="Times New Roman" charset="0"/>
            </a:endParaRPr>
          </a:p>
        </p:txBody>
      </p:sp>
      <p:sp>
        <p:nvSpPr>
          <p:cNvPr id="15" name="Rectangle 14"/>
          <p:cNvSpPr/>
          <p:nvPr/>
        </p:nvSpPr>
        <p:spPr>
          <a:xfrm>
            <a:off x="16050426" y="8333152"/>
            <a:ext cx="4910294" cy="738664"/>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Assumptions: </a:t>
            </a:r>
            <a:r>
              <a:rPr lang="en-GB" sz="1300" dirty="0" smtClean="0">
                <a:effectLst/>
                <a:latin typeface="Times New Roman" charset="0"/>
                <a:ea typeface="Times New Roman" charset="0"/>
              </a:rPr>
              <a:t>AWGN, </a:t>
            </a:r>
            <a:r>
              <a:rPr lang="en-US" sz="1400" dirty="0"/>
              <a:t>receiver is unaware of </a:t>
            </a:r>
            <a:r>
              <a:rPr lang="en-US" sz="1400" dirty="0" err="1"/>
              <a:t>Tx</a:t>
            </a:r>
            <a:r>
              <a:rPr lang="en-US" sz="1400" dirty="0"/>
              <a:t> shaping type</a:t>
            </a:r>
            <a:r>
              <a:rPr lang="en-GB" sz="1400" dirty="0" smtClean="0">
                <a:effectLst/>
              </a:rPr>
              <a:t> , </a:t>
            </a:r>
            <a:r>
              <a:rPr lang="en-GB" sz="1400" dirty="0"/>
              <a:t>Practical (MMSE); adaptive (coarsely optimized) frequency smoothing BW </a:t>
            </a:r>
            <a:endParaRPr lang="en-GB" sz="1300" b="1" dirty="0">
              <a:latin typeface="Times New Roman" charset="0"/>
              <a:ea typeface="Times New Roman" charset="0"/>
            </a:endParaRPr>
          </a:p>
        </p:txBody>
      </p:sp>
      <p:sp>
        <p:nvSpPr>
          <p:cNvPr id="10" name="Rectangle 8"/>
          <p:cNvSpPr>
            <a:spLocks noChangeArrowheads="1"/>
          </p:cNvSpPr>
          <p:nvPr/>
        </p:nvSpPr>
        <p:spPr bwMode="auto">
          <a:xfrm>
            <a:off x="10069983" y="23714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8556" y="1859797"/>
            <a:ext cx="3573444" cy="267416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6335485" y="5150898"/>
            <a:ext cx="4910294" cy="492443"/>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Assumptions: </a:t>
            </a:r>
            <a:r>
              <a:rPr lang="en-US" sz="1300" b="1" dirty="0" smtClean="0">
                <a:effectLst/>
                <a:latin typeface="Times New Roman" charset="0"/>
                <a:ea typeface="Times New Roman" charset="0"/>
              </a:rPr>
              <a:t>Fading channel</a:t>
            </a:r>
            <a:r>
              <a:rPr lang="en-US" sz="1300" dirty="0" smtClean="0">
                <a:effectLst/>
                <a:latin typeface="Times New Roman" charset="0"/>
                <a:ea typeface="Times New Roman" charset="0"/>
              </a:rPr>
              <a:t>, Transparent filter, LMMSE channel estimation. MMSE equalization</a:t>
            </a:r>
            <a:endParaRPr lang="en-GB" sz="1300" b="1" dirty="0">
              <a:latin typeface="Times New Roman" charset="0"/>
              <a:ea typeface="Times New Roman" charset="0"/>
            </a:endParaRPr>
          </a:p>
        </p:txBody>
      </p:sp>
      <p:sp>
        <p:nvSpPr>
          <p:cNvPr id="20" name="Rectangle 19"/>
          <p:cNvSpPr/>
          <p:nvPr/>
        </p:nvSpPr>
        <p:spPr>
          <a:xfrm>
            <a:off x="6335485" y="5658729"/>
            <a:ext cx="4910294" cy="1092607"/>
          </a:xfrm>
          <a:prstGeom prst="rect">
            <a:avLst/>
          </a:prstGeom>
          <a:solidFill>
            <a:schemeClr val="accent2"/>
          </a:solidFill>
        </p:spPr>
        <p:txBody>
          <a:bodyPr wrap="square">
            <a:spAutoFit/>
          </a:bodyPr>
          <a:lstStyle/>
          <a:p>
            <a:pPr hangingPunct="0">
              <a:spcBef>
                <a:spcPts val="600"/>
              </a:spcBef>
              <a:spcAft>
                <a:spcPts val="600"/>
              </a:spcAft>
            </a:pPr>
            <a:r>
              <a:rPr lang="en-GB" sz="1500" b="1" dirty="0" smtClean="0">
                <a:latin typeface="Times New Roman" charset="0"/>
                <a:ea typeface="Times New Roman" charset="0"/>
              </a:rPr>
              <a:t>Observations: </a:t>
            </a:r>
          </a:p>
          <a:p>
            <a:pPr marL="285750" indent="-285750" hangingPunct="0">
              <a:spcBef>
                <a:spcPts val="600"/>
              </a:spcBef>
              <a:spcAft>
                <a:spcPts val="600"/>
              </a:spcAft>
              <a:buFont typeface="Arial" charset="0"/>
              <a:buChar char="•"/>
            </a:pPr>
            <a:r>
              <a:rPr lang="en-GB" sz="1500" b="1" dirty="0" smtClean="0">
                <a:latin typeface="Times New Roman" charset="0"/>
                <a:ea typeface="Times New Roman" charset="0"/>
              </a:rPr>
              <a:t>&lt;0.6 dB loss in performance (worst case)</a:t>
            </a:r>
          </a:p>
          <a:p>
            <a:pPr marL="285750" indent="-285750" hangingPunct="0">
              <a:spcBef>
                <a:spcPts val="600"/>
              </a:spcBef>
              <a:spcAft>
                <a:spcPts val="600"/>
              </a:spcAft>
              <a:buFont typeface="Arial" charset="0"/>
              <a:buChar char="•"/>
            </a:pPr>
            <a:r>
              <a:rPr lang="en-GB" sz="1500" b="1" dirty="0" smtClean="0">
                <a:latin typeface="Times New Roman" charset="0"/>
                <a:ea typeface="Times New Roman" charset="0"/>
              </a:rPr>
              <a:t> 3 dB gain in PAPR</a:t>
            </a:r>
            <a:endParaRPr lang="en-GB" sz="1500" b="1" dirty="0">
              <a:latin typeface="Times New Roman" charset="0"/>
              <a:ea typeface="Times New Roman" charset="0"/>
            </a:endParaRPr>
          </a:p>
        </p:txBody>
      </p:sp>
    </p:spTree>
    <p:extLst>
      <p:ext uri="{BB962C8B-B14F-4D97-AF65-F5344CB8AC3E}">
        <p14:creationId xmlns:p14="http://schemas.microsoft.com/office/powerpoint/2010/main" val="1534506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Qualcomm Contribution</a:t>
            </a:r>
            <a:endParaRPr lang="en-US" dirty="0"/>
          </a:p>
        </p:txBody>
      </p:sp>
      <p:sp>
        <p:nvSpPr>
          <p:cNvPr id="4"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583" y="1622760"/>
            <a:ext cx="4401179" cy="330577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6018962" y="1758615"/>
            <a:ext cx="1800664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5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8624" y="1622760"/>
            <a:ext cx="4401178" cy="330577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83287" y="5089453"/>
            <a:ext cx="4910294" cy="507831"/>
          </a:xfrm>
          <a:prstGeom prst="rect">
            <a:avLst/>
          </a:prstGeom>
        </p:spPr>
        <p:txBody>
          <a:bodyPr wrap="square">
            <a:spAutoFit/>
          </a:bodyPr>
          <a:lstStyle/>
          <a:p>
            <a:pPr hangingPunct="0">
              <a:spcBef>
                <a:spcPts val="600"/>
              </a:spcBef>
              <a:spcAft>
                <a:spcPts val="600"/>
              </a:spcAft>
            </a:pPr>
            <a:r>
              <a:rPr lang="en-GB" sz="1300" dirty="0" smtClean="0">
                <a:effectLst/>
                <a:latin typeface="Times New Roman" charset="0"/>
                <a:ea typeface="Times New Roman" charset="0"/>
              </a:rPr>
              <a:t>Figure 1   EVM as a function of the Antenna port power, </a:t>
            </a:r>
            <a:r>
              <a:rPr lang="en-GB" sz="1300" b="1" dirty="0" smtClean="0">
                <a:effectLst/>
                <a:latin typeface="Times New Roman" charset="0"/>
                <a:ea typeface="Times New Roman" charset="0"/>
              </a:rPr>
              <a:t>Contribution number: </a:t>
            </a:r>
            <a:r>
              <a:rPr lang="de-DE" sz="1400" b="1" dirty="0"/>
              <a:t>R4-1713626</a:t>
            </a:r>
            <a:r>
              <a:rPr lang="en-GB" sz="1400" b="1" dirty="0" smtClean="0">
                <a:effectLst/>
              </a:rPr>
              <a:t> </a:t>
            </a:r>
            <a:endParaRPr lang="en-GB" sz="1300" b="1" dirty="0">
              <a:latin typeface="Times New Roman" charset="0"/>
              <a:ea typeface="Times New Roman" charset="0"/>
            </a:endParaRPr>
          </a:p>
        </p:txBody>
      </p:sp>
      <p:sp>
        <p:nvSpPr>
          <p:cNvPr id="9" name="Rectangle 8"/>
          <p:cNvSpPr/>
          <p:nvPr/>
        </p:nvSpPr>
        <p:spPr>
          <a:xfrm>
            <a:off x="2763296" y="5782746"/>
            <a:ext cx="7415684" cy="1092607"/>
          </a:xfrm>
          <a:prstGeom prst="rect">
            <a:avLst/>
          </a:prstGeom>
          <a:solidFill>
            <a:schemeClr val="accent2"/>
          </a:solidFill>
        </p:spPr>
        <p:txBody>
          <a:bodyPr wrap="square">
            <a:spAutoFit/>
          </a:bodyPr>
          <a:lstStyle/>
          <a:p>
            <a:pPr hangingPunct="0">
              <a:spcBef>
                <a:spcPts val="600"/>
              </a:spcBef>
              <a:spcAft>
                <a:spcPts val="600"/>
              </a:spcAft>
            </a:pPr>
            <a:r>
              <a:rPr lang="en-GB" sz="1500" b="1" dirty="0" smtClean="0">
                <a:latin typeface="Times New Roman" charset="0"/>
                <a:ea typeface="Times New Roman" charset="0"/>
              </a:rPr>
              <a:t>Observations: </a:t>
            </a:r>
          </a:p>
          <a:p>
            <a:pPr marL="285750" indent="-285750" hangingPunct="0">
              <a:spcBef>
                <a:spcPts val="600"/>
              </a:spcBef>
              <a:spcAft>
                <a:spcPts val="600"/>
              </a:spcAft>
              <a:buFont typeface="Arial" charset="0"/>
              <a:buChar char="•"/>
            </a:pPr>
            <a:r>
              <a:rPr lang="en-GB" sz="1500" b="1" dirty="0" smtClean="0">
                <a:latin typeface="Times New Roman" charset="0"/>
                <a:ea typeface="Times New Roman" charset="0"/>
              </a:rPr>
              <a:t>PA Sat power was 30.2 </a:t>
            </a:r>
            <a:r>
              <a:rPr lang="en-GB" sz="1500" b="1" dirty="0" err="1" smtClean="0">
                <a:latin typeface="Times New Roman" charset="0"/>
                <a:ea typeface="Times New Roman" charset="0"/>
              </a:rPr>
              <a:t>dBm</a:t>
            </a:r>
            <a:r>
              <a:rPr lang="en-GB" sz="1500" b="1" dirty="0" smtClean="0">
                <a:latin typeface="Times New Roman" charset="0"/>
                <a:ea typeface="Times New Roman" charset="0"/>
              </a:rPr>
              <a:t> in the test conditions</a:t>
            </a:r>
          </a:p>
          <a:p>
            <a:pPr marL="285750" indent="-285750" hangingPunct="0">
              <a:spcBef>
                <a:spcPts val="600"/>
              </a:spcBef>
              <a:spcAft>
                <a:spcPts val="600"/>
              </a:spcAft>
              <a:buFont typeface="Arial" charset="0"/>
              <a:buChar char="•"/>
            </a:pPr>
            <a:r>
              <a:rPr lang="en-GB" sz="1500" b="1" dirty="0" smtClean="0">
                <a:latin typeface="Times New Roman" charset="0"/>
                <a:ea typeface="Times New Roman" charset="0"/>
              </a:rPr>
              <a:t>Can increase the PA power to saturation level with minimal degradation in EVM</a:t>
            </a:r>
            <a:endParaRPr lang="en-GB" sz="1500" b="1" dirty="0">
              <a:latin typeface="Times New Roman" charset="0"/>
              <a:ea typeface="Times New Roman" charset="0"/>
            </a:endParaRPr>
          </a:p>
        </p:txBody>
      </p:sp>
    </p:spTree>
    <p:extLst>
      <p:ext uri="{BB962C8B-B14F-4D97-AF65-F5344CB8AC3E}">
        <p14:creationId xmlns:p14="http://schemas.microsoft.com/office/powerpoint/2010/main" val="4828119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884" y="1764115"/>
            <a:ext cx="5363782" cy="316523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6139" y="1538704"/>
            <a:ext cx="5870191" cy="3464068"/>
          </a:xfrm>
          <a:prstGeom prst="rect">
            <a:avLst/>
          </a:prstGeom>
        </p:spPr>
      </p:pic>
      <p:sp>
        <p:nvSpPr>
          <p:cNvPr id="8" name="Title 1"/>
          <p:cNvSpPr>
            <a:spLocks noGrp="1"/>
          </p:cNvSpPr>
          <p:nvPr>
            <p:ph type="title"/>
          </p:nvPr>
        </p:nvSpPr>
        <p:spPr>
          <a:xfrm>
            <a:off x="838200" y="74540"/>
            <a:ext cx="10515600" cy="1325563"/>
          </a:xfrm>
        </p:spPr>
        <p:txBody>
          <a:bodyPr>
            <a:noAutofit/>
          </a:bodyPr>
          <a:lstStyle/>
          <a:p>
            <a:r>
              <a:rPr lang="en-US" sz="3200" dirty="0" smtClean="0"/>
              <a:t>IITH Results (AWGN) </a:t>
            </a:r>
            <a:br>
              <a:rPr lang="en-US" sz="3200" dirty="0" smtClean="0"/>
            </a:br>
            <a:r>
              <a:rPr lang="en-GB" sz="3200" u="heavy" dirty="0" smtClean="0"/>
              <a:t>R4-1714191</a:t>
            </a:r>
            <a:r>
              <a:rPr lang="en-GB" sz="3200" dirty="0" smtClean="0"/>
              <a:t>, Further </a:t>
            </a:r>
            <a:r>
              <a:rPr lang="en-GB" sz="3200" dirty="0"/>
              <a:t>Link Results for p/2 BPSK DFT-S-OFDM Waveform with Spectrum Shaping and MMSE Receiver</a:t>
            </a:r>
            <a:endParaRPr lang="en-US" sz="3200" dirty="0"/>
          </a:p>
        </p:txBody>
      </p:sp>
      <p:sp>
        <p:nvSpPr>
          <p:cNvPr id="9" name="Rectangle 8"/>
          <p:cNvSpPr/>
          <p:nvPr/>
        </p:nvSpPr>
        <p:spPr>
          <a:xfrm>
            <a:off x="2852754" y="5435673"/>
            <a:ext cx="6486489" cy="738664"/>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Assumptions: </a:t>
            </a:r>
            <a:r>
              <a:rPr lang="en-GB" sz="1300" dirty="0" smtClean="0">
                <a:effectLst/>
                <a:latin typeface="Times New Roman" charset="0"/>
                <a:ea typeface="Times New Roman" charset="0"/>
              </a:rPr>
              <a:t> AWGN,</a:t>
            </a:r>
            <a:r>
              <a:rPr lang="en-US" sz="1400" dirty="0" smtClean="0"/>
              <a:t>Transparent filter</a:t>
            </a:r>
            <a:r>
              <a:rPr lang="en-GB" sz="1400" dirty="0" smtClean="0"/>
              <a:t>, MMSE, Rate 1/6 convolution code, ZC pilots, Polynomial PA model, PA output power 25.6 </a:t>
            </a:r>
            <a:r>
              <a:rPr lang="en-GB" sz="1400" dirty="0" err="1" smtClean="0"/>
              <a:t>dBm</a:t>
            </a:r>
            <a:r>
              <a:rPr lang="en-GB" sz="1400" dirty="0" smtClean="0"/>
              <a:t>, Saturation power 26 </a:t>
            </a:r>
            <a:r>
              <a:rPr lang="en-GB" sz="1400" dirty="0" err="1" smtClean="0"/>
              <a:t>dBm</a:t>
            </a:r>
            <a:r>
              <a:rPr lang="en-GB" sz="1400" dirty="0" smtClean="0"/>
              <a:t>, M=Number of allocated subcarriers</a:t>
            </a:r>
            <a:endParaRPr lang="en-GB" sz="1300" b="1" dirty="0">
              <a:latin typeface="Times New Roman" charset="0"/>
              <a:ea typeface="Times New Roman" charset="0"/>
            </a:endParaRPr>
          </a:p>
        </p:txBody>
      </p:sp>
      <p:sp>
        <p:nvSpPr>
          <p:cNvPr id="10" name="Rectangle 9"/>
          <p:cNvSpPr/>
          <p:nvPr/>
        </p:nvSpPr>
        <p:spPr>
          <a:xfrm>
            <a:off x="3165074" y="6230211"/>
            <a:ext cx="5606160" cy="323165"/>
          </a:xfrm>
          <a:prstGeom prst="rect">
            <a:avLst/>
          </a:prstGeom>
          <a:solidFill>
            <a:schemeClr val="accent2"/>
          </a:solidFill>
        </p:spPr>
        <p:txBody>
          <a:bodyPr wrap="square">
            <a:spAutoFit/>
          </a:bodyPr>
          <a:lstStyle/>
          <a:p>
            <a:pPr hangingPunct="0">
              <a:spcBef>
                <a:spcPts val="600"/>
              </a:spcBef>
              <a:spcAft>
                <a:spcPts val="600"/>
              </a:spcAft>
            </a:pPr>
            <a:r>
              <a:rPr lang="en-GB" sz="1500" b="1" dirty="0" smtClean="0">
                <a:latin typeface="Times New Roman" charset="0"/>
                <a:ea typeface="Times New Roman" charset="0"/>
              </a:rPr>
              <a:t>Observations</a:t>
            </a:r>
            <a:r>
              <a:rPr lang="en-GB" sz="1500" b="1" smtClean="0">
                <a:latin typeface="Times New Roman" charset="0"/>
                <a:ea typeface="Times New Roman" charset="0"/>
              </a:rPr>
              <a:t>:  Loss due to filtering  is at most 0.6 dB using MMSE</a:t>
            </a:r>
            <a:endParaRPr lang="en-GB" sz="1500" b="1" dirty="0" smtClean="0">
              <a:latin typeface="Times New Roman" charset="0"/>
              <a:ea typeface="Times New Roman" charset="0"/>
            </a:endParaRPr>
          </a:p>
        </p:txBody>
      </p:sp>
      <p:sp>
        <p:nvSpPr>
          <p:cNvPr id="2" name="TextBox 1"/>
          <p:cNvSpPr txBox="1"/>
          <p:nvPr/>
        </p:nvSpPr>
        <p:spPr>
          <a:xfrm>
            <a:off x="8100674" y="5069913"/>
            <a:ext cx="1341120" cy="369332"/>
          </a:xfrm>
          <a:prstGeom prst="rect">
            <a:avLst/>
          </a:prstGeom>
          <a:noFill/>
        </p:spPr>
        <p:txBody>
          <a:bodyPr wrap="square" rtlCol="0">
            <a:spAutoFit/>
          </a:bodyPr>
          <a:lstStyle/>
          <a:p>
            <a:r>
              <a:rPr lang="en-IN" dirty="0" smtClean="0"/>
              <a:t>M=24</a:t>
            </a:r>
            <a:endParaRPr lang="en-US" dirty="0"/>
          </a:p>
        </p:txBody>
      </p:sp>
      <p:sp>
        <p:nvSpPr>
          <p:cNvPr id="11" name="TextBox 10"/>
          <p:cNvSpPr txBox="1"/>
          <p:nvPr/>
        </p:nvSpPr>
        <p:spPr>
          <a:xfrm>
            <a:off x="2182194" y="4961349"/>
            <a:ext cx="1341120" cy="369332"/>
          </a:xfrm>
          <a:prstGeom prst="rect">
            <a:avLst/>
          </a:prstGeom>
          <a:noFill/>
        </p:spPr>
        <p:txBody>
          <a:bodyPr wrap="square" rtlCol="0">
            <a:spAutoFit/>
          </a:bodyPr>
          <a:lstStyle/>
          <a:p>
            <a:r>
              <a:rPr lang="en-IN" dirty="0" smtClean="0"/>
              <a:t>M=120</a:t>
            </a:r>
            <a:endParaRPr lang="en-US" dirty="0"/>
          </a:p>
        </p:txBody>
      </p:sp>
    </p:spTree>
    <p:extLst>
      <p:ext uri="{BB962C8B-B14F-4D97-AF65-F5344CB8AC3E}">
        <p14:creationId xmlns:p14="http://schemas.microsoft.com/office/powerpoint/2010/main" val="7660899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13121" y="40254"/>
            <a:ext cx="10515600" cy="1325563"/>
          </a:xfrm>
        </p:spPr>
        <p:txBody>
          <a:bodyPr>
            <a:noAutofit/>
          </a:bodyPr>
          <a:lstStyle/>
          <a:p>
            <a:r>
              <a:rPr lang="en-US" sz="3200" dirty="0" smtClean="0"/>
              <a:t>IITH Additional Link Results (Fading)</a:t>
            </a:r>
            <a:br>
              <a:rPr lang="en-US" sz="3200" dirty="0" smtClean="0"/>
            </a:br>
            <a:r>
              <a:rPr lang="en-GB" sz="3200" u="heavy" dirty="0"/>
              <a:t>R4-1714191</a:t>
            </a:r>
            <a:r>
              <a:rPr lang="en-GB" sz="3200" dirty="0"/>
              <a:t>	Further Link Results for p/2 BPSK DFT-S-OFDM Waveform with Spectrum Shaping and MMSE Receiver</a:t>
            </a:r>
            <a:endParaRPr lang="en-US" sz="3200" dirty="0"/>
          </a:p>
        </p:txBody>
      </p:sp>
      <p:sp>
        <p:nvSpPr>
          <p:cNvPr id="9" name="Rectangle 8"/>
          <p:cNvSpPr/>
          <p:nvPr/>
        </p:nvSpPr>
        <p:spPr>
          <a:xfrm>
            <a:off x="2852753" y="5435674"/>
            <a:ext cx="6650061" cy="523220"/>
          </a:xfrm>
          <a:prstGeom prst="rect">
            <a:avLst/>
          </a:prstGeom>
        </p:spPr>
        <p:txBody>
          <a:bodyPr wrap="square">
            <a:spAutoFit/>
          </a:bodyPr>
          <a:lstStyle/>
          <a:p>
            <a:pPr lvl="0" hangingPunct="0">
              <a:spcBef>
                <a:spcPts val="600"/>
              </a:spcBef>
              <a:spcAft>
                <a:spcPts val="600"/>
              </a:spcAft>
            </a:pPr>
            <a:r>
              <a:rPr lang="en-GB" sz="1300" b="1" dirty="0" smtClean="0">
                <a:effectLst/>
                <a:latin typeface="Times New Roman" charset="0"/>
                <a:ea typeface="Times New Roman" charset="0"/>
              </a:rPr>
              <a:t>Assumptions:  </a:t>
            </a:r>
            <a:r>
              <a:rPr lang="en-GB" sz="1300" dirty="0" smtClean="0">
                <a:effectLst/>
                <a:latin typeface="Times New Roman" charset="0"/>
                <a:ea typeface="Times New Roman" charset="0"/>
              </a:rPr>
              <a:t>TDL-C fading model</a:t>
            </a:r>
            <a:r>
              <a:rPr lang="en-GB" sz="1300" b="1" dirty="0" smtClean="0">
                <a:effectLst/>
                <a:latin typeface="Times New Roman" charset="0"/>
                <a:ea typeface="Times New Roman" charset="0"/>
              </a:rPr>
              <a:t>,</a:t>
            </a:r>
            <a:r>
              <a:rPr lang="en-GB" sz="1300" dirty="0" smtClean="0">
                <a:effectLst/>
                <a:latin typeface="Times New Roman" charset="0"/>
                <a:ea typeface="Times New Roman" charset="0"/>
              </a:rPr>
              <a:t> </a:t>
            </a:r>
            <a:r>
              <a:rPr lang="en-US" sz="1400" dirty="0" smtClean="0"/>
              <a:t>Transparent filter</a:t>
            </a:r>
            <a:r>
              <a:rPr lang="en-GB" sz="1400" dirty="0" smtClean="0"/>
              <a:t>, MMSE, Rate 1/6 convolution code, ZC pilots,</a:t>
            </a:r>
            <a:r>
              <a:rPr lang="en-GB" sz="1400" dirty="0">
                <a:solidFill>
                  <a:prstClr val="black"/>
                </a:solidFill>
              </a:rPr>
              <a:t> Polynomial PA model, PA output power 25.6 </a:t>
            </a:r>
            <a:r>
              <a:rPr lang="en-GB" sz="1400" dirty="0" err="1">
                <a:solidFill>
                  <a:prstClr val="black"/>
                </a:solidFill>
              </a:rPr>
              <a:t>dBm</a:t>
            </a:r>
            <a:r>
              <a:rPr lang="en-GB" sz="1400" dirty="0">
                <a:solidFill>
                  <a:prstClr val="black"/>
                </a:solidFill>
              </a:rPr>
              <a:t>, Saturation power 26 </a:t>
            </a:r>
            <a:r>
              <a:rPr lang="en-GB" sz="1400" dirty="0" err="1" smtClean="0">
                <a:solidFill>
                  <a:prstClr val="black"/>
                </a:solidFill>
              </a:rPr>
              <a:t>dBm</a:t>
            </a:r>
            <a:endParaRPr lang="en-GB" sz="1300" b="1" dirty="0">
              <a:solidFill>
                <a:prstClr val="black"/>
              </a:solidFill>
              <a:latin typeface="Times New Roman" charset="0"/>
              <a:ea typeface="Times New Roman"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807" y="1538704"/>
            <a:ext cx="5431894" cy="3205424"/>
          </a:xfrm>
          <a:prstGeom prst="rect">
            <a:avLst/>
          </a:prstGeom>
        </p:spPr>
      </p:pic>
      <p:sp>
        <p:nvSpPr>
          <p:cNvPr id="11" name="Rectangle 10"/>
          <p:cNvSpPr/>
          <p:nvPr/>
        </p:nvSpPr>
        <p:spPr>
          <a:xfrm>
            <a:off x="1429477" y="4797512"/>
            <a:ext cx="4139224" cy="292388"/>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Figure 1: TDL-C 300ns, M=24</a:t>
            </a:r>
            <a:endParaRPr lang="en-GB" sz="1300" b="1" dirty="0">
              <a:latin typeface="Times New Roman" charset="0"/>
              <a:ea typeface="Times New Roman" charset="0"/>
            </a:endParaRPr>
          </a:p>
        </p:txBody>
      </p:sp>
      <p:sp>
        <p:nvSpPr>
          <p:cNvPr id="12" name="Rectangle 11"/>
          <p:cNvSpPr/>
          <p:nvPr/>
        </p:nvSpPr>
        <p:spPr>
          <a:xfrm>
            <a:off x="254643" y="6230211"/>
            <a:ext cx="11632557" cy="323165"/>
          </a:xfrm>
          <a:prstGeom prst="rect">
            <a:avLst/>
          </a:prstGeom>
          <a:solidFill>
            <a:schemeClr val="accent2"/>
          </a:solidFill>
        </p:spPr>
        <p:txBody>
          <a:bodyPr wrap="square">
            <a:spAutoFit/>
          </a:bodyPr>
          <a:lstStyle/>
          <a:p>
            <a:pPr hangingPunct="0">
              <a:spcBef>
                <a:spcPts val="600"/>
              </a:spcBef>
              <a:spcAft>
                <a:spcPts val="600"/>
              </a:spcAft>
            </a:pPr>
            <a:r>
              <a:rPr lang="en-GB" sz="1500" b="1" dirty="0" smtClean="0">
                <a:latin typeface="Times New Roman" charset="0"/>
                <a:ea typeface="Times New Roman" charset="0"/>
              </a:rPr>
              <a:t>Observations:  Loss due to filtering  is at most 0.6 dB using MMSE for low delay spread and 1.2 dB using MMSE for very-high delay spread</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5858" y="1538704"/>
            <a:ext cx="5507942" cy="3250301"/>
          </a:xfrm>
          <a:prstGeom prst="rect">
            <a:avLst/>
          </a:prstGeom>
        </p:spPr>
      </p:pic>
      <p:sp>
        <p:nvSpPr>
          <p:cNvPr id="13" name="Rectangle 12"/>
          <p:cNvSpPr/>
          <p:nvPr/>
        </p:nvSpPr>
        <p:spPr>
          <a:xfrm>
            <a:off x="7021978" y="4845485"/>
            <a:ext cx="4139224" cy="292388"/>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Figure 2: TDL-C 1000ns, M=120</a:t>
            </a:r>
            <a:endParaRPr lang="en-GB" sz="1300" b="1" dirty="0">
              <a:latin typeface="Times New Roman" charset="0"/>
              <a:ea typeface="Times New Roman" charset="0"/>
            </a:endParaRPr>
          </a:p>
        </p:txBody>
      </p:sp>
    </p:spTree>
    <p:extLst>
      <p:ext uri="{BB962C8B-B14F-4D97-AF65-F5344CB8AC3E}">
        <p14:creationId xmlns:p14="http://schemas.microsoft.com/office/powerpoint/2010/main" val="8922452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3529" y="80582"/>
            <a:ext cx="10515600" cy="1325563"/>
          </a:xfrm>
        </p:spPr>
        <p:txBody>
          <a:bodyPr/>
          <a:lstStyle/>
          <a:p>
            <a:r>
              <a:rPr lang="en-US" dirty="0" smtClean="0"/>
              <a:t>Summary of Nokia Contribution</a:t>
            </a:r>
            <a:endParaRPr lang="en-US" dirty="0"/>
          </a:p>
        </p:txBody>
      </p:sp>
      <p:sp>
        <p:nvSpPr>
          <p:cNvPr id="4" name="Rectangle 2"/>
          <p:cNvSpPr>
            <a:spLocks noChangeArrowheads="1"/>
          </p:cNvSpPr>
          <p:nvPr/>
        </p:nvSpPr>
        <p:spPr bwMode="auto">
          <a:xfrm>
            <a:off x="733529" y="233121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126" y="1386672"/>
            <a:ext cx="4923693" cy="370114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465802931"/>
              </p:ext>
            </p:extLst>
          </p:nvPr>
        </p:nvGraphicFramePr>
        <p:xfrm>
          <a:off x="6694957" y="1205432"/>
          <a:ext cx="4023335" cy="3585788"/>
        </p:xfrm>
        <a:graphic>
          <a:graphicData uri="http://schemas.openxmlformats.org/drawingml/2006/table">
            <a:tbl>
              <a:tblPr firstRow="1" bandRow="1">
                <a:tableStyleId>{5C22544A-7EE6-4342-B048-85BDC9FD1C3A}</a:tableStyleId>
              </a:tblPr>
              <a:tblGrid>
                <a:gridCol w="1045833">
                  <a:extLst>
                    <a:ext uri="{9D8B030D-6E8A-4147-A177-3AD203B41FA5}">
                      <a16:colId xmlns:a16="http://schemas.microsoft.com/office/drawing/2014/main" val="20000"/>
                    </a:ext>
                  </a:extLst>
                </a:gridCol>
                <a:gridCol w="494299">
                  <a:extLst>
                    <a:ext uri="{9D8B030D-6E8A-4147-A177-3AD203B41FA5}">
                      <a16:colId xmlns:a16="http://schemas.microsoft.com/office/drawing/2014/main" val="20001"/>
                    </a:ext>
                  </a:extLst>
                </a:gridCol>
                <a:gridCol w="494299">
                  <a:extLst>
                    <a:ext uri="{9D8B030D-6E8A-4147-A177-3AD203B41FA5}">
                      <a16:colId xmlns:a16="http://schemas.microsoft.com/office/drawing/2014/main" val="20002"/>
                    </a:ext>
                  </a:extLst>
                </a:gridCol>
                <a:gridCol w="979926">
                  <a:extLst>
                    <a:ext uri="{9D8B030D-6E8A-4147-A177-3AD203B41FA5}">
                      <a16:colId xmlns:a16="http://schemas.microsoft.com/office/drawing/2014/main" val="20003"/>
                    </a:ext>
                  </a:extLst>
                </a:gridCol>
                <a:gridCol w="1008978">
                  <a:extLst>
                    <a:ext uri="{9D8B030D-6E8A-4147-A177-3AD203B41FA5}">
                      <a16:colId xmlns:a16="http://schemas.microsoft.com/office/drawing/2014/main" val="20004"/>
                    </a:ext>
                  </a:extLst>
                </a:gridCol>
              </a:tblGrid>
              <a:tr h="465423">
                <a:tc>
                  <a:txBody>
                    <a:bodyPr/>
                    <a:lstStyle/>
                    <a:p>
                      <a:pPr>
                        <a:spcAft>
                          <a:spcPts val="900"/>
                        </a:spcAft>
                      </a:pPr>
                      <a:r>
                        <a:rPr lang="fi-FI" sz="1000" dirty="0" err="1">
                          <a:effectLst/>
                        </a:rPr>
                        <a:t>Parameter</a:t>
                      </a:r>
                      <a:endParaRPr lang="en-GB" sz="1000" dirty="0">
                        <a:effectLst/>
                        <a:latin typeface="Times New Roman" charset="0"/>
                        <a:ea typeface="Times New Roman" charset="0"/>
                      </a:endParaRPr>
                    </a:p>
                  </a:txBody>
                  <a:tcPr/>
                </a:tc>
                <a:tc>
                  <a:txBody>
                    <a:bodyPr/>
                    <a:lstStyle/>
                    <a:p>
                      <a:pPr>
                        <a:spcAft>
                          <a:spcPts val="900"/>
                        </a:spcAft>
                      </a:pPr>
                      <a:r>
                        <a:rPr lang="fi-FI" sz="1000">
                          <a:effectLst/>
                        </a:rPr>
                        <a:t>No SS</a:t>
                      </a:r>
                      <a:endParaRPr lang="en-GB" sz="1000">
                        <a:effectLst/>
                        <a:latin typeface="Times New Roman" charset="0"/>
                        <a:ea typeface="Times New Roman" charset="0"/>
                      </a:endParaRPr>
                    </a:p>
                  </a:txBody>
                  <a:tcPr/>
                </a:tc>
                <a:tc>
                  <a:txBody>
                    <a:bodyPr/>
                    <a:lstStyle/>
                    <a:p>
                      <a:pPr>
                        <a:spcAft>
                          <a:spcPts val="900"/>
                        </a:spcAft>
                      </a:pPr>
                      <a:r>
                        <a:rPr lang="fi-FI" sz="1000">
                          <a:effectLst/>
                        </a:rPr>
                        <a:t>1+D</a:t>
                      </a:r>
                      <a:endParaRPr lang="en-GB" sz="1000">
                        <a:effectLst/>
                        <a:latin typeface="Times New Roman" charset="0"/>
                        <a:ea typeface="Times New Roman" charset="0"/>
                      </a:endParaRPr>
                    </a:p>
                  </a:txBody>
                  <a:tcPr/>
                </a:tc>
                <a:tc>
                  <a:txBody>
                    <a:bodyPr/>
                    <a:lstStyle/>
                    <a:p>
                      <a:pPr>
                        <a:spcAft>
                          <a:spcPts val="900"/>
                        </a:spcAft>
                      </a:pPr>
                      <a:r>
                        <a:rPr lang="fi-FI" sz="1000">
                          <a:effectLst/>
                        </a:rPr>
                        <a:t>50% truncated RRC, r=0.25  </a:t>
                      </a:r>
                      <a:endParaRPr lang="en-GB" sz="1000">
                        <a:effectLst/>
                        <a:latin typeface="Times New Roman" charset="0"/>
                        <a:ea typeface="Times New Roman" charset="0"/>
                      </a:endParaRPr>
                    </a:p>
                  </a:txBody>
                  <a:tcPr/>
                </a:tc>
                <a:tc>
                  <a:txBody>
                    <a:bodyPr/>
                    <a:lstStyle/>
                    <a:p>
                      <a:pPr>
                        <a:spcAft>
                          <a:spcPts val="900"/>
                        </a:spcAft>
                      </a:pPr>
                      <a:r>
                        <a:rPr lang="fi-FI" sz="1000">
                          <a:effectLst/>
                        </a:rPr>
                        <a:t>25% truncated RRC, r=0.25</a:t>
                      </a:r>
                      <a:endParaRPr lang="en-GB" sz="1000">
                        <a:effectLst/>
                        <a:latin typeface="Times New Roman" charset="0"/>
                        <a:ea typeface="Times New Roman" charset="0"/>
                      </a:endParaRPr>
                    </a:p>
                  </a:txBody>
                  <a:tcPr/>
                </a:tc>
                <a:extLst>
                  <a:ext uri="{0D108BD9-81ED-4DB2-BD59-A6C34878D82A}">
                    <a16:rowId xmlns:a16="http://schemas.microsoft.com/office/drawing/2014/main" val="10000"/>
                  </a:ext>
                </a:extLst>
              </a:tr>
              <a:tr h="422825">
                <a:tc>
                  <a:txBody>
                    <a:bodyPr/>
                    <a:lstStyle/>
                    <a:p>
                      <a:pPr>
                        <a:spcAft>
                          <a:spcPts val="900"/>
                        </a:spcAft>
                      </a:pPr>
                      <a:r>
                        <a:rPr lang="en-US" sz="1000">
                          <a:effectLst/>
                        </a:rPr>
                        <a:t>PA out [dBm]</a:t>
                      </a:r>
                      <a:endParaRPr lang="en-GB" sz="1000">
                        <a:effectLst/>
                      </a:endParaRPr>
                    </a:p>
                    <a:p>
                      <a:pPr>
                        <a:spcAft>
                          <a:spcPts val="900"/>
                        </a:spcAft>
                      </a:pPr>
                      <a:r>
                        <a:rPr lang="en-US" sz="1000">
                          <a:effectLst/>
                        </a:rPr>
                        <a:t>(without loss)</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27.7</a:t>
                      </a:r>
                      <a:endParaRPr lang="en-GB" sz="1000">
                        <a:effectLst/>
                        <a:latin typeface="Times New Roman" charset="0"/>
                        <a:ea typeface="Times New Roman" charset="0"/>
                      </a:endParaRPr>
                    </a:p>
                  </a:txBody>
                  <a:tcPr anchor="ctr"/>
                </a:tc>
                <a:tc>
                  <a:txBody>
                    <a:bodyPr/>
                    <a:lstStyle/>
                    <a:p>
                      <a:pPr algn="ctr">
                        <a:spcAft>
                          <a:spcPts val="900"/>
                        </a:spcAft>
                      </a:pPr>
                      <a:r>
                        <a:rPr lang="fi-FI" sz="1000" b="1" dirty="0">
                          <a:effectLst/>
                        </a:rPr>
                        <a:t>28.9</a:t>
                      </a:r>
                      <a:endParaRPr lang="en-GB" sz="1000" b="1" dirty="0">
                        <a:effectLst/>
                        <a:latin typeface="Times New Roman" charset="0"/>
                        <a:ea typeface="Times New Roman" charset="0"/>
                      </a:endParaRPr>
                    </a:p>
                  </a:txBody>
                  <a:tcPr anchor="ctr"/>
                </a:tc>
                <a:tc>
                  <a:txBody>
                    <a:bodyPr/>
                    <a:lstStyle/>
                    <a:p>
                      <a:pPr algn="ctr">
                        <a:spcAft>
                          <a:spcPts val="900"/>
                        </a:spcAft>
                      </a:pPr>
                      <a:r>
                        <a:rPr lang="fi-FI" sz="1000">
                          <a:effectLst/>
                        </a:rPr>
                        <a:t>27.8</a:t>
                      </a:r>
                      <a:endParaRPr lang="en-GB" sz="1000">
                        <a:effectLst/>
                        <a:latin typeface="Times New Roman" charset="0"/>
                        <a:ea typeface="Times New Roman" charset="0"/>
                      </a:endParaRPr>
                    </a:p>
                  </a:txBody>
                  <a:tcPr anchor="ctr"/>
                </a:tc>
                <a:tc>
                  <a:txBody>
                    <a:bodyPr/>
                    <a:lstStyle/>
                    <a:p>
                      <a:pPr algn="ctr">
                        <a:spcAft>
                          <a:spcPts val="900"/>
                        </a:spcAft>
                      </a:pPr>
                      <a:r>
                        <a:rPr lang="fi-FI" sz="1000" dirty="0">
                          <a:effectLst/>
                        </a:rPr>
                        <a:t>28.1</a:t>
                      </a:r>
                      <a:endParaRPr lang="en-GB" sz="1000" dirty="0">
                        <a:effectLst/>
                        <a:latin typeface="Times New Roman" charset="0"/>
                        <a:ea typeface="Times New Roman" charset="0"/>
                      </a:endParaRPr>
                    </a:p>
                  </a:txBody>
                  <a:tcPr anchor="ctr"/>
                </a:tc>
                <a:extLst>
                  <a:ext uri="{0D108BD9-81ED-4DB2-BD59-A6C34878D82A}">
                    <a16:rowId xmlns:a16="http://schemas.microsoft.com/office/drawing/2014/main" val="10001"/>
                  </a:ext>
                </a:extLst>
              </a:tr>
              <a:tr h="300290">
                <a:tc>
                  <a:txBody>
                    <a:bodyPr/>
                    <a:lstStyle/>
                    <a:p>
                      <a:pPr>
                        <a:spcAft>
                          <a:spcPts val="900"/>
                        </a:spcAft>
                      </a:pPr>
                      <a:r>
                        <a:rPr lang="fi-FI" sz="1000">
                          <a:effectLst/>
                        </a:rPr>
                        <a:t>IBO [dB]</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2.4</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0.1</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2.3</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1.8</a:t>
                      </a:r>
                      <a:endParaRPr lang="en-GB" sz="1000">
                        <a:effectLst/>
                        <a:latin typeface="Times New Roman" charset="0"/>
                        <a:ea typeface="Times New Roman" charset="0"/>
                      </a:endParaRPr>
                    </a:p>
                  </a:txBody>
                  <a:tcPr anchor="ctr"/>
                </a:tc>
                <a:extLst>
                  <a:ext uri="{0D108BD9-81ED-4DB2-BD59-A6C34878D82A}">
                    <a16:rowId xmlns:a16="http://schemas.microsoft.com/office/drawing/2014/main" val="10002"/>
                  </a:ext>
                </a:extLst>
              </a:tr>
              <a:tr h="553825">
                <a:tc>
                  <a:txBody>
                    <a:bodyPr/>
                    <a:lstStyle/>
                    <a:p>
                      <a:pPr>
                        <a:spcAft>
                          <a:spcPts val="900"/>
                        </a:spcAft>
                      </a:pPr>
                      <a:r>
                        <a:rPr lang="en-US" sz="1000">
                          <a:effectLst/>
                        </a:rPr>
                        <a:t>LTE 30 kHz OOBEM margin [dB]</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4.8</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3.8</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4.9</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4.0</a:t>
                      </a:r>
                      <a:endParaRPr lang="en-GB" sz="1000">
                        <a:effectLst/>
                        <a:latin typeface="Times New Roman" charset="0"/>
                        <a:ea typeface="Times New Roman" charset="0"/>
                      </a:endParaRPr>
                    </a:p>
                  </a:txBody>
                  <a:tcPr anchor="ctr"/>
                </a:tc>
                <a:extLst>
                  <a:ext uri="{0D108BD9-81ED-4DB2-BD59-A6C34878D82A}">
                    <a16:rowId xmlns:a16="http://schemas.microsoft.com/office/drawing/2014/main" val="10003"/>
                  </a:ext>
                </a:extLst>
              </a:tr>
              <a:tr h="328163">
                <a:tc>
                  <a:txBody>
                    <a:bodyPr/>
                    <a:lstStyle/>
                    <a:p>
                      <a:pPr>
                        <a:spcAft>
                          <a:spcPts val="900"/>
                        </a:spcAft>
                      </a:pPr>
                      <a:r>
                        <a:rPr lang="en-US" sz="1000">
                          <a:effectLst/>
                        </a:rPr>
                        <a:t>LTE 1 MHz OOBEM margin [dB]</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0.2</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0.1</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0.3</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0.0</a:t>
                      </a:r>
                      <a:endParaRPr lang="en-GB" sz="1000">
                        <a:effectLst/>
                        <a:latin typeface="Times New Roman" charset="0"/>
                        <a:ea typeface="Times New Roman" charset="0"/>
                      </a:endParaRPr>
                    </a:p>
                  </a:txBody>
                  <a:tcPr anchor="ctr"/>
                </a:tc>
                <a:extLst>
                  <a:ext uri="{0D108BD9-81ED-4DB2-BD59-A6C34878D82A}">
                    <a16:rowId xmlns:a16="http://schemas.microsoft.com/office/drawing/2014/main" val="10004"/>
                  </a:ext>
                </a:extLst>
              </a:tr>
              <a:tr h="300290">
                <a:tc>
                  <a:txBody>
                    <a:bodyPr/>
                    <a:lstStyle/>
                    <a:p>
                      <a:pPr>
                        <a:spcAft>
                          <a:spcPts val="900"/>
                        </a:spcAft>
                      </a:pPr>
                      <a:r>
                        <a:rPr lang="fi-FI" sz="1000">
                          <a:effectLst/>
                        </a:rPr>
                        <a:t>EUTRA ACLR [dB]</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27.8</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29.6</a:t>
                      </a:r>
                      <a:endParaRPr lang="en-GB" sz="1000">
                        <a:effectLst/>
                        <a:latin typeface="Times New Roman" charset="0"/>
                        <a:ea typeface="Times New Roman" charset="0"/>
                      </a:endParaRPr>
                    </a:p>
                  </a:txBody>
                  <a:tcPr anchor="ctr"/>
                </a:tc>
                <a:tc>
                  <a:txBody>
                    <a:bodyPr/>
                    <a:lstStyle/>
                    <a:p>
                      <a:pPr algn="ctr">
                        <a:spcAft>
                          <a:spcPts val="900"/>
                        </a:spcAft>
                      </a:pPr>
                      <a:r>
                        <a:rPr lang="fi-FI" sz="1000" dirty="0">
                          <a:effectLst/>
                        </a:rPr>
                        <a:t>28.4</a:t>
                      </a:r>
                      <a:endParaRPr lang="en-GB" sz="1000" dirty="0">
                        <a:effectLst/>
                        <a:latin typeface="Times New Roman" charset="0"/>
                        <a:ea typeface="Times New Roman" charset="0"/>
                      </a:endParaRPr>
                    </a:p>
                  </a:txBody>
                  <a:tcPr anchor="ctr"/>
                </a:tc>
                <a:tc>
                  <a:txBody>
                    <a:bodyPr/>
                    <a:lstStyle/>
                    <a:p>
                      <a:pPr algn="ctr">
                        <a:spcAft>
                          <a:spcPts val="900"/>
                        </a:spcAft>
                      </a:pPr>
                      <a:r>
                        <a:rPr lang="fi-FI" sz="1000">
                          <a:effectLst/>
                        </a:rPr>
                        <a:t>28.6</a:t>
                      </a:r>
                      <a:endParaRPr lang="en-GB" sz="1000">
                        <a:effectLst/>
                        <a:latin typeface="Times New Roman" charset="0"/>
                        <a:ea typeface="Times New Roman" charset="0"/>
                      </a:endParaRPr>
                    </a:p>
                  </a:txBody>
                  <a:tcPr anchor="ctr"/>
                </a:tc>
                <a:extLst>
                  <a:ext uri="{0D108BD9-81ED-4DB2-BD59-A6C34878D82A}">
                    <a16:rowId xmlns:a16="http://schemas.microsoft.com/office/drawing/2014/main" val="10005"/>
                  </a:ext>
                </a:extLst>
              </a:tr>
              <a:tr h="300290">
                <a:tc>
                  <a:txBody>
                    <a:bodyPr/>
                    <a:lstStyle/>
                    <a:p>
                      <a:pPr>
                        <a:spcAft>
                          <a:spcPts val="900"/>
                        </a:spcAft>
                      </a:pPr>
                      <a:r>
                        <a:rPr lang="fi-FI" sz="1000">
                          <a:effectLst/>
                        </a:rPr>
                        <a:t>LTE IBEM [dB]</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1.8</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0.3</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1.9</a:t>
                      </a:r>
                      <a:endParaRPr lang="en-GB" sz="1000">
                        <a:effectLst/>
                        <a:latin typeface="Times New Roman" charset="0"/>
                        <a:ea typeface="Times New Roman" charset="0"/>
                      </a:endParaRPr>
                    </a:p>
                  </a:txBody>
                  <a:tcPr anchor="ctr"/>
                </a:tc>
                <a:tc>
                  <a:txBody>
                    <a:bodyPr/>
                    <a:lstStyle/>
                    <a:p>
                      <a:pPr algn="ctr">
                        <a:spcAft>
                          <a:spcPts val="900"/>
                        </a:spcAft>
                      </a:pPr>
                      <a:r>
                        <a:rPr lang="fi-FI" sz="1000">
                          <a:effectLst/>
                        </a:rPr>
                        <a:t>1.0</a:t>
                      </a:r>
                      <a:endParaRPr lang="en-GB" sz="1000">
                        <a:effectLst/>
                        <a:latin typeface="Times New Roman" charset="0"/>
                        <a:ea typeface="Times New Roman" charset="0"/>
                      </a:endParaRPr>
                    </a:p>
                  </a:txBody>
                  <a:tcPr anchor="ctr"/>
                </a:tc>
                <a:extLst>
                  <a:ext uri="{0D108BD9-81ED-4DB2-BD59-A6C34878D82A}">
                    <a16:rowId xmlns:a16="http://schemas.microsoft.com/office/drawing/2014/main" val="10006"/>
                  </a:ext>
                </a:extLst>
              </a:tr>
              <a:tr h="422825">
                <a:tc>
                  <a:txBody>
                    <a:bodyPr/>
                    <a:lstStyle/>
                    <a:p>
                      <a:pPr>
                        <a:spcAft>
                          <a:spcPts val="900"/>
                        </a:spcAft>
                      </a:pPr>
                      <a:r>
                        <a:rPr lang="fi-FI" sz="1000" dirty="0" err="1">
                          <a:effectLst/>
                        </a:rPr>
                        <a:t>Tx</a:t>
                      </a:r>
                      <a:r>
                        <a:rPr lang="fi-FI" sz="1000" dirty="0">
                          <a:effectLst/>
                        </a:rPr>
                        <a:t> EVM [%]</a:t>
                      </a:r>
                      <a:endParaRPr lang="en-GB" sz="1000" dirty="0">
                        <a:effectLst/>
                      </a:endParaRPr>
                    </a:p>
                    <a:p>
                      <a:pPr>
                        <a:spcAft>
                          <a:spcPts val="900"/>
                        </a:spcAft>
                      </a:pPr>
                      <a:r>
                        <a:rPr lang="fi-FI" sz="1000" dirty="0">
                          <a:effectLst/>
                        </a:rPr>
                        <a:t>(</a:t>
                      </a:r>
                      <a:r>
                        <a:rPr lang="fi-FI" sz="1000" dirty="0" err="1">
                          <a:effectLst/>
                        </a:rPr>
                        <a:t>complex</a:t>
                      </a:r>
                      <a:r>
                        <a:rPr lang="fi-FI" sz="1000" dirty="0">
                          <a:effectLst/>
                        </a:rPr>
                        <a:t> </a:t>
                      </a:r>
                      <a:r>
                        <a:rPr lang="fi-FI" sz="1000" dirty="0" err="1">
                          <a:effectLst/>
                        </a:rPr>
                        <a:t>plane</a:t>
                      </a:r>
                      <a:r>
                        <a:rPr lang="fi-FI" sz="1000" dirty="0">
                          <a:effectLst/>
                        </a:rPr>
                        <a:t>)</a:t>
                      </a:r>
                      <a:endParaRPr lang="en-GB" sz="1000" dirty="0">
                        <a:effectLst/>
                        <a:latin typeface="Times New Roman" charset="0"/>
                        <a:ea typeface="Times New Roman" charset="0"/>
                      </a:endParaRPr>
                    </a:p>
                  </a:txBody>
                  <a:tcPr anchor="ctr"/>
                </a:tc>
                <a:tc>
                  <a:txBody>
                    <a:bodyPr/>
                    <a:lstStyle/>
                    <a:p>
                      <a:pPr algn="ctr">
                        <a:spcAft>
                          <a:spcPts val="900"/>
                        </a:spcAft>
                      </a:pPr>
                      <a:r>
                        <a:rPr lang="fi-FI" sz="1000">
                          <a:effectLst/>
                        </a:rPr>
                        <a:t>6.1</a:t>
                      </a:r>
                      <a:endParaRPr lang="en-GB" sz="1000">
                        <a:effectLst/>
                        <a:latin typeface="Times New Roman" charset="0"/>
                        <a:ea typeface="Times New Roman" charset="0"/>
                      </a:endParaRPr>
                    </a:p>
                  </a:txBody>
                  <a:tcPr anchor="ctr"/>
                </a:tc>
                <a:tc>
                  <a:txBody>
                    <a:bodyPr/>
                    <a:lstStyle/>
                    <a:p>
                      <a:pPr algn="ctr">
                        <a:spcAft>
                          <a:spcPts val="900"/>
                        </a:spcAft>
                      </a:pPr>
                      <a:r>
                        <a:rPr lang="fi-FI" sz="1000" dirty="0">
                          <a:effectLst/>
                        </a:rPr>
                        <a:t>9.8</a:t>
                      </a:r>
                      <a:endParaRPr lang="en-GB" sz="1000" dirty="0">
                        <a:effectLst/>
                        <a:latin typeface="Times New Roman" charset="0"/>
                        <a:ea typeface="Times New Roman" charset="0"/>
                      </a:endParaRPr>
                    </a:p>
                  </a:txBody>
                  <a:tcPr anchor="ctr"/>
                </a:tc>
                <a:tc>
                  <a:txBody>
                    <a:bodyPr/>
                    <a:lstStyle/>
                    <a:p>
                      <a:pPr algn="ctr">
                        <a:spcAft>
                          <a:spcPts val="900"/>
                        </a:spcAft>
                      </a:pPr>
                      <a:r>
                        <a:rPr lang="fi-FI" sz="1000" dirty="0">
                          <a:effectLst/>
                        </a:rPr>
                        <a:t>6.1</a:t>
                      </a:r>
                      <a:endParaRPr lang="en-GB" sz="1000" dirty="0">
                        <a:effectLst/>
                        <a:latin typeface="Times New Roman" charset="0"/>
                        <a:ea typeface="Times New Roman" charset="0"/>
                      </a:endParaRPr>
                    </a:p>
                  </a:txBody>
                  <a:tcPr anchor="ctr"/>
                </a:tc>
                <a:tc>
                  <a:txBody>
                    <a:bodyPr/>
                    <a:lstStyle/>
                    <a:p>
                      <a:pPr algn="ctr">
                        <a:spcAft>
                          <a:spcPts val="900"/>
                        </a:spcAft>
                      </a:pPr>
                      <a:r>
                        <a:rPr lang="fi-FI" sz="1000" dirty="0">
                          <a:effectLst/>
                        </a:rPr>
                        <a:t>5.7</a:t>
                      </a:r>
                      <a:endParaRPr lang="en-GB" sz="1000" dirty="0">
                        <a:effectLst/>
                        <a:latin typeface="Times New Roman" charset="0"/>
                        <a:ea typeface="Times New Roman" charset="0"/>
                      </a:endParaRPr>
                    </a:p>
                  </a:txBody>
                  <a:tcPr anchor="ctr"/>
                </a:tc>
                <a:extLst>
                  <a:ext uri="{0D108BD9-81ED-4DB2-BD59-A6C34878D82A}">
                    <a16:rowId xmlns:a16="http://schemas.microsoft.com/office/drawing/2014/main" val="10007"/>
                  </a:ext>
                </a:extLst>
              </a:tr>
            </a:tbl>
          </a:graphicData>
        </a:graphic>
      </p:graphicFrame>
      <p:sp>
        <p:nvSpPr>
          <p:cNvPr id="7" name="Rectangle 6"/>
          <p:cNvSpPr/>
          <p:nvPr/>
        </p:nvSpPr>
        <p:spPr>
          <a:xfrm>
            <a:off x="738553" y="5202632"/>
            <a:ext cx="4320791" cy="569387"/>
          </a:xfrm>
          <a:prstGeom prst="rect">
            <a:avLst/>
          </a:prstGeom>
        </p:spPr>
        <p:txBody>
          <a:bodyPr wrap="square">
            <a:spAutoFit/>
          </a:bodyPr>
          <a:lstStyle/>
          <a:p>
            <a:pPr>
              <a:spcAft>
                <a:spcPts val="900"/>
              </a:spcAft>
            </a:pPr>
            <a:r>
              <a:rPr lang="en-US" sz="1500" dirty="0" smtClean="0">
                <a:effectLst/>
                <a:latin typeface="Times New Roman" charset="0"/>
                <a:ea typeface="Times New Roman" charset="0"/>
              </a:rPr>
              <a:t>Link performance with and without spectral shaping in AWGN channel. </a:t>
            </a:r>
            <a:r>
              <a:rPr lang="en-US" sz="1500" b="1" dirty="0" smtClean="0">
                <a:effectLst/>
                <a:latin typeface="Times New Roman" charset="0"/>
                <a:ea typeface="Times New Roman" charset="0"/>
              </a:rPr>
              <a:t>Contribution: </a:t>
            </a:r>
            <a:r>
              <a:rPr lang="de-DE" sz="1600" b="1" dirty="0"/>
              <a:t>R4-1712476</a:t>
            </a:r>
            <a:r>
              <a:rPr lang="en-GB" sz="1600" b="1" dirty="0" smtClean="0">
                <a:effectLst/>
              </a:rPr>
              <a:t> </a:t>
            </a:r>
            <a:endParaRPr lang="en-GB" sz="1500" b="1" dirty="0">
              <a:effectLst/>
              <a:latin typeface="Times New Roman" charset="0"/>
              <a:ea typeface="Times New Roman" charset="0"/>
            </a:endParaRPr>
          </a:p>
        </p:txBody>
      </p:sp>
      <p:sp>
        <p:nvSpPr>
          <p:cNvPr id="9" name="Rectangle 8"/>
          <p:cNvSpPr/>
          <p:nvPr/>
        </p:nvSpPr>
        <p:spPr>
          <a:xfrm>
            <a:off x="683287" y="5812728"/>
            <a:ext cx="4910294" cy="523220"/>
          </a:xfrm>
          <a:prstGeom prst="rect">
            <a:avLst/>
          </a:prstGeom>
        </p:spPr>
        <p:txBody>
          <a:bodyPr wrap="square">
            <a:spAutoFit/>
          </a:bodyPr>
          <a:lstStyle/>
          <a:p>
            <a:pPr hangingPunct="0">
              <a:spcBef>
                <a:spcPts val="600"/>
              </a:spcBef>
              <a:spcAft>
                <a:spcPts val="600"/>
              </a:spcAft>
            </a:pPr>
            <a:r>
              <a:rPr lang="en-GB" sz="1300" b="1" dirty="0" smtClean="0">
                <a:effectLst/>
                <a:latin typeface="Times New Roman" charset="0"/>
                <a:ea typeface="Times New Roman" charset="0"/>
              </a:rPr>
              <a:t>Assumptions: </a:t>
            </a:r>
            <a:r>
              <a:rPr lang="en-GB" sz="1300" dirty="0" smtClean="0">
                <a:effectLst/>
                <a:latin typeface="Times New Roman" charset="0"/>
                <a:ea typeface="Times New Roman" charset="0"/>
              </a:rPr>
              <a:t>AWGN, </a:t>
            </a:r>
            <a:r>
              <a:rPr lang="en-US" sz="1400" dirty="0"/>
              <a:t>receiver is unaware of </a:t>
            </a:r>
            <a:r>
              <a:rPr lang="en-US" sz="1400" dirty="0" err="1"/>
              <a:t>Tx</a:t>
            </a:r>
            <a:r>
              <a:rPr lang="en-US" sz="1400" dirty="0"/>
              <a:t> shaping </a:t>
            </a:r>
            <a:r>
              <a:rPr lang="en-US" sz="1400" dirty="0" smtClean="0"/>
              <a:t>type</a:t>
            </a:r>
            <a:r>
              <a:rPr lang="en-GB" sz="1400" dirty="0" smtClean="0">
                <a:effectLst/>
              </a:rPr>
              <a:t>, </a:t>
            </a:r>
            <a:r>
              <a:rPr lang="en-GB" sz="1400" dirty="0" smtClean="0"/>
              <a:t>MMSE. 1/3 Rate.</a:t>
            </a:r>
            <a:endParaRPr lang="en-GB" sz="1300" b="1" dirty="0">
              <a:latin typeface="Times New Roman" charset="0"/>
              <a:ea typeface="Times New Roman" charset="0"/>
            </a:endParaRPr>
          </a:p>
        </p:txBody>
      </p:sp>
      <p:sp>
        <p:nvSpPr>
          <p:cNvPr id="10" name="Rectangle 9"/>
          <p:cNvSpPr/>
          <p:nvPr/>
        </p:nvSpPr>
        <p:spPr>
          <a:xfrm>
            <a:off x="5697753" y="4854573"/>
            <a:ext cx="6407499" cy="1862048"/>
          </a:xfrm>
          <a:prstGeom prst="rect">
            <a:avLst/>
          </a:prstGeom>
          <a:solidFill>
            <a:schemeClr val="accent2"/>
          </a:solidFill>
        </p:spPr>
        <p:txBody>
          <a:bodyPr wrap="square">
            <a:spAutoFit/>
          </a:bodyPr>
          <a:lstStyle/>
          <a:p>
            <a:pPr hangingPunct="0">
              <a:spcBef>
                <a:spcPts val="600"/>
              </a:spcBef>
              <a:spcAft>
                <a:spcPts val="600"/>
              </a:spcAft>
            </a:pPr>
            <a:r>
              <a:rPr lang="en-GB" sz="1500" b="1" dirty="0" smtClean="0">
                <a:latin typeface="Times New Roman" charset="0"/>
                <a:ea typeface="Times New Roman" charset="0"/>
              </a:rPr>
              <a:t>Observations:  </a:t>
            </a:r>
          </a:p>
          <a:p>
            <a:pPr marL="285750" indent="-285750" hangingPunct="0">
              <a:spcBef>
                <a:spcPts val="600"/>
              </a:spcBef>
              <a:spcAft>
                <a:spcPts val="600"/>
              </a:spcAft>
              <a:buFont typeface="Arial" charset="0"/>
              <a:buChar char="•"/>
            </a:pPr>
            <a:r>
              <a:rPr lang="en-GB" sz="1500" b="1" dirty="0" smtClean="0">
                <a:latin typeface="Times New Roman" charset="0"/>
                <a:ea typeface="Times New Roman" charset="0"/>
              </a:rPr>
              <a:t>1+D has BLER of 1</a:t>
            </a:r>
          </a:p>
          <a:p>
            <a:pPr marL="742950" lvl="1" indent="-285750" hangingPunct="0">
              <a:spcBef>
                <a:spcPts val="600"/>
              </a:spcBef>
              <a:spcAft>
                <a:spcPts val="600"/>
              </a:spcAft>
              <a:buFont typeface="Arial" charset="0"/>
              <a:buChar char="•"/>
            </a:pPr>
            <a:r>
              <a:rPr lang="en-GB" sz="1500" b="1" dirty="0" smtClean="0">
                <a:latin typeface="Times New Roman" charset="0"/>
                <a:ea typeface="Times New Roman" charset="0"/>
              </a:rPr>
              <a:t>Conflicts </a:t>
            </a:r>
            <a:r>
              <a:rPr lang="en-GB" sz="1500" b="1" dirty="0" err="1" smtClean="0">
                <a:latin typeface="Times New Roman" charset="0"/>
                <a:ea typeface="Times New Roman" charset="0"/>
              </a:rPr>
              <a:t>woth</a:t>
            </a:r>
            <a:r>
              <a:rPr lang="en-GB" sz="1500" b="1" dirty="0" smtClean="0">
                <a:latin typeface="Times New Roman" charset="0"/>
                <a:ea typeface="Times New Roman" charset="0"/>
              </a:rPr>
              <a:t> Huawei and IITH data</a:t>
            </a:r>
          </a:p>
          <a:p>
            <a:pPr marL="285750" indent="-285750" hangingPunct="0">
              <a:spcBef>
                <a:spcPts val="600"/>
              </a:spcBef>
              <a:spcAft>
                <a:spcPts val="600"/>
              </a:spcAft>
              <a:buFont typeface="Arial" charset="0"/>
              <a:buChar char="•"/>
            </a:pPr>
            <a:r>
              <a:rPr lang="en-GB" sz="1500" b="1" dirty="0" smtClean="0">
                <a:latin typeface="Times New Roman" charset="0"/>
                <a:ea typeface="Times New Roman" charset="0"/>
              </a:rPr>
              <a:t>PA gain of 1 dB</a:t>
            </a:r>
          </a:p>
          <a:p>
            <a:pPr marL="742950" lvl="1" indent="-285750" hangingPunct="0">
              <a:spcBef>
                <a:spcPts val="600"/>
              </a:spcBef>
              <a:spcAft>
                <a:spcPts val="600"/>
              </a:spcAft>
              <a:buFont typeface="Arial" charset="0"/>
              <a:buChar char="•"/>
            </a:pPr>
            <a:r>
              <a:rPr lang="en-GB" sz="1500" b="1" dirty="0" smtClean="0">
                <a:latin typeface="Times New Roman" charset="0"/>
                <a:ea typeface="Times New Roman" charset="0"/>
              </a:rPr>
              <a:t>Higher gains were </a:t>
            </a:r>
            <a:r>
              <a:rPr lang="en-GB" sz="1500" b="1" dirty="0" err="1" smtClean="0">
                <a:latin typeface="Times New Roman" charset="0"/>
                <a:ea typeface="Times New Roman" charset="0"/>
              </a:rPr>
              <a:t>achived</a:t>
            </a:r>
            <a:r>
              <a:rPr lang="en-GB" sz="1500" b="1" dirty="0" smtClean="0">
                <a:latin typeface="Times New Roman" charset="0"/>
                <a:ea typeface="Times New Roman" charset="0"/>
              </a:rPr>
              <a:t> by IITH and QC</a:t>
            </a:r>
            <a:endParaRPr lang="en-GB" sz="1500" b="1" dirty="0">
              <a:latin typeface="Times New Roman" charset="0"/>
              <a:ea typeface="Times New Roman" charset="0"/>
            </a:endParaRPr>
          </a:p>
        </p:txBody>
      </p:sp>
    </p:spTree>
    <p:extLst>
      <p:ext uri="{BB962C8B-B14F-4D97-AF65-F5344CB8AC3E}">
        <p14:creationId xmlns:p14="http://schemas.microsoft.com/office/powerpoint/2010/main" val="3546818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867</TotalTime>
  <Words>1585</Words>
  <Application>Microsoft Office PowerPoint</Application>
  <PresentationFormat>Widescreen</PresentationFormat>
  <Paragraphs>222</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SimSun</vt:lpstr>
      <vt:lpstr>Arial</vt:lpstr>
      <vt:lpstr>Calibri</vt:lpstr>
      <vt:lpstr>Calibri Light</vt:lpstr>
      <vt:lpstr>Times New Roman</vt:lpstr>
      <vt:lpstr>Office Theme</vt:lpstr>
      <vt:lpstr>Enabling high power UEs using pi/2 BPSK with spectrum shaping feature for sub 6 GHz LMLC deployments </vt:lpstr>
      <vt:lpstr>Background</vt:lpstr>
      <vt:lpstr>Motivation for introducing spectrum shaping for FR1 </vt:lpstr>
      <vt:lpstr>Summary of link results for pi/2 BPSK with spectrum shaping for FR1</vt:lpstr>
      <vt:lpstr>Summary of Huawei Contributions</vt:lpstr>
      <vt:lpstr>Summary of Qualcomm Contribution</vt:lpstr>
      <vt:lpstr>IITH Results (AWGN)  R4-1714191, Further Link Results for p/2 BPSK DFT-S-OFDM Waveform with Spectrum Shaping and MMSE Receiver</vt:lpstr>
      <vt:lpstr>IITH Additional Link Results (Fading) R4-1714191 Further Link Results for p/2 BPSK DFT-S-OFDM Waveform with Spectrum Shaping and MMSE Receiver</vt:lpstr>
      <vt:lpstr>Summary of Nokia Contribution</vt:lpstr>
      <vt:lpstr>Summary of Ericsson Contribution</vt:lpstr>
      <vt:lpstr>Values of X1, X2 and Y by Proponents</vt:lpstr>
      <vt:lpstr>Summary</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Pi/2 BPSK With  Spectrum Shaping Filter</dc:title>
  <dc:creator>Radha Krishna Ganti</dc:creator>
  <cp:lastModifiedBy>Kiran Kuchi</cp:lastModifiedBy>
  <cp:revision>128</cp:revision>
  <dcterms:created xsi:type="dcterms:W3CDTF">2017-11-29T16:03:42Z</dcterms:created>
  <dcterms:modified xsi:type="dcterms:W3CDTF">2017-12-10T22:02:35Z</dcterms:modified>
</cp:coreProperties>
</file>