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/>
    <p:restoredTop sz="94631"/>
  </p:normalViewPr>
  <p:slideViewPr>
    <p:cSldViewPr>
      <p:cViewPr varScale="1">
        <p:scale>
          <a:sx n="79" d="100"/>
          <a:sy n="79" d="100"/>
        </p:scale>
        <p:origin x="114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C5310-300B-4A6D-84F0-7EA50821BE8E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E2D8D4-6731-4471-A81E-2AB34E5083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28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2D8D4-6731-4471-A81E-2AB34E5083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66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0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66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575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0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621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3848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20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7939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185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574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31800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5D69A7-FC20-46F3-91B7-D08C2E02DD73}" type="datetimeFigureOut">
              <a:rPr lang="en-US" smtClean="0"/>
              <a:t>12/11/2017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1AA247-8A93-48E2-BD30-1BEAB39DA1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928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Motivation for study on 6 GHz LTE LAA/</a:t>
            </a:r>
            <a:r>
              <a:rPr lang="en-US" altLang="ko-KR" dirty="0" err="1"/>
              <a:t>eLAA</a:t>
            </a:r>
            <a:r>
              <a:rPr lang="en-US" altLang="ko-KR" dirty="0"/>
              <a:t> and NR-U </a:t>
            </a:r>
            <a:br>
              <a:rPr lang="en-US" altLang="ko-KR" dirty="0"/>
            </a:br>
            <a:r>
              <a:rPr lang="en-US" altLang="ko-KR" sz="2400" dirty="0"/>
              <a:t>(New SID proposal: RP-172510)</a:t>
            </a:r>
            <a:br>
              <a:rPr lang="en-US" sz="2400" dirty="0"/>
            </a:br>
            <a:endParaRPr lang="en-US" sz="2700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384246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lang="en-US" altLang="zh-CN" sz="2000" dirty="0"/>
              <a:t>3GPP TSG RAN Meeting #78</a:t>
            </a:r>
          </a:p>
          <a:p>
            <a:r>
              <a:rPr lang="pt-BR" sz="2000" dirty="0"/>
              <a:t>Lisbon, Portugal, Dec. 18 - 21, 2017</a:t>
            </a:r>
          </a:p>
          <a:p>
            <a:r>
              <a:rPr kumimoji="1" lang="en-US" altLang="ja-JP" sz="2000" dirty="0"/>
              <a:t>Agenda item: </a:t>
            </a:r>
            <a:r>
              <a:rPr lang="en-GB" altLang="ja-JP" sz="2000" dirty="0"/>
              <a:t>10.1.5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162800" y="396240"/>
            <a:ext cx="1537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en-GB" altLang="zh-CN" sz="2400" dirty="0"/>
              <a:t>RP-172554</a:t>
            </a:r>
            <a:endParaRPr kumimoji="1" lang="ja-JP" altLang="en-US" sz="2400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</a:t>
            </a:r>
          </a:p>
        </p:txBody>
      </p:sp>
    </p:spTree>
    <p:extLst>
      <p:ext uri="{BB962C8B-B14F-4D97-AF65-F5344CB8AC3E}">
        <p14:creationId xmlns:p14="http://schemas.microsoft.com/office/powerpoint/2010/main" val="2977866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/>
              <a:t>Background</a:t>
            </a:r>
            <a:endParaRPr lang="zh-CN" altLang="en-US" dirty="0"/>
          </a:p>
        </p:txBody>
      </p:sp>
      <p:sp>
        <p:nvSpPr>
          <p:cNvPr id="6" name="内容占位符 2">
            <a:extLst>
              <a:ext uri="{FF2B5EF4-FFF2-40B4-BE49-F238E27FC236}">
                <a16:creationId xmlns:a16="http://schemas.microsoft.com/office/drawing/2014/main" id="{7450D05F-DB6D-43A5-B513-A9F6FC2020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43000"/>
            <a:ext cx="8458200" cy="5410200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Both CEPT and FCC are examining the possibilities of making available additional spectrum in 6 GHz band:</a:t>
            </a:r>
          </a:p>
          <a:p>
            <a:pPr lvl="1"/>
            <a:r>
              <a:rPr lang="en-US" sz="1600" dirty="0"/>
              <a:t>CEPT aims at introducing low power wireless access systems (including Radio LAN (RLAN)) in the band 5.925-6.425 GHz under a non-protected basis and ensuring certainty of continued operation, development and protection of existing services (Fixed Services (FS) and Fixed Satellite Services (FSS))</a:t>
            </a:r>
          </a:p>
          <a:p>
            <a:pPr lvl="1"/>
            <a:r>
              <a:rPr lang="en-US" sz="1600" dirty="0"/>
              <a:t>FCC issued a Notice of Inquiry focusing on exploring potential opportunities (for both unlicensed and licensed services) in 5.925-6.425 GHz and 6.425-7.125 GHz</a:t>
            </a:r>
          </a:p>
          <a:p>
            <a:r>
              <a:rPr lang="en-US" sz="2000" dirty="0"/>
              <a:t>ETSI is developing the TR 103 524 on Wireless Access Systems including RLANs in the band 5.925-6.725 GHz</a:t>
            </a:r>
          </a:p>
          <a:p>
            <a:endParaRPr lang="en-US" sz="2000" dirty="0"/>
          </a:p>
          <a:p>
            <a:r>
              <a:rPr lang="en-US" sz="2000" dirty="0"/>
              <a:t>Different incumbents in different regions: </a:t>
            </a:r>
          </a:p>
          <a:p>
            <a:pPr lvl="1"/>
            <a:r>
              <a:rPr lang="en-US" sz="1600" dirty="0"/>
              <a:t>In Europe:</a:t>
            </a:r>
          </a:p>
          <a:p>
            <a:pPr lvl="2"/>
            <a:r>
              <a:rPr lang="en-US" sz="1200" dirty="0"/>
              <a:t> 5.925-6.700 GHz band is allocated to FS, FSS earth to space and, on a secondary basis to Earth Exploration Satellite (passive);</a:t>
            </a:r>
          </a:p>
          <a:p>
            <a:pPr lvl="2"/>
            <a:r>
              <a:rPr lang="en-US" sz="1200" dirty="0"/>
              <a:t> 6.700-7.025 GHz band is allocated to FS, FSS (earth to space, space to earth) and, on a secondary basis to Earth Exploration Satellite (passive).  </a:t>
            </a:r>
          </a:p>
          <a:p>
            <a:pPr lvl="1"/>
            <a:r>
              <a:rPr lang="en-US" sz="1600" dirty="0"/>
              <a:t>In US:</a:t>
            </a:r>
          </a:p>
          <a:p>
            <a:pPr lvl="2"/>
            <a:r>
              <a:rPr lang="en-US" sz="1200" dirty="0"/>
              <a:t> 5.925-6.425 GHz band is currently allocated for non-federal use for FSS and FS on a primary basis;</a:t>
            </a:r>
          </a:p>
          <a:p>
            <a:pPr lvl="2"/>
            <a:r>
              <a:rPr lang="en-US" sz="1200" dirty="0"/>
              <a:t> 6.425-7.125 GHz band is allocated exclusively for non-federal use on a primary basis for FS at 6.525-7.125 GHz, Mobile Service at 6.425-6.525 GHz and 6.875-7.125 GHz, and FSS at 6.425-6.700 GHz and 7.025-7.075 GHz for uplink and at 6.700-7.025 GHz for both uplink and downlink. 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867137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sz="4900" dirty="0"/>
              <a:t>Justification/Key benefits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00100" y="1371600"/>
            <a:ext cx="7543800" cy="4191000"/>
          </a:xfrm>
        </p:spPr>
        <p:txBody>
          <a:bodyPr>
            <a:normAutofit lnSpcReduction="10000"/>
          </a:bodyPr>
          <a:lstStyle/>
          <a:p>
            <a:r>
              <a:rPr lang="en-US" sz="2000" dirty="0"/>
              <a:t>Avoid that 3GPP LTE and NR technologies, expected among others in the 6 GHz spectrum, arrive late (after other technologies)  </a:t>
            </a:r>
          </a:p>
          <a:p>
            <a:r>
              <a:rPr lang="en-US" sz="2000" dirty="0"/>
              <a:t>Following the regulatory framework since the beginning help accelerates definition of RF requirements</a:t>
            </a:r>
          </a:p>
          <a:p>
            <a:r>
              <a:rPr lang="en-US" sz="2000" dirty="0"/>
              <a:t>Share coexistence studies with other regulatory bodies and contribute to solutions for mitigating the interference to the victim services </a:t>
            </a:r>
          </a:p>
          <a:p>
            <a:r>
              <a:rPr lang="en-US" sz="2000" dirty="0"/>
              <a:t>Start studying unlicensed 3GPP technologies in the first segment of 6 GHz spectrum begins harmonization process of the band in different regions </a:t>
            </a:r>
          </a:p>
          <a:p>
            <a:pPr lvl="1"/>
            <a:r>
              <a:rPr lang="en-US" sz="1600" dirty="0"/>
              <a:t>In Europe 5.925-6.425 GHz is considered for wireless access system, including RLANs</a:t>
            </a:r>
          </a:p>
          <a:p>
            <a:pPr lvl="1"/>
            <a:r>
              <a:rPr lang="en-US" sz="1600" dirty="0"/>
              <a:t>In US potential use of 5.925-6.425 GHz band for unlicensed operations is under investigation</a:t>
            </a:r>
          </a:p>
          <a:p>
            <a:pPr marL="457200" lvl="1" indent="0">
              <a:buNone/>
            </a:pP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132880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609600"/>
          </a:xfrm>
        </p:spPr>
        <p:txBody>
          <a:bodyPr>
            <a:noAutofit/>
          </a:bodyPr>
          <a:lstStyle/>
          <a:p>
            <a:r>
              <a:rPr lang="en-US" dirty="0"/>
              <a:t>Objectives of the new SID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143000"/>
            <a:ext cx="8686800" cy="5334000"/>
          </a:xfrm>
        </p:spPr>
        <p:txBody>
          <a:bodyPr>
            <a:noAutofit/>
          </a:bodyPr>
          <a:lstStyle/>
          <a:p>
            <a:r>
              <a:rPr lang="en-GB" sz="2000" dirty="0"/>
              <a:t>WG impacted: </a:t>
            </a:r>
            <a:r>
              <a:rPr lang="en-GB" sz="2000" u="sng" dirty="0"/>
              <a:t>RAN 4</a:t>
            </a:r>
            <a:r>
              <a:rPr lang="en-GB" sz="2000" dirty="0"/>
              <a:t>, RAN 1, RAN 2</a:t>
            </a:r>
            <a:endParaRPr lang="en-US" altLang="ko-KR" sz="2000" dirty="0"/>
          </a:p>
          <a:p>
            <a:r>
              <a:rPr lang="en-US" altLang="ko-KR" sz="2000" dirty="0"/>
              <a:t>Main objectives:</a:t>
            </a:r>
          </a:p>
          <a:p>
            <a:pPr lvl="1"/>
            <a:r>
              <a:rPr lang="en-US" altLang="ko-KR" sz="1600" dirty="0"/>
              <a:t>Investigate coexistence aspects, regulatory framework in different regions, and band arrangement to have band harmonization in 6GHz [RAN4] with focus on the band 5.925-6.425 GHz for support of </a:t>
            </a:r>
          </a:p>
          <a:p>
            <a:pPr lvl="2"/>
            <a:r>
              <a:rPr lang="en-US" altLang="ko-KR" sz="1600" dirty="0"/>
              <a:t>LTE LAA/</a:t>
            </a:r>
            <a:r>
              <a:rPr lang="en-US" altLang="ko-KR" sz="1600" dirty="0" err="1"/>
              <a:t>eLAA</a:t>
            </a:r>
            <a:r>
              <a:rPr lang="en-US" altLang="ko-KR" sz="1600" dirty="0"/>
              <a:t> operations </a:t>
            </a:r>
          </a:p>
          <a:p>
            <a:pPr lvl="2"/>
            <a:r>
              <a:rPr lang="en-US" altLang="ko-KR" sz="1600" dirty="0"/>
              <a:t>NR-U operations</a:t>
            </a:r>
          </a:p>
          <a:p>
            <a:pPr lvl="1"/>
            <a:r>
              <a:rPr lang="en-US" altLang="ko-KR" sz="1600" dirty="0"/>
              <a:t>Study channel access procedures to enable effective and fair coexistence among different technologies operating in 5.925-6.425 GHz [RAN1, RAN2] (to be started in a second phase)</a:t>
            </a:r>
          </a:p>
          <a:p>
            <a:pPr lvl="1"/>
            <a:endParaRPr lang="en-US" altLang="ko-KR" sz="1600" dirty="0"/>
          </a:p>
          <a:p>
            <a:pPr marL="0" indent="0">
              <a:buNone/>
            </a:pPr>
            <a:endParaRPr lang="en-GB" altLang="ko-KR" sz="2400" dirty="0"/>
          </a:p>
        </p:txBody>
      </p:sp>
    </p:spTree>
    <p:extLst>
      <p:ext uri="{BB962C8B-B14F-4D97-AF65-F5344CB8AC3E}">
        <p14:creationId xmlns:p14="http://schemas.microsoft.com/office/powerpoint/2010/main" val="32746676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18599</TotalTime>
  <Words>485</Words>
  <Application>Microsoft Office PowerPoint</Application>
  <PresentationFormat>On-screen Show (4:3)</PresentationFormat>
  <Paragraphs>34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맑은 고딕</vt:lpstr>
      <vt:lpstr>ＭＳ Ｐゴシック</vt:lpstr>
      <vt:lpstr>宋体</vt:lpstr>
      <vt:lpstr>Arial</vt:lpstr>
      <vt:lpstr>Calibri</vt:lpstr>
      <vt:lpstr>Office Theme</vt:lpstr>
      <vt:lpstr>Motivation for study on 6 GHz LTE LAA/eLAA and NR-U  (New SID proposal: RP-172510) </vt:lpstr>
      <vt:lpstr>Background</vt:lpstr>
      <vt:lpstr>Justification/Key benefits</vt:lpstr>
      <vt:lpstr>Objectives of the new SID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CSI framework</dc:title>
  <dc:creator>Eko Onggosanusi</dc:creator>
  <cp:lastModifiedBy>Patrizia Testa XC</cp:lastModifiedBy>
  <cp:revision>358</cp:revision>
  <dcterms:created xsi:type="dcterms:W3CDTF">2016-09-09T20:37:00Z</dcterms:created>
  <dcterms:modified xsi:type="dcterms:W3CDTF">2017-12-11T10:00:18Z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