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70" r:id="rId4"/>
    <p:sldId id="257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6" autoAdjust="0"/>
    <p:restoredTop sz="93692"/>
  </p:normalViewPr>
  <p:slideViewPr>
    <p:cSldViewPr snapToGrid="0" snapToObjects="1">
      <p:cViewPr varScale="1">
        <p:scale>
          <a:sx n="87" d="100"/>
          <a:sy n="87" d="100"/>
        </p:scale>
        <p:origin x="82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BC166-0D84-084B-BC84-7B1332D355D7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9B668-9E25-2848-8133-57BD3C9F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2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19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62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394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8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1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04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757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4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06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012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7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82C09-7F17-9F4E-BD03-8B95707910CB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A8A3-E6FC-BB4F-9F60-AF2C7A0F6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17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kkuchi\AppData\Local\Temp\Docs\R1-171907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/>
              <a:t>Channel estimation enhancement for high speed vehicles using pre-DFT RS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N" dirty="0"/>
              <a:t>CEWiT, IITH, IITM, </a:t>
            </a:r>
            <a:r>
              <a:rPr lang="en-IN" dirty="0" err="1"/>
              <a:t>Tejas</a:t>
            </a:r>
            <a:r>
              <a:rPr lang="en-IN" dirty="0"/>
              <a:t> Networks, Reliance </a:t>
            </a:r>
            <a:r>
              <a:rPr lang="en-IN" dirty="0" err="1"/>
              <a:t>Jio</a:t>
            </a:r>
            <a:r>
              <a:rPr lang="en-IN" dirty="0"/>
              <a:t>, Vivo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86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Meeting #78	</a:t>
            </a:r>
          </a:p>
          <a:p>
            <a:r>
              <a:rPr lang="en-GB" b="1" dirty="0"/>
              <a:t>Lisbon, Portugal, December 18 - 21, 2017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R4-172637</a:t>
            </a:r>
          </a:p>
        </p:txBody>
      </p:sp>
    </p:spTree>
    <p:extLst>
      <p:ext uri="{BB962C8B-B14F-4D97-AF65-F5344CB8AC3E}">
        <p14:creationId xmlns:p14="http://schemas.microsoft.com/office/powerpoint/2010/main" val="207241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6991"/>
            <a:ext cx="10515600" cy="4829972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GB" dirty="0"/>
              <a:t>RAN1 has defined PT-RS feature that uses pre-DFT RS for DFT-S-OFDM modulation. </a:t>
            </a:r>
          </a:p>
          <a:p>
            <a:pPr hangingPunct="0"/>
            <a:r>
              <a:rPr lang="en-GB" dirty="0"/>
              <a:t>While PT-RS are intended for phase tracking in </a:t>
            </a:r>
            <a:r>
              <a:rPr lang="en-GB" dirty="0" err="1"/>
              <a:t>mmwave</a:t>
            </a:r>
            <a:r>
              <a:rPr lang="en-GB" dirty="0"/>
              <a:t> systems, the RS can be used for other purposes such as channel/Doppler tracking of high velocity/speed UEs. </a:t>
            </a:r>
          </a:p>
          <a:p>
            <a:pPr hangingPunct="0"/>
            <a:r>
              <a:rPr lang="en-GB" dirty="0"/>
              <a:t>IMT2020 demands higher UE speeds up to 500 </a:t>
            </a:r>
            <a:r>
              <a:rPr lang="en-GB" dirty="0" err="1"/>
              <a:t>Kmph</a:t>
            </a:r>
            <a:r>
              <a:rPr lang="en-GB" dirty="0"/>
              <a:t>. </a:t>
            </a:r>
          </a:p>
          <a:p>
            <a:pPr hangingPunct="0"/>
            <a:r>
              <a:rPr lang="en-GB" dirty="0"/>
              <a:t>In the Dec version of rel-15 specification, additional RS are defined to allow channel tracking in high speed UEs. </a:t>
            </a:r>
          </a:p>
          <a:p>
            <a:pPr lvl="1" hangingPunct="0"/>
            <a:r>
              <a:rPr lang="en-GB" dirty="0"/>
              <a:t>Yet, at high carrier frequencies, and high vehicular speeds Doppler effects cause channel variation within a OFDM symbol that cannot be tracked for existing DFT-S-OFDM PUSCH slot formats.  </a:t>
            </a:r>
          </a:p>
          <a:p>
            <a:pPr hangingPunct="0"/>
            <a:r>
              <a:rPr lang="en-GB" dirty="0"/>
              <a:t>Since, Pre-DFT RS insertion along with data is already supported by PT-RS, this feature can be used for channel tracking of high speed </a:t>
            </a:r>
            <a:r>
              <a:rPr lang="en-GB" dirty="0" err="1"/>
              <a:t>Ues</a:t>
            </a:r>
            <a:r>
              <a:rPr lang="en-GB" dirty="0"/>
              <a:t> (such as </a:t>
            </a:r>
            <a:r>
              <a:rPr lang="en-GB" dirty="0" err="1"/>
              <a:t>Ues</a:t>
            </a:r>
            <a:r>
              <a:rPr lang="en-GB" dirty="0"/>
              <a:t> located in high speed trains) in coverage limited scenarios</a:t>
            </a:r>
          </a:p>
          <a:p>
            <a:pPr lvl="1" hangingPunct="0"/>
            <a:r>
              <a:rPr lang="en-GB" dirty="0"/>
              <a:t> However, channel tracking requires a higher RS density than phase tracking. </a:t>
            </a:r>
            <a:endParaRPr lang="en-US" dirty="0"/>
          </a:p>
          <a:p>
            <a:pPr hangingPunct="0"/>
            <a:r>
              <a:rPr lang="en-GB" dirty="0"/>
              <a:t>To this end in RAN1-90bis the following has been agreed:</a:t>
            </a:r>
            <a:endParaRPr lang="en-US" dirty="0"/>
          </a:p>
          <a:p>
            <a:pPr hangingPunct="0"/>
            <a:r>
              <a:rPr lang="en-GB" b="1" u="sng" dirty="0">
                <a:hlinkClick r:id="rId2" action="ppaction://hlinkfile"/>
              </a:rPr>
              <a:t>R1-1719073</a:t>
            </a:r>
            <a:r>
              <a:rPr lang="en-US" b="1" dirty="0"/>
              <a:t>	</a:t>
            </a:r>
            <a:r>
              <a:rPr lang="en-IN" b="1" dirty="0"/>
              <a:t>WF on pre-DFT RS	</a:t>
            </a:r>
            <a:r>
              <a:rPr lang="en-US" b="1" dirty="0"/>
              <a:t>IITH, Mitsubishi, Deutsche Telekom, AT&amp;T, IITM, </a:t>
            </a:r>
            <a:r>
              <a:rPr lang="en-US" b="1" dirty="0" err="1"/>
              <a:t>CEWiT</a:t>
            </a:r>
            <a:r>
              <a:rPr lang="en-US" b="1" dirty="0"/>
              <a:t>, </a:t>
            </a:r>
            <a:r>
              <a:rPr lang="en-US" b="1" dirty="0" err="1"/>
              <a:t>Tejas</a:t>
            </a:r>
            <a:r>
              <a:rPr lang="en-US" b="1" dirty="0"/>
              <a:t> Networks, Reliance </a:t>
            </a:r>
            <a:r>
              <a:rPr lang="en-US" b="1" dirty="0" err="1"/>
              <a:t>Jio</a:t>
            </a:r>
            <a:r>
              <a:rPr lang="en-US" dirty="0"/>
              <a:t> Also supported by Qualcomm, IDC, National Instruments, KDDI, Softbank</a:t>
            </a:r>
          </a:p>
          <a:p>
            <a:pPr marL="457200" lvl="1" indent="0" hangingPunct="0">
              <a:buNone/>
            </a:pPr>
            <a:r>
              <a:rPr lang="en-US" b="1" dirty="0"/>
              <a:t>Conclusion</a:t>
            </a:r>
            <a:endParaRPr lang="en-US" dirty="0"/>
          </a:p>
          <a:p>
            <a:pPr marL="457200" lvl="1" indent="0" hangingPunct="0">
              <a:buNone/>
            </a:pPr>
            <a:r>
              <a:rPr lang="en-IN" dirty="0"/>
              <a:t>Companies are encouraged to study if chunk based pre-DFT RS K&gt;4 can be supported for enhanced channel estimation of DFT-S-OFDM PUSCH in future NR MIMO related study/work items</a:t>
            </a:r>
            <a:endParaRPr lang="en-US" dirty="0"/>
          </a:p>
          <a:p>
            <a:pPr marL="457200" lvl="1" indent="0" hangingPunct="0">
              <a:buNone/>
            </a:pPr>
            <a:r>
              <a:rPr lang="en-IN" dirty="0"/>
              <a:t>FFS: values of K and other details (K is the number of samples in a chunk)</a:t>
            </a:r>
            <a:r>
              <a:rPr lang="en-US" dirty="0"/>
              <a:t>	</a:t>
            </a:r>
          </a:p>
          <a:p>
            <a:pPr hangingPunct="0"/>
            <a:r>
              <a:rPr lang="en-GB" dirty="0"/>
              <a:t>Considering the above conclusion, we propose to introduce a SI followed by WI that defines an increased pre-DFT RS density for channel tracking purposes.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38684" y="21428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13985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/>
              <a:t>Simulation Results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965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84" y="21428"/>
            <a:ext cx="10515600" cy="1325563"/>
          </a:xfrm>
        </p:spPr>
        <p:txBody>
          <a:bodyPr/>
          <a:lstStyle/>
          <a:p>
            <a:r>
              <a:rPr lang="en-US" dirty="0"/>
              <a:t>Summary of Link Simulations with High Doppler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3287" y="15876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3287" y="5089453"/>
            <a:ext cx="491029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300" dirty="0">
                <a:effectLst/>
                <a:latin typeface="Times New Roman" charset="0"/>
                <a:ea typeface="Times New Roman" charset="0"/>
              </a:rPr>
              <a:t>Figure 1 QPSK, Comparison of LTE-</a:t>
            </a:r>
            <a:r>
              <a:rPr lang="en-GB" sz="1300" dirty="0" err="1">
                <a:effectLst/>
                <a:latin typeface="Times New Roman" charset="0"/>
                <a:ea typeface="Times New Roman" charset="0"/>
              </a:rPr>
              <a:t>rel</a:t>
            </a:r>
            <a:r>
              <a:rPr lang="en-GB" sz="1300" dirty="0">
                <a:effectLst/>
                <a:latin typeface="Times New Roman" charset="0"/>
                <a:ea typeface="Times New Roman" charset="0"/>
              </a:rPr>
              <a:t> 15 and </a:t>
            </a:r>
            <a:r>
              <a:rPr lang="en-GB" sz="1300" dirty="0">
                <a:latin typeface="Times New Roman" charset="0"/>
                <a:ea typeface="Times New Roman" charset="0"/>
              </a:rPr>
              <a:t>pre-DFT Reference Signal (RF) (denoted as legend IIT  proposal)</a:t>
            </a:r>
            <a:endParaRPr lang="en-GB" sz="1300" b="1" dirty="0">
              <a:latin typeface="Times New Roman" charset="0"/>
              <a:ea typeface="Times New Roman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300" dirty="0">
                <a:effectLst/>
                <a:latin typeface="Times New Roman" charset="0"/>
                <a:ea typeface="Times New Roman" charset="0"/>
              </a:rPr>
              <a:t> </a:t>
            </a:r>
            <a:endParaRPr lang="en-GB" sz="1300" b="1" dirty="0">
              <a:latin typeface="Times New Roman" charset="0"/>
              <a:ea typeface="Times New Roman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3854" y="5768345"/>
            <a:ext cx="491029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300" b="1" dirty="0">
                <a:effectLst/>
                <a:latin typeface="Times New Roman" charset="0"/>
                <a:ea typeface="Times New Roman" charset="0"/>
              </a:rPr>
              <a:t>Assumptions: </a:t>
            </a:r>
            <a:r>
              <a:rPr lang="en-GB" sz="1300" dirty="0">
                <a:latin typeface="Times New Roman" charset="0"/>
                <a:ea typeface="Times New Roman" charset="0"/>
              </a:rPr>
              <a:t>Single tap Rayleigh fading with Doppler 1Rx, 1Rx, 3.5 GHz, 15 </a:t>
            </a:r>
            <a:r>
              <a:rPr lang="en-GB" sz="1300" dirty="0" err="1">
                <a:latin typeface="Times New Roman" charset="0"/>
                <a:ea typeface="Times New Roman" charset="0"/>
              </a:rPr>
              <a:t>Khz</a:t>
            </a:r>
            <a:r>
              <a:rPr lang="en-GB" sz="1300" dirty="0">
                <a:latin typeface="Times New Roman" charset="0"/>
                <a:ea typeface="Times New Roman" charset="0"/>
              </a:rPr>
              <a:t> subcarrier spacing, 28.57% RS overhead in both cases, Rel-15 uses 4 dedicated RS in 14 OFDM symbols. Pre-DFT RS is inserted in every OFDM symbol without dedicated RS. High speed trains typically </a:t>
            </a:r>
            <a:endParaRPr lang="en-GB" sz="1300" b="1" dirty="0">
              <a:latin typeface="Times New Roman" charset="0"/>
              <a:ea typeface="Times New Roman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658706" y="1660378"/>
            <a:ext cx="181119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6050426" y="8333152"/>
            <a:ext cx="4910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300" b="1" dirty="0">
                <a:effectLst/>
                <a:latin typeface="Times New Roman" charset="0"/>
                <a:ea typeface="Times New Roman" charset="0"/>
              </a:rPr>
              <a:t>Assumptions: </a:t>
            </a:r>
            <a:r>
              <a:rPr lang="en-GB" sz="1300" dirty="0">
                <a:effectLst/>
                <a:latin typeface="Times New Roman" charset="0"/>
                <a:ea typeface="Times New Roman" charset="0"/>
              </a:rPr>
              <a:t>AWGN, </a:t>
            </a:r>
            <a:r>
              <a:rPr lang="en-US" sz="1400" dirty="0"/>
              <a:t>receiver is unaware of </a:t>
            </a:r>
            <a:r>
              <a:rPr lang="en-US" sz="1400" dirty="0" err="1"/>
              <a:t>Tx</a:t>
            </a:r>
            <a:r>
              <a:rPr lang="en-US" sz="1400" dirty="0"/>
              <a:t> shaping type</a:t>
            </a:r>
            <a:r>
              <a:rPr lang="en-GB" sz="1400" dirty="0">
                <a:effectLst/>
              </a:rPr>
              <a:t> , </a:t>
            </a:r>
            <a:r>
              <a:rPr lang="en-GB" sz="1400" dirty="0"/>
              <a:t>Practical (MMSE); adaptive (coarsely optimized) frequency smoothing BW </a:t>
            </a:r>
            <a:endParaRPr lang="en-GB" sz="1300" b="1" dirty="0">
              <a:latin typeface="Times New Roman" charset="0"/>
              <a:ea typeface="Times New Roman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069983" y="237141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658706" y="5641057"/>
            <a:ext cx="4910294" cy="116955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500" b="1" dirty="0">
                <a:latin typeface="Times New Roman" charset="0"/>
                <a:ea typeface="Times New Roman" charset="0"/>
              </a:rPr>
              <a:t>Observations: </a:t>
            </a:r>
          </a:p>
          <a:p>
            <a:pPr marL="285750" indent="-285750" hangingPunct="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sz="1500" b="1" dirty="0">
                <a:latin typeface="Times New Roman" charset="0"/>
                <a:ea typeface="Times New Roman" charset="0"/>
              </a:rPr>
              <a:t>Under same RS overhead, Pre-DFT RS insertion in every OFDM symbol without dedicated RS tracks the channel in  High Doppler</a:t>
            </a:r>
            <a:endParaRPr lang="en-GB" sz="1500" dirty="0">
              <a:latin typeface="Times New Roman" charset="0"/>
              <a:ea typeface="Times New Roman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91825" y="5125117"/>
            <a:ext cx="49102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sz="1300" dirty="0">
                <a:effectLst/>
                <a:latin typeface="Times New Roman" charset="0"/>
                <a:ea typeface="Times New Roman" charset="0"/>
              </a:rPr>
              <a:t>Figure </a:t>
            </a:r>
            <a:r>
              <a:rPr lang="en-GB" sz="1300" dirty="0">
                <a:latin typeface="Times New Roman" charset="0"/>
                <a:ea typeface="Times New Roman" charset="0"/>
              </a:rPr>
              <a:t>2</a:t>
            </a:r>
            <a:r>
              <a:rPr lang="en-GB" sz="1300" dirty="0">
                <a:effectLst/>
                <a:latin typeface="Times New Roman" charset="0"/>
                <a:ea typeface="Times New Roman" charset="0"/>
              </a:rPr>
              <a:t> 16 QAM,  Comparison of LTE-</a:t>
            </a:r>
            <a:r>
              <a:rPr lang="en-GB" sz="1300" dirty="0" err="1">
                <a:effectLst/>
                <a:latin typeface="Times New Roman" charset="0"/>
                <a:ea typeface="Times New Roman" charset="0"/>
              </a:rPr>
              <a:t>rel</a:t>
            </a:r>
            <a:r>
              <a:rPr lang="en-GB" sz="1300" dirty="0">
                <a:effectLst/>
                <a:latin typeface="Times New Roman" charset="0"/>
                <a:ea typeface="Times New Roman" charset="0"/>
              </a:rPr>
              <a:t> 15 and pre-DFT Reference Signal (denoted as legend IIT  proposal)</a:t>
            </a:r>
            <a:endParaRPr lang="en-GB" sz="1300" b="1" dirty="0">
              <a:latin typeface="Times New Roman" charset="0"/>
              <a:ea typeface="Times New Roman" charset="0"/>
            </a:endParaRPr>
          </a:p>
        </p:txBody>
      </p:sp>
      <p:pic>
        <p:nvPicPr>
          <p:cNvPr id="14" name="Content Placehold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611" y="1184691"/>
            <a:ext cx="5266667" cy="3904762"/>
          </a:xfrm>
          <a:prstGeom prst="rect">
            <a:avLst/>
          </a:prstGeom>
        </p:spPr>
      </p:pic>
      <p:pic>
        <p:nvPicPr>
          <p:cNvPr id="16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72" y="1184691"/>
            <a:ext cx="5333333" cy="3942857"/>
          </a:xfrm>
        </p:spPr>
      </p:pic>
    </p:spTree>
    <p:extLst>
      <p:ext uri="{BB962C8B-B14F-4D97-AF65-F5344CB8AC3E}">
        <p14:creationId xmlns:p14="http://schemas.microsoft.com/office/powerpoint/2010/main" val="153450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The detailed objectives are as follows. </a:t>
            </a:r>
            <a:endParaRPr lang="en-US" dirty="0"/>
          </a:p>
          <a:p>
            <a:pPr lvl="1" hangingPunct="0"/>
            <a:r>
              <a:rPr lang="en-US" dirty="0"/>
              <a:t>Evaluate pre-DFT RS for both data and control channels at high UE speeds</a:t>
            </a:r>
          </a:p>
          <a:p>
            <a:pPr lvl="1" hangingPunct="0"/>
            <a:r>
              <a:rPr lang="en-US" dirty="0"/>
              <a:t>Based on the outcomes of the study phase consider specification of the required pre-DFT RS density for DFT-S-OFDM waveforms for FR1 and FR2. </a:t>
            </a:r>
          </a:p>
          <a:p>
            <a:pPr lvl="2" hangingPunct="0"/>
            <a:r>
              <a:rPr lang="en-US" dirty="0"/>
              <a:t>Consider UE speeds up to 500 </a:t>
            </a:r>
            <a:r>
              <a:rPr lang="en-US" dirty="0" err="1"/>
              <a:t>Kmph</a:t>
            </a:r>
            <a:r>
              <a:rPr lang="en-US" dirty="0"/>
              <a:t> for FR1 </a:t>
            </a:r>
          </a:p>
        </p:txBody>
      </p:sp>
    </p:spTree>
    <p:extLst>
      <p:ext uri="{BB962C8B-B14F-4D97-AF65-F5344CB8AC3E}">
        <p14:creationId xmlns:p14="http://schemas.microsoft.com/office/powerpoint/2010/main" val="1136369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411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Channel estimation enhancement for high speed vehicles using pre-DFT RS </vt:lpstr>
      <vt:lpstr>Background</vt:lpstr>
      <vt:lpstr>Simulation Results</vt:lpstr>
      <vt:lpstr>Summary of Link Simulations with High Doppler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Pi/2 BPSK With  Spectrum Shaping Filter</dc:title>
  <dc:creator>Radha Krishna Ganti</dc:creator>
  <cp:lastModifiedBy>Chandrasekaran M</cp:lastModifiedBy>
  <cp:revision>144</cp:revision>
  <dcterms:created xsi:type="dcterms:W3CDTF">2017-11-29T16:03:42Z</dcterms:created>
  <dcterms:modified xsi:type="dcterms:W3CDTF">2017-12-11T13:52:34Z</dcterms:modified>
</cp:coreProperties>
</file>