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6327" r:id="rId1"/>
  </p:sldMasterIdLst>
  <p:notesMasterIdLst>
    <p:notesMasterId r:id="rId12"/>
  </p:notesMasterIdLst>
  <p:sldIdLst>
    <p:sldId id="404" r:id="rId2"/>
    <p:sldId id="497" r:id="rId3"/>
    <p:sldId id="505" r:id="rId4"/>
    <p:sldId id="508" r:id="rId5"/>
    <p:sldId id="502" r:id="rId6"/>
    <p:sldId id="509" r:id="rId7"/>
    <p:sldId id="503" r:id="rId8"/>
    <p:sldId id="504" r:id="rId9"/>
    <p:sldId id="501" r:id="rId10"/>
    <p:sldId id="490" r:id="rId11"/>
  </p:sldIdLst>
  <p:sldSz cx="9906000" cy="6858000" type="A4"/>
  <p:notesSz cx="6807200" cy="9939338"/>
  <p:defaultTex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p:defaultTextStyle>
  <p:extLst>
    <p:ext uri="{EFAFB233-063F-42B5-8137-9DF3F51BA10A}">
      <p15:sldGuideLst xmlns:p15="http://schemas.microsoft.com/office/powerpoint/2012/main">
        <p15:guide id="1" orient="horz" pos="2840">
          <p15:clr>
            <a:srgbClr val="A4A3A4"/>
          </p15:clr>
        </p15:guide>
        <p15:guide id="2" orient="horz" pos="4319">
          <p15:clr>
            <a:srgbClr val="A4A3A4"/>
          </p15:clr>
        </p15:guide>
        <p15:guide id="3" orient="horz" pos="4201">
          <p15:clr>
            <a:srgbClr val="A4A3A4"/>
          </p15:clr>
        </p15:guide>
        <p15:guide id="4" pos="716">
          <p15:clr>
            <a:srgbClr val="A4A3A4"/>
          </p15:clr>
        </p15:guide>
      </p15:sldGuideLst>
    </p:ext>
    <p:ext uri="{2D200454-40CA-4A62-9FC3-DE9A4176ACB9}">
      <p15:notesGuideLst xmlns:p15="http://schemas.microsoft.com/office/powerpoint/2012/main">
        <p15:guide id="1" orient="horz" pos="3131">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0066"/>
    <a:srgbClr val="CC0066"/>
    <a:srgbClr val="CC0000"/>
    <a:srgbClr val="FFCCFF"/>
    <a:srgbClr val="FFFF00"/>
    <a:srgbClr val="7F7F7F"/>
    <a:srgbClr val="00B050"/>
    <a:srgbClr val="00B0F0"/>
    <a:srgbClr val="F34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456" autoAdjust="0"/>
    <p:restoredTop sz="94434" autoAdjust="0"/>
  </p:normalViewPr>
  <p:slideViewPr>
    <p:cSldViewPr>
      <p:cViewPr varScale="1">
        <p:scale>
          <a:sx n="121" d="100"/>
          <a:sy n="121" d="100"/>
        </p:scale>
        <p:origin x="558" y="114"/>
      </p:cViewPr>
      <p:guideLst>
        <p:guide orient="horz" pos="2840"/>
        <p:guide orient="horz" pos="4319"/>
        <p:guide orient="horz" pos="4201"/>
        <p:guide pos="716"/>
      </p:guideLst>
    </p:cSldViewPr>
  </p:slideViewPr>
  <p:outlineViewPr>
    <p:cViewPr>
      <p:scale>
        <a:sx n="33" d="100"/>
        <a:sy n="33" d="100"/>
      </p:scale>
      <p:origin x="0" y="1344"/>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49" d="100"/>
          <a:sy n="49" d="100"/>
        </p:scale>
        <p:origin x="-2916" y="-90"/>
      </p:cViewPr>
      <p:guideLst>
        <p:guide orient="horz" pos="3131"/>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1"/>
            <a:ext cx="2949575" cy="496888"/>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47" name="Rectangle 3"/>
          <p:cNvSpPr>
            <a:spLocks noGrp="1" noChangeArrowheads="1"/>
          </p:cNvSpPr>
          <p:nvPr>
            <p:ph type="dt" idx="1"/>
          </p:nvPr>
        </p:nvSpPr>
        <p:spPr bwMode="auto">
          <a:xfrm>
            <a:off x="3856038" y="1"/>
            <a:ext cx="2949575" cy="496888"/>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endParaRPr lang="en-US" altLang="ko-KR"/>
          </a:p>
        </p:txBody>
      </p:sp>
      <p:sp>
        <p:nvSpPr>
          <p:cNvPr id="89092" name="Rectangle 4"/>
          <p:cNvSpPr>
            <a:spLocks noGrp="1" noRot="1" noChangeAspect="1" noChangeArrowheads="1" noTextEdit="1"/>
          </p:cNvSpPr>
          <p:nvPr>
            <p:ph type="sldImg" idx="2"/>
          </p:nvPr>
        </p:nvSpPr>
        <p:spPr bwMode="auto">
          <a:xfrm>
            <a:off x="712788" y="746125"/>
            <a:ext cx="5381625" cy="3725863"/>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1039" y="4721226"/>
            <a:ext cx="5445125" cy="4471988"/>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150" name="Rectangle 6"/>
          <p:cNvSpPr>
            <a:spLocks noGrp="1" noChangeArrowheads="1"/>
          </p:cNvSpPr>
          <p:nvPr>
            <p:ph type="ftr" sz="quarter" idx="4"/>
          </p:nvPr>
        </p:nvSpPr>
        <p:spPr bwMode="auto">
          <a:xfrm>
            <a:off x="1" y="9440863"/>
            <a:ext cx="2949575" cy="496887"/>
          </a:xfrm>
          <a:prstGeom prst="rect">
            <a:avLst/>
          </a:prstGeom>
          <a:noFill/>
          <a:ln w="9525">
            <a:noFill/>
            <a:miter lim="800000"/>
            <a:headEnd/>
            <a:tailEnd/>
          </a:ln>
          <a:effectLst/>
        </p:spPr>
        <p:txBody>
          <a:bodyPr vert="horz" wrap="square" lIns="91430" tIns="45715" rIns="91430" bIns="45715" numCol="1" anchor="b"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51" name="Rectangle 7"/>
          <p:cNvSpPr>
            <a:spLocks noGrp="1" noChangeArrowheads="1"/>
          </p:cNvSpPr>
          <p:nvPr>
            <p:ph type="sldNum" sz="quarter" idx="5"/>
          </p:nvPr>
        </p:nvSpPr>
        <p:spPr bwMode="auto">
          <a:xfrm>
            <a:off x="3856038" y="9440863"/>
            <a:ext cx="2949575" cy="496887"/>
          </a:xfrm>
          <a:prstGeom prst="rect">
            <a:avLst/>
          </a:prstGeom>
          <a:noFill/>
          <a:ln w="9525">
            <a:noFill/>
            <a:miter lim="800000"/>
            <a:headEnd/>
            <a:tailEnd/>
          </a:ln>
          <a:effectLst/>
        </p:spPr>
        <p:txBody>
          <a:bodyPr vert="horz" wrap="square" lIns="91430" tIns="45715" rIns="91430" bIns="45715" numCol="1" anchor="b"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fld id="{86A48C05-3BF9-4CF8-965C-B3A5E128232B}" type="slidenum">
              <a:rPr lang="en-US" altLang="ko-KR"/>
              <a:pPr>
                <a:defRPr/>
              </a:pPr>
              <a:t>‹#›</a:t>
            </a:fld>
            <a:endParaRPr lang="en-US" altLang="ko-KR" dirty="0"/>
          </a:p>
        </p:txBody>
      </p:sp>
    </p:spTree>
    <p:extLst>
      <p:ext uri="{BB962C8B-B14F-4D97-AF65-F5344CB8AC3E}">
        <p14:creationId xmlns:p14="http://schemas.microsoft.com/office/powerpoint/2010/main" val="3350873691"/>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56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28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00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72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5722" algn="l" defTabSz="914290" rtl="0" eaLnBrk="1" latinLnBrk="1" hangingPunct="1">
      <a:defRPr sz="1200" kern="1200">
        <a:solidFill>
          <a:schemeClr val="tx1"/>
        </a:solidFill>
        <a:latin typeface="+mn-lt"/>
        <a:ea typeface="+mn-ea"/>
        <a:cs typeface="+mn-cs"/>
      </a:defRPr>
    </a:lvl6pPr>
    <a:lvl7pPr marL="2742867" algn="l" defTabSz="914290" rtl="0" eaLnBrk="1" latinLnBrk="1" hangingPunct="1">
      <a:defRPr sz="1200" kern="1200">
        <a:solidFill>
          <a:schemeClr val="tx1"/>
        </a:solidFill>
        <a:latin typeface="+mn-lt"/>
        <a:ea typeface="+mn-ea"/>
        <a:cs typeface="+mn-cs"/>
      </a:defRPr>
    </a:lvl7pPr>
    <a:lvl8pPr marL="3200011" algn="l" defTabSz="914290" rtl="0" eaLnBrk="1" latinLnBrk="1" hangingPunct="1">
      <a:defRPr sz="1200" kern="1200">
        <a:solidFill>
          <a:schemeClr val="tx1"/>
        </a:solidFill>
        <a:latin typeface="+mn-lt"/>
        <a:ea typeface="+mn-ea"/>
        <a:cs typeface="+mn-cs"/>
      </a:defRPr>
    </a:lvl8pPr>
    <a:lvl9pPr marL="3657155" algn="l" defTabSz="91429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제목 12"/>
          <p:cNvSpPr>
            <a:spLocks noGrp="1"/>
          </p:cNvSpPr>
          <p:nvPr>
            <p:ph type="title" hasCustomPrompt="1"/>
          </p:nvPr>
        </p:nvSpPr>
        <p:spPr>
          <a:xfrm>
            <a:off x="2131199" y="1699755"/>
            <a:ext cx="5643602" cy="1299636"/>
          </a:xfrm>
          <a:prstGeom prst="rect">
            <a:avLst/>
          </a:prstGeom>
          <a:noFill/>
        </p:spPr>
        <p:txBody>
          <a:bodyPr anchor="ctr"/>
          <a:lstStyle>
            <a:lvl1pPr>
              <a:defRPr sz="3200" b="1" baseline="0">
                <a:latin typeface="Arial" pitchFamily="34" charset="0"/>
                <a:ea typeface="맑은 고딕" pitchFamily="50" charset="-127"/>
              </a:defRPr>
            </a:lvl1pPr>
          </a:lstStyle>
          <a:p>
            <a:r>
              <a:rPr lang="ko-KR" altLang="en-US" dirty="0" smtClean="0"/>
              <a:t>제목</a:t>
            </a:r>
            <a:endParaRPr lang="ko-KR" altLang="en-US" dirty="0"/>
          </a:p>
        </p:txBody>
      </p:sp>
      <p:sp>
        <p:nvSpPr>
          <p:cNvPr id="15" name="내용 개체 틀 5"/>
          <p:cNvSpPr>
            <a:spLocks noGrp="1"/>
          </p:cNvSpPr>
          <p:nvPr>
            <p:ph sz="quarter" idx="12" hasCustomPrompt="1"/>
          </p:nvPr>
        </p:nvSpPr>
        <p:spPr>
          <a:xfrm>
            <a:off x="3702835" y="5929330"/>
            <a:ext cx="2500330" cy="357190"/>
          </a:xfrm>
          <a:prstGeom prst="rect">
            <a:avLst/>
          </a:prstGeom>
        </p:spPr>
        <p:txBody>
          <a:bodyPr anchor="ctr"/>
          <a:lstStyle>
            <a:lvl1pPr marL="268288" indent="-268288">
              <a:buFont typeface="+mj-lt"/>
              <a:buNone/>
              <a:defRPr sz="1400" b="1" baseline="0">
                <a:latin typeface="맑은 고딕" pitchFamily="50" charset="-127"/>
                <a:ea typeface="맑은 고딕" pitchFamily="50" charset="-127"/>
              </a:defRPr>
            </a:lvl1pPr>
          </a:lstStyle>
          <a:p>
            <a:pPr lvl="0"/>
            <a:r>
              <a:rPr lang="ko-KR" altLang="en-US" dirty="0" smtClean="0"/>
              <a:t>발표자</a:t>
            </a:r>
            <a:r>
              <a:rPr lang="en-US" altLang="ko-KR" dirty="0" smtClean="0"/>
              <a:t>:</a:t>
            </a:r>
            <a:endParaRPr lang="ko-KR" altLang="en-US" dirty="0" smtClean="0"/>
          </a:p>
        </p:txBody>
      </p:sp>
      <p:sp>
        <p:nvSpPr>
          <p:cNvPr id="16" name="내용 개체 틀 5"/>
          <p:cNvSpPr>
            <a:spLocks noGrp="1"/>
          </p:cNvSpPr>
          <p:nvPr>
            <p:ph sz="quarter" idx="13" hasCustomPrompt="1"/>
          </p:nvPr>
        </p:nvSpPr>
        <p:spPr>
          <a:xfrm>
            <a:off x="3585000" y="3284169"/>
            <a:ext cx="2736000" cy="1224951"/>
          </a:xfrm>
          <a:prstGeom prst="rect">
            <a:avLst/>
          </a:prstGeom>
          <a:ln>
            <a:noFill/>
          </a:ln>
        </p:spPr>
        <p:txBody>
          <a:bodyPr anchor="t">
            <a:spAutoFit/>
          </a:bodyPr>
          <a:lstStyle>
            <a:lvl1pPr marL="342900" indent="-342900">
              <a:buFont typeface="+mj-lt"/>
              <a:buAutoNum type="arabicPeriod"/>
              <a:defRPr sz="1600" b="1" baseline="0">
                <a:latin typeface="Calibri" pitchFamily="34" charset="0"/>
                <a:ea typeface="돋움" pitchFamily="50" charset="-127"/>
              </a:defRPr>
            </a:lvl1pPr>
          </a:lstStyle>
          <a:p>
            <a:pPr lvl="0"/>
            <a:r>
              <a:rPr lang="en-US" altLang="ko-KR" dirty="0" smtClean="0"/>
              <a:t>A</a:t>
            </a:r>
          </a:p>
          <a:p>
            <a:pPr lvl="0"/>
            <a:r>
              <a:rPr lang="en-US" altLang="ko-KR" dirty="0" smtClean="0"/>
              <a:t>B</a:t>
            </a:r>
          </a:p>
          <a:p>
            <a:pPr lvl="0"/>
            <a:r>
              <a:rPr lang="en-US" altLang="ko-KR" dirty="0" smtClean="0"/>
              <a:t>C</a:t>
            </a:r>
          </a:p>
          <a:p>
            <a:pPr lvl="0"/>
            <a:endParaRPr lang="ko-KR" altLang="en-US" dirty="0" smtClean="0"/>
          </a:p>
        </p:txBody>
      </p:sp>
      <p:sp>
        <p:nvSpPr>
          <p:cNvPr id="7" name="직사각형 6"/>
          <p:cNvSpPr/>
          <p:nvPr userDrawn="1"/>
        </p:nvSpPr>
        <p:spPr>
          <a:xfrm>
            <a:off x="-121332" y="6525344"/>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2017. LG Electronics Inc. All rights reserved. </a:t>
            </a:r>
            <a:endParaRPr lang="ko-KR" altLang="en-US" sz="800" dirty="0">
              <a:solidFill>
                <a:srgbClr val="ECA6C2"/>
              </a:solidFill>
            </a:endParaRPr>
          </a:p>
        </p:txBody>
      </p:sp>
      <p:pic>
        <p:nvPicPr>
          <p:cNvPr id="8" name="그림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12840" y="5661248"/>
            <a:ext cx="3024336" cy="665352"/>
          </a:xfrm>
          <a:prstGeom prst="rect">
            <a:avLst/>
          </a:prstGeom>
        </p:spPr>
      </p:pic>
      <p:sp>
        <p:nvSpPr>
          <p:cNvPr id="9" name="TextBox 8"/>
          <p:cNvSpPr txBox="1"/>
          <p:nvPr userDrawn="1"/>
        </p:nvSpPr>
        <p:spPr>
          <a:xfrm>
            <a:off x="8750752" y="6197998"/>
            <a:ext cx="1080121" cy="576064"/>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632520" y="117995"/>
            <a:ext cx="864096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(24)</a:t>
            </a:r>
          </a:p>
        </p:txBody>
      </p:sp>
      <p:sp>
        <p:nvSpPr>
          <p:cNvPr id="18" name="내용 개체 틀 10"/>
          <p:cNvSpPr>
            <a:spLocks noGrp="1"/>
          </p:cNvSpPr>
          <p:nvPr>
            <p:ph sz="quarter" idx="18"/>
          </p:nvPr>
        </p:nvSpPr>
        <p:spPr>
          <a:xfrm>
            <a:off x="632520" y="942063"/>
            <a:ext cx="8640960" cy="5439265"/>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0" name="TextBox 9"/>
          <p:cNvSpPr txBox="1"/>
          <p:nvPr userDrawn="1"/>
        </p:nvSpPr>
        <p:spPr>
          <a:xfrm>
            <a:off x="4782120" y="6367318"/>
            <a:ext cx="341760"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smtClean="0">
                <a:solidFill>
                  <a:schemeClr val="tx1"/>
                </a:solidFill>
                <a:latin typeface="Calibri"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dirty="0" smtClean="0">
              <a:solidFill>
                <a:schemeClr val="tx1"/>
              </a:solidFill>
              <a:latin typeface="Calibri" pitchFamily="34" charset="0"/>
              <a:ea typeface="맑은 고딕" pitchFamily="50" charset="-127"/>
              <a:cs typeface="Arial" pitchFamily="34" charset="0"/>
            </a:endParaRPr>
          </a:p>
        </p:txBody>
      </p:sp>
      <p:sp>
        <p:nvSpPr>
          <p:cNvPr id="8" name="Line 14"/>
          <p:cNvSpPr>
            <a:spLocks noChangeShapeType="1"/>
          </p:cNvSpPr>
          <p:nvPr userDrawn="1"/>
        </p:nvSpPr>
        <p:spPr bwMode="auto">
          <a:xfrm>
            <a:off x="42000" y="83671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2" name="직사각형 11"/>
          <p:cNvSpPr/>
          <p:nvPr userDrawn="1"/>
        </p:nvSpPr>
        <p:spPr>
          <a:xfrm>
            <a:off x="-63877" y="6513512"/>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2017. LG Electronics Inc. All rights reserved. </a:t>
            </a:r>
            <a:endParaRPr lang="ko-KR" altLang="en-US" sz="800" dirty="0">
              <a:solidFill>
                <a:srgbClr val="ECA6C2"/>
              </a:solidFill>
            </a:endParaRPr>
          </a:p>
        </p:txBody>
      </p:sp>
      <p:sp>
        <p:nvSpPr>
          <p:cNvPr id="2" name="TextBox 1"/>
          <p:cNvSpPr txBox="1"/>
          <p:nvPr userDrawn="1"/>
        </p:nvSpPr>
        <p:spPr>
          <a:xfrm>
            <a:off x="8985447" y="6381328"/>
            <a:ext cx="920553" cy="476672"/>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pic>
        <p:nvPicPr>
          <p:cNvPr id="13" name="그림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56868" y="6486679"/>
            <a:ext cx="1620668" cy="356546"/>
          </a:xfrm>
          <a:prstGeom prst="rect">
            <a:avLst/>
          </a:prstGeom>
        </p:spPr>
      </p:pic>
      <p:sp>
        <p:nvSpPr>
          <p:cNvPr id="9"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10" name="내용 개체 틀 9"/>
          <p:cNvSpPr>
            <a:spLocks noGrp="1"/>
          </p:cNvSpPr>
          <p:nvPr>
            <p:ph sz="quarter" idx="16" hasCustomPrompt="1"/>
          </p:nvPr>
        </p:nvSpPr>
        <p:spPr>
          <a:xfrm>
            <a:off x="501204" y="1052736"/>
            <a:ext cx="4477943" cy="666934"/>
          </a:xfrm>
          <a:prstGeom prst="rect">
            <a:avLst/>
          </a:prstGeom>
        </p:spPr>
        <p:txBody>
          <a:bodyPr lIns="72000" anchor="ctr"/>
          <a:lstStyle>
            <a:lvl1pPr algn="l">
              <a:lnSpc>
                <a:spcPct val="150000"/>
              </a:lnSpc>
              <a:spcAft>
                <a:spcPts val="600"/>
              </a:spcAft>
              <a:buNone/>
              <a:defRPr sz="2400" b="1" u="sng" baseline="0">
                <a:latin typeface="Times New Roman" pitchFamily="18" charset="0"/>
                <a:ea typeface="맑은 고딕" pitchFamily="50" charset="-127"/>
              </a:defRPr>
            </a:lvl1pPr>
            <a:lvl2pPr>
              <a:defRPr sz="1600" b="1"/>
            </a:lvl2pPr>
            <a:lvl3pPr>
              <a:defRPr sz="1600" b="1"/>
            </a:lvl3pPr>
            <a:lvl4pPr>
              <a:defRPr sz="1600" b="1"/>
            </a:lvl4pPr>
            <a:lvl5pPr>
              <a:defRPr sz="1600" b="1"/>
            </a:lvl5pPr>
          </a:lstStyle>
          <a:p>
            <a:pPr lvl="0"/>
            <a:r>
              <a:rPr lang="en-US" altLang="ko-KR" dirty="0" smtClean="0"/>
              <a:t>xx</a:t>
            </a:r>
            <a:endParaRPr lang="ko-KR" altLang="en-US" dirty="0" smtClean="0"/>
          </a:p>
        </p:txBody>
      </p:sp>
      <p:sp>
        <p:nvSpPr>
          <p:cNvPr id="15" name="내용 개체 틀 9"/>
          <p:cNvSpPr>
            <a:spLocks noGrp="1"/>
          </p:cNvSpPr>
          <p:nvPr>
            <p:ph sz="quarter" idx="17" hasCustomPrompt="1"/>
          </p:nvPr>
        </p:nvSpPr>
        <p:spPr>
          <a:xfrm>
            <a:off x="5010733" y="1052701"/>
            <a:ext cx="4394063" cy="666934"/>
          </a:xfrm>
          <a:prstGeom prst="rect">
            <a:avLst/>
          </a:prstGeom>
        </p:spPr>
        <p:txBody>
          <a:bodyPr lIns="72000" anchor="ctr"/>
          <a:lstStyle>
            <a:lvl1pPr algn="l">
              <a:lnSpc>
                <a:spcPct val="150000"/>
              </a:lnSpc>
              <a:spcAft>
                <a:spcPts val="600"/>
              </a:spcAft>
              <a:buNone/>
              <a:defRPr sz="2400" b="1" u="sng" baseline="0">
                <a:latin typeface="Times New Roman" pitchFamily="18" charset="0"/>
                <a:ea typeface="맑은 고딕" pitchFamily="50" charset="-127"/>
              </a:defRPr>
            </a:lvl1pPr>
            <a:lvl2pPr>
              <a:defRPr sz="1600" b="1"/>
            </a:lvl2pPr>
            <a:lvl3pPr>
              <a:defRPr sz="1600" b="1"/>
            </a:lvl3pPr>
            <a:lvl4pPr>
              <a:defRPr sz="1600" b="1"/>
            </a:lvl4pPr>
            <a:lvl5pPr>
              <a:defRPr sz="1600" b="1"/>
            </a:lvl5pPr>
          </a:lstStyle>
          <a:p>
            <a:pPr lvl="0"/>
            <a:r>
              <a:rPr lang="en-US" altLang="ko-KR" dirty="0" smtClean="0"/>
              <a:t>xx</a:t>
            </a:r>
            <a:endParaRPr lang="ko-KR" altLang="en-US" dirty="0" smtClean="0"/>
          </a:p>
        </p:txBody>
      </p:sp>
      <p:sp>
        <p:nvSpPr>
          <p:cNvPr id="22" name="TextBox 21"/>
          <p:cNvSpPr txBox="1"/>
          <p:nvPr userDrawn="1"/>
        </p:nvSpPr>
        <p:spPr>
          <a:xfrm>
            <a:off x="4782120" y="6703476"/>
            <a:ext cx="341760"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smtClean="0">
                <a:solidFill>
                  <a:schemeClr val="tx1"/>
                </a:solidFill>
                <a:latin typeface="Calibri"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dirty="0" smtClean="0">
              <a:solidFill>
                <a:schemeClr val="tx1"/>
              </a:solidFill>
              <a:latin typeface="Calibri" pitchFamily="34" charset="0"/>
              <a:ea typeface="맑은 고딕" pitchFamily="50" charset="-127"/>
              <a:cs typeface="Arial" pitchFamily="34" charset="0"/>
            </a:endParaRPr>
          </a:p>
        </p:txBody>
      </p:sp>
      <p:sp>
        <p:nvSpPr>
          <p:cNvPr id="29" name="내용 개체 틀 10"/>
          <p:cNvSpPr>
            <a:spLocks noGrp="1"/>
          </p:cNvSpPr>
          <p:nvPr>
            <p:ph sz="quarter" idx="18"/>
          </p:nvPr>
        </p:nvSpPr>
        <p:spPr>
          <a:xfrm>
            <a:off x="513157" y="1001152"/>
            <a:ext cx="4477943" cy="5547038"/>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30" name="내용 개체 틀 10"/>
          <p:cNvSpPr>
            <a:spLocks noGrp="1"/>
          </p:cNvSpPr>
          <p:nvPr>
            <p:ph sz="quarter" idx="19"/>
          </p:nvPr>
        </p:nvSpPr>
        <p:spPr>
          <a:xfrm>
            <a:off x="5003331" y="996306"/>
            <a:ext cx="4392989" cy="5552121"/>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3" name="Line 14"/>
          <p:cNvSpPr>
            <a:spLocks noChangeShapeType="1"/>
          </p:cNvSpPr>
          <p:nvPr userDrawn="1"/>
        </p:nvSpPr>
        <p:spPr bwMode="auto">
          <a:xfrm>
            <a:off x="0" y="764704"/>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7" name="내용 개체 틀 5"/>
          <p:cNvSpPr>
            <a:spLocks noGrp="1"/>
          </p:cNvSpPr>
          <p:nvPr>
            <p:ph sz="quarter" idx="11" hasCustomPrompt="1"/>
          </p:nvPr>
        </p:nvSpPr>
        <p:spPr>
          <a:xfrm>
            <a:off x="461640" y="104005"/>
            <a:ext cx="864096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(24)</a:t>
            </a:r>
          </a:p>
        </p:txBody>
      </p:sp>
      <p:sp>
        <p:nvSpPr>
          <p:cNvPr id="18" name="직사각형 17"/>
          <p:cNvSpPr/>
          <p:nvPr userDrawn="1"/>
        </p:nvSpPr>
        <p:spPr>
          <a:xfrm>
            <a:off x="-87560" y="6609642"/>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2017. LG Electronics Inc. All rights reserved. </a:t>
            </a:r>
            <a:endParaRPr lang="ko-KR" altLang="en-US" sz="800" dirty="0">
              <a:solidFill>
                <a:srgbClr val="ECA6C2"/>
              </a:solidFill>
            </a:endParaRPr>
          </a:p>
        </p:txBody>
      </p:sp>
      <p:sp>
        <p:nvSpPr>
          <p:cNvPr id="20" name="TextBox 19"/>
          <p:cNvSpPr txBox="1"/>
          <p:nvPr userDrawn="1"/>
        </p:nvSpPr>
        <p:spPr>
          <a:xfrm>
            <a:off x="8985447" y="6381328"/>
            <a:ext cx="892521" cy="476672"/>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pic>
        <p:nvPicPr>
          <p:cNvPr id="21" name="그림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56868" y="6486679"/>
            <a:ext cx="1620668" cy="356546"/>
          </a:xfrm>
          <a:prstGeom prst="rect">
            <a:avLst/>
          </a:prstGeom>
        </p:spPr>
      </p:pic>
      <p:sp>
        <p:nvSpPr>
          <p:cNvPr id="14" name="Line 14"/>
          <p:cNvSpPr>
            <a:spLocks noChangeShapeType="1"/>
          </p:cNvSpPr>
          <p:nvPr userDrawn="1"/>
        </p:nvSpPr>
        <p:spPr bwMode="auto">
          <a:xfrm>
            <a:off x="19452" y="6548427"/>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454873" y="116632"/>
            <a:ext cx="892800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헤딩</a:t>
            </a:r>
            <a:r>
              <a:rPr lang="en-US" altLang="ko-KR" dirty="0" smtClean="0"/>
              <a:t>Heading </a:t>
            </a:r>
          </a:p>
        </p:txBody>
      </p:sp>
      <p:sp>
        <p:nvSpPr>
          <p:cNvPr id="18" name="내용 개체 틀 10"/>
          <p:cNvSpPr>
            <a:spLocks noGrp="1"/>
          </p:cNvSpPr>
          <p:nvPr>
            <p:ph sz="quarter" idx="18"/>
          </p:nvPr>
        </p:nvSpPr>
        <p:spPr>
          <a:xfrm>
            <a:off x="488504" y="980794"/>
            <a:ext cx="4464496" cy="5395722"/>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2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9" name="내용 개체 틀 10"/>
          <p:cNvSpPr>
            <a:spLocks noGrp="1"/>
          </p:cNvSpPr>
          <p:nvPr>
            <p:ph sz="quarter" idx="19"/>
          </p:nvPr>
        </p:nvSpPr>
        <p:spPr>
          <a:xfrm>
            <a:off x="4965838" y="980793"/>
            <a:ext cx="4451657" cy="5400535"/>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2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7" name="TextBox 16"/>
          <p:cNvSpPr txBox="1"/>
          <p:nvPr userDrawn="1"/>
        </p:nvSpPr>
        <p:spPr>
          <a:xfrm>
            <a:off x="4777311" y="6536377"/>
            <a:ext cx="351378" cy="261610"/>
          </a:xfrm>
          <a:prstGeom prst="rect">
            <a:avLst/>
          </a:prstGeom>
          <a:noFill/>
        </p:spPr>
        <p:txBody>
          <a:bodyPr wrap="none" rtlCol="0" anchor="t" anchorCtr="0">
            <a:spAutoFit/>
          </a:bodyPr>
          <a:lstStyle/>
          <a:p>
            <a:fld id="{20D81975-5F40-40F7-A5DB-5814000A945F}" type="slidenum">
              <a:rPr lang="ko-KR" altLang="en-US" sz="1050" b="0" smtClean="0">
                <a:latin typeface="Calibri" pitchFamily="34" charset="0"/>
                <a:ea typeface="맑은 고딕" pitchFamily="50" charset="-127"/>
                <a:cs typeface="Arial" pitchFamily="34" charset="0"/>
              </a:rPr>
              <a:pPr/>
              <a:t>‹#›</a:t>
            </a:fld>
            <a:endParaRPr lang="ko-KR" altLang="en-US" sz="1050" b="0" dirty="0" smtClean="0">
              <a:latin typeface="Calibri" pitchFamily="34" charset="0"/>
              <a:ea typeface="맑은 고딕" pitchFamily="50" charset="-127"/>
              <a:cs typeface="Arial" pitchFamily="34" charset="0"/>
            </a:endParaRPr>
          </a:p>
        </p:txBody>
      </p:sp>
      <p:sp>
        <p:nvSpPr>
          <p:cNvPr id="9" name="Line 14"/>
          <p:cNvSpPr>
            <a:spLocks noChangeShapeType="1"/>
          </p:cNvSpPr>
          <p:nvPr userDrawn="1"/>
        </p:nvSpPr>
        <p:spPr bwMode="auto">
          <a:xfrm>
            <a:off x="48086" y="83671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3" name="직사각형 12"/>
          <p:cNvSpPr/>
          <p:nvPr userDrawn="1"/>
        </p:nvSpPr>
        <p:spPr>
          <a:xfrm>
            <a:off x="-6997" y="6536377"/>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2017. LG Electronics Inc. All rights reserved. </a:t>
            </a:r>
            <a:endParaRPr lang="ko-KR" altLang="en-US" sz="800" dirty="0">
              <a:solidFill>
                <a:srgbClr val="ECA6C2"/>
              </a:solidFill>
            </a:endParaRPr>
          </a:p>
        </p:txBody>
      </p:sp>
      <p:sp>
        <p:nvSpPr>
          <p:cNvPr id="15" name="TextBox 14"/>
          <p:cNvSpPr txBox="1"/>
          <p:nvPr userDrawn="1"/>
        </p:nvSpPr>
        <p:spPr>
          <a:xfrm>
            <a:off x="9017259" y="6356067"/>
            <a:ext cx="894827" cy="395754"/>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pic>
        <p:nvPicPr>
          <p:cNvPr id="20" name="그림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56868" y="6486679"/>
            <a:ext cx="1620668" cy="356546"/>
          </a:xfrm>
          <a:prstGeom prst="rect">
            <a:avLst/>
          </a:prstGeom>
        </p:spPr>
      </p:pic>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빈 화면">
    <p:spTree>
      <p:nvGrpSpPr>
        <p:cNvPr id="1" name=""/>
        <p:cNvGrpSpPr/>
        <p:nvPr/>
      </p:nvGrpSpPr>
      <p:grpSpPr>
        <a:xfrm>
          <a:off x="0" y="0"/>
          <a:ext cx="0" cy="0"/>
          <a:chOff x="0" y="0"/>
          <a:chExt cx="0" cy="0"/>
        </a:xfrm>
      </p:grpSpPr>
      <p:sp>
        <p:nvSpPr>
          <p:cNvPr id="17" name="TextBox 16"/>
          <p:cNvSpPr txBox="1"/>
          <p:nvPr userDrawn="1"/>
        </p:nvSpPr>
        <p:spPr>
          <a:xfrm>
            <a:off x="4777311" y="6453336"/>
            <a:ext cx="351378" cy="261610"/>
          </a:xfrm>
          <a:prstGeom prst="rect">
            <a:avLst/>
          </a:prstGeom>
          <a:noFill/>
        </p:spPr>
        <p:txBody>
          <a:bodyPr wrap="none" rtlCol="0" anchor="t" anchorCtr="0">
            <a:spAutoFit/>
          </a:bodyPr>
          <a:lstStyle/>
          <a:p>
            <a:fld id="{20D81975-5F40-40F7-A5DB-5814000A945F}" type="slidenum">
              <a:rPr lang="ko-KR" altLang="en-US" sz="1050" b="0" smtClean="0">
                <a:latin typeface="Calibri" pitchFamily="34" charset="0"/>
                <a:ea typeface="맑은 고딕" pitchFamily="50" charset="-127"/>
                <a:cs typeface="Arial" pitchFamily="34" charset="0"/>
              </a:rPr>
              <a:pPr/>
              <a:t>‹#›</a:t>
            </a:fld>
            <a:endParaRPr lang="ko-KR" altLang="en-US" sz="1050" b="0" dirty="0" smtClean="0">
              <a:latin typeface="Calibri" pitchFamily="34" charset="0"/>
              <a:ea typeface="맑은 고딕" pitchFamily="50" charset="-127"/>
              <a:cs typeface="Arial" pitchFamily="34" charset="0"/>
            </a:endParaRPr>
          </a:p>
        </p:txBody>
      </p:sp>
      <p:sp>
        <p:nvSpPr>
          <p:cNvPr id="9" name="Line 14"/>
          <p:cNvSpPr>
            <a:spLocks noChangeShapeType="1"/>
          </p:cNvSpPr>
          <p:nvPr userDrawn="1"/>
        </p:nvSpPr>
        <p:spPr bwMode="auto">
          <a:xfrm>
            <a:off x="6752" y="764704"/>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0" name="바닥글 개체 틀 4"/>
          <p:cNvSpPr txBox="1">
            <a:spLocks/>
          </p:cNvSpPr>
          <p:nvPr userDrawn="1"/>
        </p:nvSpPr>
        <p:spPr>
          <a:xfrm>
            <a:off x="3799669" y="11241"/>
            <a:ext cx="1705332" cy="233365"/>
          </a:xfrm>
          <a:prstGeom prst="rect">
            <a:avLst/>
          </a:prstGeom>
          <a:ln>
            <a:solidFill>
              <a:schemeClr val="bg1">
                <a:lumMod val="75000"/>
              </a:schemeClr>
            </a:solidFill>
            <a:prstDash val="sysDash"/>
          </a:ln>
        </p:spPr>
        <p:txBody>
          <a:bodyPr vert="horz" lIns="91440" tIns="45720" rIns="91440" bIns="45720" rtlCol="0" anchor="ctr"/>
          <a:lstStyle>
            <a:defPPr>
              <a:defRPr lang="ko-KR"/>
            </a:defPPr>
            <a:lvl1pPr marL="0" algn="ct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dirty="0" smtClean="0">
                <a:solidFill>
                  <a:schemeClr val="bg1">
                    <a:lumMod val="75000"/>
                  </a:schemeClr>
                </a:solidFill>
                <a:latin typeface="Arial" panose="020B0604020202020204" pitchFamily="34" charset="0"/>
                <a:cs typeface="Arial" panose="020B0604020202020204" pitchFamily="34" charset="0"/>
              </a:rPr>
              <a:t>Internal</a:t>
            </a:r>
            <a:r>
              <a:rPr lang="en-US" altLang="ko-KR" baseline="0" dirty="0" smtClean="0">
                <a:solidFill>
                  <a:schemeClr val="bg1">
                    <a:lumMod val="75000"/>
                  </a:schemeClr>
                </a:solidFill>
                <a:latin typeface="Arial" panose="020B0604020202020204" pitchFamily="34" charset="0"/>
                <a:cs typeface="Arial" panose="020B0604020202020204" pitchFamily="34" charset="0"/>
              </a:rPr>
              <a:t> Use Only</a:t>
            </a:r>
            <a:endParaRPr lang="ko-KR" altLang="en-US" dirty="0">
              <a:solidFill>
                <a:schemeClr val="bg1">
                  <a:lumMod val="75000"/>
                </a:schemeClr>
              </a:solidFill>
              <a:latin typeface="Arial" panose="020B0604020202020204" pitchFamily="34" charset="0"/>
              <a:cs typeface="Arial" panose="020B0604020202020204" pitchFamily="34" charset="0"/>
            </a:endParaRPr>
          </a:p>
        </p:txBody>
      </p:sp>
      <p:sp>
        <p:nvSpPr>
          <p:cNvPr id="12" name="직사각형 11"/>
          <p:cNvSpPr/>
          <p:nvPr userDrawn="1"/>
        </p:nvSpPr>
        <p:spPr>
          <a:xfrm>
            <a:off x="-29838" y="6535662"/>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2017. LG Electronics Inc. All rights reserved. </a:t>
            </a:r>
            <a:endParaRPr lang="ko-KR" altLang="en-US" sz="800" dirty="0">
              <a:solidFill>
                <a:srgbClr val="ECA6C2"/>
              </a:solidFill>
            </a:endParaRPr>
          </a:p>
        </p:txBody>
      </p:sp>
      <p:sp>
        <p:nvSpPr>
          <p:cNvPr id="13" name="TextBox 12"/>
          <p:cNvSpPr txBox="1"/>
          <p:nvPr userDrawn="1"/>
        </p:nvSpPr>
        <p:spPr>
          <a:xfrm>
            <a:off x="8985447" y="6381328"/>
            <a:ext cx="920553" cy="476672"/>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pic>
        <p:nvPicPr>
          <p:cNvPr id="14" name="그림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56868" y="6486679"/>
            <a:ext cx="1620668" cy="356546"/>
          </a:xfrm>
          <a:prstGeom prst="rect">
            <a:avLst/>
          </a:prstGeom>
        </p:spPr>
      </p:pic>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5" name="내용 개체 틀 5"/>
          <p:cNvSpPr>
            <a:spLocks noGrp="1"/>
          </p:cNvSpPr>
          <p:nvPr>
            <p:ph sz="quarter" idx="11" hasCustomPrompt="1"/>
          </p:nvPr>
        </p:nvSpPr>
        <p:spPr>
          <a:xfrm>
            <a:off x="632520" y="117995"/>
            <a:ext cx="864096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(24)</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9464" y="6390381"/>
            <a:ext cx="698902"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326" r:id="rId1"/>
    <p:sldLayoutId id="2147486332" r:id="rId2"/>
    <p:sldLayoutId id="2147486328" r:id="rId3"/>
    <p:sldLayoutId id="2147486331" r:id="rId4"/>
    <p:sldLayoutId id="2147486333" r:id="rId5"/>
  </p:sldLayoutIdLst>
  <p:timing>
    <p:tnLst>
      <p:par>
        <p:cTn id="1" dur="indefinite" restart="never" nodeType="tmRoot"/>
      </p:par>
    </p:tnLst>
  </p:timing>
  <p:hf hdr="0" dt="0"/>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290" rtl="0" eaLnBrk="1" latinLnBrk="1" hangingPunct="1">
        <a:defRPr sz="1700" kern="1200">
          <a:solidFill>
            <a:schemeClr val="tx1"/>
          </a:solidFill>
          <a:latin typeface="+mn-lt"/>
          <a:ea typeface="+mn-ea"/>
          <a:cs typeface="+mn-cs"/>
        </a:defRPr>
      </a:lvl1pPr>
      <a:lvl2pPr marL="457145" algn="l" defTabSz="914290" rtl="0" eaLnBrk="1" latinLnBrk="1" hangingPunct="1">
        <a:defRPr sz="1700" kern="1200">
          <a:solidFill>
            <a:schemeClr val="tx1"/>
          </a:solidFill>
          <a:latin typeface="+mn-lt"/>
          <a:ea typeface="+mn-ea"/>
          <a:cs typeface="+mn-cs"/>
        </a:defRPr>
      </a:lvl2pPr>
      <a:lvl3pPr marL="914290" algn="l" defTabSz="914290" rtl="0" eaLnBrk="1" latinLnBrk="1" hangingPunct="1">
        <a:defRPr sz="1700" kern="1200">
          <a:solidFill>
            <a:schemeClr val="tx1"/>
          </a:solidFill>
          <a:latin typeface="+mn-lt"/>
          <a:ea typeface="+mn-ea"/>
          <a:cs typeface="+mn-cs"/>
        </a:defRPr>
      </a:lvl3pPr>
      <a:lvl4pPr marL="1371433" algn="l" defTabSz="914290" rtl="0" eaLnBrk="1" latinLnBrk="1" hangingPunct="1">
        <a:defRPr sz="1700" kern="1200">
          <a:solidFill>
            <a:schemeClr val="tx1"/>
          </a:solidFill>
          <a:latin typeface="+mn-lt"/>
          <a:ea typeface="+mn-ea"/>
          <a:cs typeface="+mn-cs"/>
        </a:defRPr>
      </a:lvl4pPr>
      <a:lvl5pPr marL="1828578" algn="l" defTabSz="914290" rtl="0" eaLnBrk="1" latinLnBrk="1" hangingPunct="1">
        <a:defRPr sz="1700" kern="1200">
          <a:solidFill>
            <a:schemeClr val="tx1"/>
          </a:solidFill>
          <a:latin typeface="+mn-lt"/>
          <a:ea typeface="+mn-ea"/>
          <a:cs typeface="+mn-cs"/>
        </a:defRPr>
      </a:lvl5pPr>
      <a:lvl6pPr marL="2285722" algn="l" defTabSz="914290" rtl="0" eaLnBrk="1" latinLnBrk="1" hangingPunct="1">
        <a:defRPr sz="1700" kern="1200">
          <a:solidFill>
            <a:schemeClr val="tx1"/>
          </a:solidFill>
          <a:latin typeface="+mn-lt"/>
          <a:ea typeface="+mn-ea"/>
          <a:cs typeface="+mn-cs"/>
        </a:defRPr>
      </a:lvl6pPr>
      <a:lvl7pPr marL="2742867" algn="l" defTabSz="914290" rtl="0" eaLnBrk="1" latinLnBrk="1" hangingPunct="1">
        <a:defRPr sz="1700" kern="1200">
          <a:solidFill>
            <a:schemeClr val="tx1"/>
          </a:solidFill>
          <a:latin typeface="+mn-lt"/>
          <a:ea typeface="+mn-ea"/>
          <a:cs typeface="+mn-cs"/>
        </a:defRPr>
      </a:lvl7pPr>
      <a:lvl8pPr marL="3200011" algn="l" defTabSz="914290" rtl="0" eaLnBrk="1" latinLnBrk="1" hangingPunct="1">
        <a:defRPr sz="1700" kern="1200">
          <a:solidFill>
            <a:schemeClr val="tx1"/>
          </a:solidFill>
          <a:latin typeface="+mn-lt"/>
          <a:ea typeface="+mn-ea"/>
          <a:cs typeface="+mn-cs"/>
        </a:defRPr>
      </a:lvl8pPr>
      <a:lvl9pPr marL="3657155" algn="l" defTabSz="914290" rtl="0" eaLnBrk="1" latinLnBrk="1"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pn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1.bin"/><Relationship Id="rId10" Type="http://schemas.openxmlformats.org/officeDocument/2006/relationships/oleObject" Target="../embeddings/oleObject4.bin"/><Relationship Id="rId4" Type="http://schemas.openxmlformats.org/officeDocument/2006/relationships/image" Target="../media/image8.png"/><Relationship Id="rId9"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9.jpeg"/><Relationship Id="rId7"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8.bin"/><Relationship Id="rId5" Type="http://schemas.openxmlformats.org/officeDocument/2006/relationships/image" Target="../media/image8.png"/><Relationship Id="rId10" Type="http://schemas.openxmlformats.org/officeDocument/2006/relationships/oleObject" Target="../embeddings/oleObject7.bin"/><Relationship Id="rId4" Type="http://schemas.openxmlformats.org/officeDocument/2006/relationships/image" Target="../media/image7.png"/><Relationship Id="rId9" Type="http://schemas.openxmlformats.org/officeDocument/2006/relationships/image" Target="../media/image6.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4"/>
          <p:cNvSpPr txBox="1">
            <a:spLocks/>
          </p:cNvSpPr>
          <p:nvPr/>
        </p:nvSpPr>
        <p:spPr>
          <a:xfrm>
            <a:off x="408462" y="1916832"/>
            <a:ext cx="9089077" cy="1299636"/>
          </a:xfrm>
          <a:prstGeom prst="rect">
            <a:avLst/>
          </a:prstGeom>
          <a:noFill/>
        </p:spPr>
        <p:txBody>
          <a:bodyPr anchor="ctr"/>
          <a:lstStyle>
            <a:lvl1pPr algn="ctr" rtl="0" eaLnBrk="1" fontAlgn="base" latinLnBrk="1" hangingPunct="1">
              <a:spcBef>
                <a:spcPct val="0"/>
              </a:spcBef>
              <a:spcAft>
                <a:spcPct val="0"/>
              </a:spcAft>
              <a:defRPr kumimoji="1" sz="3200" b="1" baseline="0">
                <a:solidFill>
                  <a:schemeClr val="tx2"/>
                </a:solidFill>
                <a:latin typeface="Arial" pitchFamily="34" charset="0"/>
                <a:ea typeface="맑은 고딕" pitchFamily="50" charset="-127"/>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a:lstStyle>
          <a:p>
            <a:endParaRPr lang="ko-KR" altLang="en-US" sz="2800" dirty="0"/>
          </a:p>
        </p:txBody>
      </p:sp>
      <p:sp>
        <p:nvSpPr>
          <p:cNvPr id="2" name="제목 1"/>
          <p:cNvSpPr>
            <a:spLocks noGrp="1"/>
          </p:cNvSpPr>
          <p:nvPr>
            <p:ph type="title"/>
          </p:nvPr>
        </p:nvSpPr>
        <p:spPr>
          <a:xfrm>
            <a:off x="189269" y="1699755"/>
            <a:ext cx="9751521" cy="1299636"/>
          </a:xfrm>
        </p:spPr>
        <p:txBody>
          <a:bodyPr/>
          <a:lstStyle/>
          <a:p>
            <a:r>
              <a:rPr lang="en-US" altLang="ko-KR" dirty="0"/>
              <a:t>Motivation </a:t>
            </a:r>
            <a:r>
              <a:rPr lang="en-US" altLang="ko-KR" dirty="0" smtClean="0"/>
              <a:t>for new SI:</a:t>
            </a:r>
            <a:r>
              <a:rPr lang="en-US" altLang="ko-KR" dirty="0"/>
              <a:t/>
            </a:r>
            <a:br>
              <a:rPr lang="en-US" altLang="ko-KR" dirty="0"/>
            </a:br>
            <a:r>
              <a:rPr lang="en-US" altLang="ko-KR" dirty="0"/>
              <a:t>S</a:t>
            </a:r>
            <a:r>
              <a:rPr lang="en-US" altLang="ko-KR" dirty="0" smtClean="0"/>
              <a:t>tudy </a:t>
            </a:r>
            <a:r>
              <a:rPr lang="en-US" altLang="ko-KR" dirty="0"/>
              <a:t>on Flexible and Full </a:t>
            </a:r>
            <a:r>
              <a:rPr lang="en-US" altLang="ko-KR" dirty="0" smtClean="0"/>
              <a:t>Duplex for </a:t>
            </a:r>
            <a:r>
              <a:rPr lang="en-US" altLang="ko-KR" dirty="0"/>
              <a:t>NR</a:t>
            </a:r>
            <a:endParaRPr lang="ko-KR" altLang="en-US" dirty="0"/>
          </a:p>
        </p:txBody>
      </p:sp>
      <p:sp>
        <p:nvSpPr>
          <p:cNvPr id="8" name="Text Box 5"/>
          <p:cNvSpPr txBox="1">
            <a:spLocks noChangeArrowheads="1"/>
          </p:cNvSpPr>
          <p:nvPr/>
        </p:nvSpPr>
        <p:spPr bwMode="auto">
          <a:xfrm>
            <a:off x="1612801" y="4473999"/>
            <a:ext cx="6652567" cy="461653"/>
          </a:xfrm>
          <a:prstGeom prst="rect">
            <a:avLst/>
          </a:prstGeom>
          <a:noFill/>
          <a:ln w="9525">
            <a:noFill/>
            <a:miter lim="800000"/>
            <a:headEnd/>
            <a:tailEnd/>
          </a:ln>
        </p:spPr>
        <p:txBody>
          <a:bodyPr wrap="square" lIns="91429" tIns="45714" rIns="91429" bIns="45714">
            <a:spAutoFit/>
          </a:bodyPr>
          <a:lstStyle/>
          <a:p>
            <a:pPr>
              <a:spcBef>
                <a:spcPct val="50000"/>
              </a:spcBef>
            </a:pPr>
            <a:r>
              <a:rPr lang="en-US" altLang="ko-KR" sz="2400" dirty="0" smtClean="0">
                <a:solidFill>
                  <a:srgbClr val="000000"/>
                </a:solidFill>
                <a:latin typeface="Arial" pitchFamily="34" charset="0"/>
                <a:ea typeface="맑은 고딕" pitchFamily="50" charset="-127"/>
                <a:cs typeface="Arial" pitchFamily="34" charset="0"/>
              </a:rPr>
              <a:t>LG Electronics and China Telecom</a:t>
            </a:r>
            <a:endParaRPr lang="ko-KR" altLang="en-US" sz="2400" baseline="0" dirty="0">
              <a:solidFill>
                <a:srgbClr val="000000"/>
              </a:solidFill>
              <a:latin typeface="Arial" pitchFamily="34" charset="0"/>
              <a:ea typeface="맑은 고딕" pitchFamily="50" charset="-127"/>
              <a:cs typeface="Arial" pitchFamily="34" charset="0"/>
            </a:endParaRPr>
          </a:p>
        </p:txBody>
      </p:sp>
      <p:sp>
        <p:nvSpPr>
          <p:cNvPr id="10" name="Rectangle 4"/>
          <p:cNvSpPr>
            <a:spLocks noChangeArrowheads="1"/>
          </p:cNvSpPr>
          <p:nvPr/>
        </p:nvSpPr>
        <p:spPr bwMode="auto">
          <a:xfrm>
            <a:off x="152400" y="299440"/>
            <a:ext cx="5181600"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l">
              <a:buNone/>
            </a:pPr>
            <a:r>
              <a:rPr lang="en-GB" altLang="ko-KR" sz="1800" dirty="0"/>
              <a:t>3GPP TSG RAN Meeting #</a:t>
            </a:r>
            <a:r>
              <a:rPr lang="en-GB" altLang="ko-KR" sz="1800" dirty="0" smtClean="0"/>
              <a:t>78</a:t>
            </a:r>
          </a:p>
          <a:p>
            <a:pPr algn="l">
              <a:buNone/>
            </a:pPr>
            <a:r>
              <a:rPr lang="en-GB" altLang="ko-KR" sz="1800" dirty="0" smtClean="0"/>
              <a:t>Lisbon</a:t>
            </a:r>
            <a:r>
              <a:rPr lang="en-GB" altLang="ko-KR" sz="1800" dirty="0"/>
              <a:t>, Portugal, December 18 - 21, 2017</a:t>
            </a:r>
            <a:endParaRPr lang="tr-TR" altLang="ko-KR" sz="1800" dirty="0">
              <a:latin typeface="Arial" charset="0"/>
              <a:cs typeface="Times New Roman" pitchFamily="18" charset="0"/>
            </a:endParaRPr>
          </a:p>
        </p:txBody>
      </p:sp>
      <p:sp>
        <p:nvSpPr>
          <p:cNvPr id="11" name="직사각형 5"/>
          <p:cNvSpPr>
            <a:spLocks noChangeArrowheads="1"/>
          </p:cNvSpPr>
          <p:nvPr/>
        </p:nvSpPr>
        <p:spPr bwMode="auto">
          <a:xfrm>
            <a:off x="8472766" y="152400"/>
            <a:ext cx="121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l">
              <a:spcBef>
                <a:spcPct val="0"/>
              </a:spcBef>
              <a:buFontTx/>
              <a:buNone/>
            </a:pPr>
            <a:r>
              <a:rPr lang="en-GB" altLang="ko-KR" sz="1800" dirty="0" smtClean="0">
                <a:cs typeface="Times New Roman" pitchFamily="18" charset="0"/>
              </a:rPr>
              <a:t>RP-172501</a:t>
            </a:r>
            <a:endParaRPr lang="en-GB" altLang="ko-KR" sz="1800" dirty="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Thank You</a:t>
            </a:r>
            <a:endParaRPr lang="ko-KR" altLang="en-US"/>
          </a:p>
        </p:txBody>
      </p:sp>
    </p:spTree>
    <p:extLst>
      <p:ext uri="{BB962C8B-B14F-4D97-AF65-F5344CB8AC3E}">
        <p14:creationId xmlns:p14="http://schemas.microsoft.com/office/powerpoint/2010/main" val="4096097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1"/>
          </p:nvPr>
        </p:nvSpPr>
        <p:spPr/>
        <p:txBody>
          <a:bodyPr/>
          <a:lstStyle/>
          <a:p>
            <a:r>
              <a:rPr lang="en-US" altLang="ko-KR" dirty="0" smtClean="0"/>
              <a:t>Introduction</a:t>
            </a:r>
            <a:endParaRPr lang="en-US" altLang="ko-KR" dirty="0"/>
          </a:p>
        </p:txBody>
      </p:sp>
      <p:sp>
        <p:nvSpPr>
          <p:cNvPr id="3" name="내용 개체 틀 2"/>
          <p:cNvSpPr>
            <a:spLocks noGrp="1"/>
          </p:cNvSpPr>
          <p:nvPr>
            <p:ph sz="quarter" idx="18"/>
          </p:nvPr>
        </p:nvSpPr>
        <p:spPr/>
        <p:txBody>
          <a:bodyPr/>
          <a:lstStyle/>
          <a:p>
            <a:r>
              <a:rPr lang="en-US" altLang="ko-KR" sz="2000" dirty="0"/>
              <a:t>Trends in NR</a:t>
            </a:r>
          </a:p>
          <a:p>
            <a:pPr lvl="1"/>
            <a:r>
              <a:rPr lang="en-US" altLang="ko-KR" sz="1600" dirty="0" smtClean="0"/>
              <a:t>Support duplexing flexibility with and without cross-link interference mitigation schemes</a:t>
            </a:r>
          </a:p>
          <a:p>
            <a:pPr lvl="1"/>
            <a:r>
              <a:rPr lang="en-US" altLang="ko-KR" sz="1600" dirty="0" smtClean="0"/>
              <a:t>Explosive </a:t>
            </a:r>
            <a:r>
              <a:rPr lang="en-US" altLang="ko-KR" sz="1600" dirty="0"/>
              <a:t>Increase in Demand for Data Traffic</a:t>
            </a:r>
          </a:p>
          <a:p>
            <a:pPr lvl="2"/>
            <a:r>
              <a:rPr lang="en-US" altLang="ko-KR" sz="1300" dirty="0" smtClean="0"/>
              <a:t>Traffic </a:t>
            </a:r>
            <a:r>
              <a:rPr lang="en-US" altLang="ko-KR" sz="1300" dirty="0"/>
              <a:t>volume/burst and DL/UL traffic asymmetry</a:t>
            </a:r>
          </a:p>
          <a:p>
            <a:pPr lvl="1"/>
            <a:r>
              <a:rPr lang="en-US" altLang="ko-KR" sz="1600" dirty="0" smtClean="0"/>
              <a:t>Ultra </a:t>
            </a:r>
            <a:r>
              <a:rPr lang="en-US" altLang="ko-KR" sz="1600" dirty="0"/>
              <a:t>Low Latency required</a:t>
            </a:r>
          </a:p>
          <a:p>
            <a:pPr lvl="1"/>
            <a:r>
              <a:rPr lang="en-US" altLang="ko-KR" sz="1600" dirty="0" smtClean="0"/>
              <a:t>Support Various </a:t>
            </a:r>
            <a:r>
              <a:rPr lang="en-US" altLang="ko-KR" sz="1600" dirty="0"/>
              <a:t>Usage </a:t>
            </a:r>
            <a:r>
              <a:rPr lang="en-US" altLang="ko-KR" sz="1600" dirty="0" smtClean="0"/>
              <a:t>Scenarios by a single cell: </a:t>
            </a:r>
            <a:r>
              <a:rPr lang="en-US" altLang="ko-KR" sz="1600" dirty="0" err="1"/>
              <a:t>eMBB</a:t>
            </a:r>
            <a:r>
              <a:rPr lang="en-US" altLang="ko-KR" sz="1600" dirty="0"/>
              <a:t>, URLLC, </a:t>
            </a:r>
            <a:r>
              <a:rPr lang="en-US" altLang="ko-KR" sz="1600" dirty="0" err="1" smtClean="0"/>
              <a:t>mMTC</a:t>
            </a:r>
            <a:endParaRPr lang="en-US" altLang="ko-KR" sz="1600" dirty="0"/>
          </a:p>
          <a:p>
            <a:r>
              <a:rPr lang="en-US" altLang="ko-KR" sz="2000" dirty="0" smtClean="0"/>
              <a:t>Enabling Technologies</a:t>
            </a:r>
            <a:endParaRPr lang="en-US" altLang="ko-KR" sz="2000" dirty="0"/>
          </a:p>
          <a:p>
            <a:pPr lvl="1"/>
            <a:r>
              <a:rPr lang="en-US" altLang="ko-KR" sz="1600" dirty="0" smtClean="0"/>
              <a:t>Advanced cross-link interference mitigation schemes such as IC receivers</a:t>
            </a:r>
          </a:p>
          <a:p>
            <a:pPr lvl="1"/>
            <a:r>
              <a:rPr lang="en-US" altLang="ko-KR" sz="1600" dirty="0" smtClean="0"/>
              <a:t>Dynamic and flexibility </a:t>
            </a:r>
            <a:r>
              <a:rPr lang="en-US" altLang="ko-KR" sz="1600" dirty="0"/>
              <a:t>of frequency resource </a:t>
            </a:r>
            <a:r>
              <a:rPr lang="en-US" altLang="ko-KR" sz="1600" dirty="0" smtClean="0"/>
              <a:t>utilization</a:t>
            </a:r>
            <a:endParaRPr lang="en-US" altLang="ko-KR" sz="1600" dirty="0"/>
          </a:p>
          <a:p>
            <a:pPr lvl="2"/>
            <a:r>
              <a:rPr lang="en-US" altLang="ko-KR" sz="1300" dirty="0" smtClean="0"/>
              <a:t>Support flexible </a:t>
            </a:r>
            <a:r>
              <a:rPr lang="en-US" altLang="ko-KR" sz="1300" dirty="0"/>
              <a:t>DL/UL resource </a:t>
            </a:r>
            <a:r>
              <a:rPr lang="en-US" altLang="ko-KR" sz="1300" dirty="0" smtClean="0"/>
              <a:t>allocation with FDM manner </a:t>
            </a:r>
            <a:endParaRPr lang="en-US" altLang="ko-KR" sz="1300" dirty="0"/>
          </a:p>
          <a:p>
            <a:pPr marL="261938" lvl="2" indent="0">
              <a:buNone/>
            </a:pPr>
            <a:r>
              <a:rPr lang="en-US" altLang="ko-KR" sz="1300" dirty="0" smtClean="0"/>
              <a:t>      - </a:t>
            </a:r>
            <a:r>
              <a:rPr lang="en-US" altLang="ko-KR" sz="1300" dirty="0"/>
              <a:t>e.g</a:t>
            </a:r>
            <a:r>
              <a:rPr lang="en-US" altLang="ko-KR" sz="1300" dirty="0" smtClean="0"/>
              <a:t>., multiplexing </a:t>
            </a:r>
            <a:r>
              <a:rPr lang="en-US" altLang="ko-KR" sz="1300" dirty="0"/>
              <a:t>between </a:t>
            </a:r>
            <a:r>
              <a:rPr lang="en-US" altLang="ko-KR" sz="1300" dirty="0" err="1"/>
              <a:t>eMBB</a:t>
            </a:r>
            <a:r>
              <a:rPr lang="en-US" altLang="ko-KR" sz="1300" dirty="0"/>
              <a:t> DL and URLLC </a:t>
            </a:r>
            <a:r>
              <a:rPr lang="en-US" altLang="ko-KR" sz="1300" dirty="0" smtClean="0"/>
              <a:t>UL with FDM manner</a:t>
            </a:r>
          </a:p>
          <a:p>
            <a:pPr marL="261938" lvl="2" indent="0">
              <a:buNone/>
            </a:pPr>
            <a:r>
              <a:rPr lang="en-US" altLang="ko-KR" sz="1300" dirty="0"/>
              <a:t> </a:t>
            </a:r>
            <a:r>
              <a:rPr lang="en-US" altLang="ko-KR" sz="1300" dirty="0" smtClean="0"/>
              <a:t>     - e.g., multiplexing between </a:t>
            </a:r>
            <a:r>
              <a:rPr lang="en-US" altLang="ko-KR" sz="1300" dirty="0" err="1" smtClean="0"/>
              <a:t>mMTC</a:t>
            </a:r>
            <a:r>
              <a:rPr lang="en-US" altLang="ko-KR" sz="1300" dirty="0" smtClean="0"/>
              <a:t> UL and </a:t>
            </a:r>
            <a:r>
              <a:rPr lang="en-US" altLang="ko-KR" sz="1300" dirty="0" err="1" smtClean="0"/>
              <a:t>eMBB</a:t>
            </a:r>
            <a:r>
              <a:rPr lang="en-US" altLang="ko-KR" sz="1300" dirty="0" smtClean="0"/>
              <a:t>/URLLC DL with FDM manner</a:t>
            </a:r>
            <a:endParaRPr lang="en-US" altLang="ko-KR" sz="1300" dirty="0"/>
          </a:p>
          <a:p>
            <a:pPr lvl="1"/>
            <a:r>
              <a:rPr lang="en-US" altLang="ko-KR" sz="1600" dirty="0" smtClean="0"/>
              <a:t>Full </a:t>
            </a:r>
            <a:r>
              <a:rPr lang="en-US" altLang="ko-KR" sz="1600" dirty="0"/>
              <a:t>duplex </a:t>
            </a:r>
            <a:r>
              <a:rPr lang="en-US" altLang="ko-KR" sz="1600" dirty="0" smtClean="0"/>
              <a:t>functionality </a:t>
            </a:r>
          </a:p>
          <a:p>
            <a:pPr lvl="2"/>
            <a:r>
              <a:rPr lang="en-US" altLang="ko-KR" sz="1300" dirty="0" smtClean="0"/>
              <a:t>Support simultaneous DL/UL resource allocation for spectral efficiency enhancement </a:t>
            </a:r>
            <a:r>
              <a:rPr lang="en-US" altLang="ko-KR" sz="1300" dirty="0"/>
              <a:t>and </a:t>
            </a:r>
            <a:r>
              <a:rPr lang="en-US" altLang="ko-KR" sz="1300" dirty="0" smtClean="0"/>
              <a:t>latency reduction</a:t>
            </a:r>
          </a:p>
          <a:p>
            <a:pPr lvl="2"/>
            <a:endParaRPr lang="en-US" altLang="ko-KR" sz="13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p:txBody>
      </p:sp>
      <p:sp>
        <p:nvSpPr>
          <p:cNvPr id="6" name="오른쪽 화살표 5"/>
          <p:cNvSpPr/>
          <p:nvPr/>
        </p:nvSpPr>
        <p:spPr>
          <a:xfrm>
            <a:off x="632520" y="5661248"/>
            <a:ext cx="216024" cy="43204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68524" y="5707995"/>
            <a:ext cx="8784976" cy="338554"/>
          </a:xfrm>
          <a:prstGeom prst="rect">
            <a:avLst/>
          </a:prstGeom>
          <a:noFill/>
        </p:spPr>
        <p:txBody>
          <a:bodyPr wrap="square" rtlCol="0">
            <a:spAutoFit/>
          </a:bodyPr>
          <a:lstStyle/>
          <a:p>
            <a:r>
              <a:rPr lang="en-US" b="1" dirty="0" smtClean="0">
                <a:solidFill>
                  <a:srgbClr val="FF0000"/>
                </a:solidFill>
              </a:rPr>
              <a:t>NR requires further enhanced solution with high </a:t>
            </a:r>
            <a:r>
              <a:rPr lang="en-US" b="1" dirty="0">
                <a:solidFill>
                  <a:srgbClr val="FF0000"/>
                </a:solidFill>
              </a:rPr>
              <a:t>s</a:t>
            </a:r>
            <a:r>
              <a:rPr lang="en-US" b="1" dirty="0" smtClean="0">
                <a:solidFill>
                  <a:srgbClr val="FF0000"/>
                </a:solidFill>
              </a:rPr>
              <a:t>pectral efficiency and low latency </a:t>
            </a:r>
            <a:endParaRPr lang="en-US" b="1" dirty="0">
              <a:solidFill>
                <a:srgbClr val="FF0000"/>
              </a:solidFill>
            </a:endParaRPr>
          </a:p>
        </p:txBody>
      </p:sp>
    </p:spTree>
    <p:extLst>
      <p:ext uri="{BB962C8B-B14F-4D97-AF65-F5344CB8AC3E}">
        <p14:creationId xmlns:p14="http://schemas.microsoft.com/office/powerpoint/2010/main" val="19521046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1"/>
          </p:nvPr>
        </p:nvSpPr>
        <p:spPr/>
        <p:txBody>
          <a:bodyPr/>
          <a:lstStyle/>
          <a:p>
            <a:r>
              <a:rPr lang="en-US" altLang="ko-KR" dirty="0" smtClean="0"/>
              <a:t>Motivation</a:t>
            </a:r>
            <a:endParaRPr lang="ko-KR" altLang="en-US"/>
          </a:p>
        </p:txBody>
      </p:sp>
      <p:sp>
        <p:nvSpPr>
          <p:cNvPr id="3" name="내용 개체 틀 2"/>
          <p:cNvSpPr>
            <a:spLocks noGrp="1"/>
          </p:cNvSpPr>
          <p:nvPr>
            <p:ph sz="quarter" idx="18"/>
          </p:nvPr>
        </p:nvSpPr>
        <p:spPr/>
        <p:txBody>
          <a:bodyPr/>
          <a:lstStyle/>
          <a:p>
            <a:r>
              <a:rPr lang="en-US" altLang="ko-KR" dirty="0" smtClean="0"/>
              <a:t>In Rel-14 NR SI, performance benefits of duplexing flexibility are observed in various deployment scenarios</a:t>
            </a:r>
          </a:p>
          <a:p>
            <a:r>
              <a:rPr lang="en-US" altLang="ko-KR" b="0" dirty="0"/>
              <a:t>Observations for indoor hotspot scenario:</a:t>
            </a:r>
          </a:p>
          <a:p>
            <a:pPr lvl="1"/>
            <a:r>
              <a:rPr lang="en-US" altLang="ko-KR" b="0" dirty="0" smtClean="0"/>
              <a:t>Evaluations </a:t>
            </a:r>
            <a:r>
              <a:rPr lang="en-US" altLang="ko-KR" b="0" dirty="0"/>
              <a:t>show that duplexing flexibility with cross-link interference mitigation schemes and on </a:t>
            </a:r>
            <a:r>
              <a:rPr lang="en-US" altLang="ko-KR" b="0" dirty="0" smtClean="0"/>
              <a:t>a 4GHz </a:t>
            </a:r>
            <a:r>
              <a:rPr lang="en-US" altLang="ko-KR" b="0" dirty="0"/>
              <a:t>and 30GHz provides better UPT compared to static UL/DL resource partition and </a:t>
            </a:r>
            <a:r>
              <a:rPr lang="en-US" altLang="ko-KR" b="0" dirty="0" smtClean="0"/>
              <a:t>duplexing flexibility </a:t>
            </a:r>
            <a:r>
              <a:rPr lang="en-US" altLang="ko-KR" b="0" dirty="0"/>
              <a:t>without cross-link interference mitigation schemes</a:t>
            </a:r>
          </a:p>
          <a:p>
            <a:pPr lvl="1"/>
            <a:r>
              <a:rPr lang="en-US" altLang="ko-KR" b="0" dirty="0" smtClean="0"/>
              <a:t>Evaluations </a:t>
            </a:r>
            <a:r>
              <a:rPr lang="en-US" altLang="ko-KR" b="0" dirty="0"/>
              <a:t>show that duplexing flexibility without cross-link interference mitigation schemes on </a:t>
            </a:r>
            <a:r>
              <a:rPr lang="en-US" altLang="ko-KR" b="0" dirty="0" smtClean="0"/>
              <a:t>a 4GHz </a:t>
            </a:r>
            <a:r>
              <a:rPr lang="en-US" altLang="ko-KR" b="0" dirty="0"/>
              <a:t>and 30GHz provides better UPT compared to static UL/DL resource partition at least </a:t>
            </a:r>
            <a:r>
              <a:rPr lang="en-US" altLang="ko-KR" b="0" dirty="0" smtClean="0"/>
              <a:t>for some </a:t>
            </a:r>
            <a:r>
              <a:rPr lang="en-US" altLang="ko-KR" b="0" dirty="0"/>
              <a:t>cases</a:t>
            </a:r>
          </a:p>
          <a:p>
            <a:pPr lvl="1"/>
            <a:r>
              <a:rPr lang="en-US" altLang="ko-KR" b="0" dirty="0" smtClean="0"/>
              <a:t>The </a:t>
            </a:r>
            <a:r>
              <a:rPr lang="en-US" altLang="ko-KR" b="0" dirty="0"/>
              <a:t>evaluated cross-link interference mitigation schemes include sensing based </a:t>
            </a:r>
            <a:r>
              <a:rPr lang="en-US" altLang="ko-KR" b="0" dirty="0" smtClean="0"/>
              <a:t>methods, advanced </a:t>
            </a:r>
            <a:r>
              <a:rPr lang="en-US" altLang="ko-KR" b="0" dirty="0"/>
              <a:t>receivers (e.g. MMSE-IRC, EMMSE-IRC), coordinated scheduling/</a:t>
            </a:r>
            <a:r>
              <a:rPr lang="en-US" altLang="ko-KR" b="0" dirty="0" err="1"/>
              <a:t>beamforming</a:t>
            </a:r>
            <a:r>
              <a:rPr lang="en-US" altLang="ko-KR" b="0" dirty="0"/>
              <a:t>, </a:t>
            </a:r>
            <a:r>
              <a:rPr lang="en-US" altLang="ko-KR" b="0" dirty="0" smtClean="0"/>
              <a:t>power control</a:t>
            </a:r>
            <a:r>
              <a:rPr lang="en-US" altLang="ko-KR" b="0" dirty="0"/>
              <a:t>, link adaptation, hybrid dynamic/static UL/DL resource assignment.</a:t>
            </a:r>
          </a:p>
          <a:p>
            <a:r>
              <a:rPr lang="en-US" altLang="ko-KR" b="0" dirty="0" smtClean="0"/>
              <a:t>Observations </a:t>
            </a:r>
            <a:r>
              <a:rPr lang="en-US" altLang="ko-KR" b="0" dirty="0"/>
              <a:t>for urban macro scenario:</a:t>
            </a:r>
          </a:p>
          <a:p>
            <a:pPr lvl="1"/>
            <a:r>
              <a:rPr lang="en-US" altLang="ko-KR" b="0" dirty="0" smtClean="0"/>
              <a:t>Evaluations </a:t>
            </a:r>
            <a:r>
              <a:rPr lang="en-US" altLang="ko-KR" b="0" dirty="0"/>
              <a:t>show that duplexing flexibility with cross-link interference mitigation schemes on </a:t>
            </a:r>
            <a:r>
              <a:rPr lang="en-US" altLang="ko-KR" b="0" dirty="0" smtClean="0"/>
              <a:t>a 4GHz </a:t>
            </a:r>
            <a:r>
              <a:rPr lang="en-US" altLang="ko-KR" b="0" dirty="0"/>
              <a:t>unpaired spectrum and on a 2GHz paired spectrum provides better average UPT </a:t>
            </a:r>
            <a:r>
              <a:rPr lang="en-US" altLang="ko-KR" b="0" dirty="0" smtClean="0"/>
              <a:t>compared to </a:t>
            </a:r>
            <a:r>
              <a:rPr lang="en-US" altLang="ko-KR" b="0" dirty="0"/>
              <a:t>static UL/DL resource partition and duplexing flexibility without cross-link interference </a:t>
            </a:r>
            <a:r>
              <a:rPr lang="en-US" altLang="ko-KR" b="0" dirty="0" smtClean="0"/>
              <a:t>mitigation schemes.</a:t>
            </a:r>
          </a:p>
          <a:p>
            <a:pPr lvl="1"/>
            <a:r>
              <a:rPr lang="en-US" altLang="ko-KR" b="0" dirty="0" smtClean="0"/>
              <a:t>The </a:t>
            </a:r>
            <a:r>
              <a:rPr lang="en-US" altLang="ko-KR" b="0" dirty="0"/>
              <a:t>evaluated cross-link interference mitigation schemes include advanced receivers (e.g. </a:t>
            </a:r>
            <a:r>
              <a:rPr lang="en-US" altLang="ko-KR" b="0" dirty="0" smtClean="0"/>
              <a:t>MMSEIRC, EMMSE-IRC</a:t>
            </a:r>
            <a:r>
              <a:rPr lang="en-US" altLang="ko-KR" b="0" dirty="0"/>
              <a:t>, packet exchange for interference cancellation), </a:t>
            </a:r>
            <a:r>
              <a:rPr lang="en-US" altLang="ko-KR" b="0" dirty="0" smtClean="0"/>
              <a:t>coordinated scheduling/</a:t>
            </a:r>
            <a:r>
              <a:rPr lang="en-US" altLang="ko-KR" b="0" dirty="0" err="1" smtClean="0"/>
              <a:t>beamforming</a:t>
            </a:r>
            <a:r>
              <a:rPr lang="en-US" altLang="ko-KR" b="0" dirty="0"/>
              <a:t>, power control, link adaptation.</a:t>
            </a:r>
          </a:p>
          <a:p>
            <a:pPr lvl="1"/>
            <a:r>
              <a:rPr lang="en-US" altLang="ko-KR" b="0" dirty="0" smtClean="0"/>
              <a:t>Evaluations </a:t>
            </a:r>
            <a:r>
              <a:rPr lang="en-US" altLang="ko-KR" b="0" dirty="0"/>
              <a:t>show that duplexing flexibility on a 2GHz paired spectrum with SRS on the DL </a:t>
            </a:r>
            <a:r>
              <a:rPr lang="en-US" altLang="ko-KR" b="0" dirty="0" smtClean="0"/>
              <a:t>part without </a:t>
            </a:r>
            <a:r>
              <a:rPr lang="en-US" altLang="ko-KR" b="0" dirty="0"/>
              <a:t>dynamic DL/UL resource allocation provides better cell average/edge </a:t>
            </a:r>
            <a:r>
              <a:rPr lang="en-US" altLang="ko-KR" b="0" dirty="0" smtClean="0"/>
              <a:t>throughput compared </a:t>
            </a:r>
            <a:r>
              <a:rPr lang="en-US" altLang="ko-KR" b="0" dirty="0"/>
              <a:t>to no SRS on the DL part of the spectrum.</a:t>
            </a:r>
            <a:endParaRPr lang="en-US" altLang="ko-KR" dirty="0" smtClean="0"/>
          </a:p>
        </p:txBody>
      </p:sp>
    </p:spTree>
    <p:extLst>
      <p:ext uri="{BB962C8B-B14F-4D97-AF65-F5344CB8AC3E}">
        <p14:creationId xmlns:p14="http://schemas.microsoft.com/office/powerpoint/2010/main" val="1302013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altLang="zh-CN" dirty="0" smtClean="0"/>
              <a:t>Motivation</a:t>
            </a:r>
            <a:endParaRPr lang="zh-CN" altLang="en-US" dirty="0"/>
          </a:p>
        </p:txBody>
      </p:sp>
      <p:sp>
        <p:nvSpPr>
          <p:cNvPr id="3" name="Content Placeholder 2"/>
          <p:cNvSpPr>
            <a:spLocks noGrp="1"/>
          </p:cNvSpPr>
          <p:nvPr>
            <p:ph sz="quarter" idx="18"/>
          </p:nvPr>
        </p:nvSpPr>
        <p:spPr>
          <a:xfrm>
            <a:off x="416496" y="1302103"/>
            <a:ext cx="9145016" cy="1838865"/>
          </a:xfrm>
        </p:spPr>
        <p:txBody>
          <a:bodyPr/>
          <a:lstStyle/>
          <a:p>
            <a:pPr algn="just"/>
            <a:r>
              <a:rPr lang="en-US" altLang="zh-CN" sz="2000" dirty="0" smtClean="0">
                <a:latin typeface="Arial" panose="020B0604020202020204" pitchFamily="34" charset="0"/>
                <a:cs typeface="Arial" panose="020B0604020202020204" pitchFamily="34" charset="0"/>
              </a:rPr>
              <a:t>As </a:t>
            </a:r>
            <a:r>
              <a:rPr lang="en-US" altLang="zh-CN" sz="2000" dirty="0">
                <a:latin typeface="Arial" panose="020B0604020202020204" pitchFamily="34" charset="0"/>
                <a:cs typeface="Arial" panose="020B0604020202020204" pitchFamily="34" charset="0"/>
              </a:rPr>
              <a:t>service requirement with asymmetric UL and DL traffic increases, and the ratio between UL and DL traffic changes over the time, the static paired spectrum for UL and DL is not efficient to support dynamic asymmetric traffic.</a:t>
            </a:r>
          </a:p>
          <a:p>
            <a:pPr algn="just"/>
            <a:r>
              <a:rPr lang="en-GB" altLang="zh-CN" sz="2000" dirty="0" smtClean="0">
                <a:latin typeface="Arial" panose="020B0604020202020204" pitchFamily="34" charset="0"/>
                <a:cs typeface="Arial" panose="020B0604020202020204" pitchFamily="34" charset="0"/>
              </a:rPr>
              <a:t>Duplexing flexibility in both paired and unpaired spectrum are essential.</a:t>
            </a:r>
            <a:endParaRPr lang="zh-CN" altLang="en-US" sz="2000"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678133937"/>
              </p:ext>
            </p:extLst>
          </p:nvPr>
        </p:nvGraphicFramePr>
        <p:xfrm>
          <a:off x="1928664" y="3429000"/>
          <a:ext cx="5904656" cy="2592287"/>
        </p:xfrm>
        <a:graphic>
          <a:graphicData uri="http://schemas.openxmlformats.org/drawingml/2006/table">
            <a:tbl>
              <a:tblPr firstRow="1" firstCol="1" bandRow="1">
                <a:tableStyleId>{93296810-A885-4BE3-A3E7-6D5BEEA58F35}</a:tableStyleId>
              </a:tblPr>
              <a:tblGrid>
                <a:gridCol w="2739580"/>
                <a:gridCol w="3165076"/>
              </a:tblGrid>
              <a:tr h="324036">
                <a:tc>
                  <a:txBody>
                    <a:bodyPr/>
                    <a:lstStyle/>
                    <a:p>
                      <a:pPr marL="69850" indent="200660" algn="ctr">
                        <a:spcAft>
                          <a:spcPts val="0"/>
                        </a:spcAft>
                        <a:tabLst>
                          <a:tab pos="1620520" algn="l"/>
                        </a:tabLst>
                      </a:pPr>
                      <a:r>
                        <a:rPr lang="en-US" sz="1600" kern="100" dirty="0">
                          <a:effectLst/>
                          <a:latin typeface="Arial" panose="020B0604020202020204" pitchFamily="34" charset="0"/>
                          <a:cs typeface="Arial" panose="020B0604020202020204" pitchFamily="34" charset="0"/>
                        </a:rPr>
                        <a:t>Service type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660" algn="ctr">
                        <a:spcAft>
                          <a:spcPts val="0"/>
                        </a:spcAft>
                        <a:tabLst>
                          <a:tab pos="1620520" algn="l"/>
                        </a:tabLst>
                      </a:pPr>
                      <a:r>
                        <a:rPr lang="en-US" sz="1600" kern="100" dirty="0">
                          <a:effectLst/>
                          <a:latin typeface="Arial" panose="020B0604020202020204" pitchFamily="34" charset="0"/>
                          <a:cs typeface="Arial" panose="020B0604020202020204" pitchFamily="34" charset="0"/>
                        </a:rPr>
                        <a:t>UL/DL ratio -average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r>
              <a:tr h="324036">
                <a:tc>
                  <a:txBody>
                    <a:bodyPr/>
                    <a:lstStyle/>
                    <a:p>
                      <a:pPr marL="69850" indent="200025" algn="ctr">
                        <a:spcAft>
                          <a:spcPts val="0"/>
                        </a:spcAft>
                        <a:tabLst>
                          <a:tab pos="1620520" algn="l"/>
                        </a:tabLst>
                      </a:pPr>
                      <a:r>
                        <a:rPr lang="en-US" sz="1600" kern="100" dirty="0">
                          <a:effectLst/>
                          <a:latin typeface="Arial" panose="020B0604020202020204" pitchFamily="34" charset="0"/>
                          <a:cs typeface="Arial" panose="020B0604020202020204" pitchFamily="34" charset="0"/>
                        </a:rPr>
                        <a:t>Online video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1:37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r>
              <a:tr h="324036">
                <a:tc>
                  <a:txBody>
                    <a:bodyPr/>
                    <a:lstStyle/>
                    <a:p>
                      <a:pPr marL="69850" indent="200025" algn="ctr">
                        <a:spcAft>
                          <a:spcPts val="0"/>
                        </a:spcAft>
                        <a:tabLst>
                          <a:tab pos="1620520" algn="l"/>
                        </a:tabLst>
                      </a:pPr>
                      <a:r>
                        <a:rPr lang="en-US" sz="1600" kern="100" dirty="0">
                          <a:effectLst/>
                          <a:latin typeface="Arial" panose="020B0604020202020204" pitchFamily="34" charset="0"/>
                          <a:cs typeface="Arial" panose="020B0604020202020204" pitchFamily="34" charset="0"/>
                        </a:rPr>
                        <a:t>Software download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1:22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r>
              <a:tr h="324036">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Web browsing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1:9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r>
              <a:tr h="648071">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Social Netwok Service</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4:1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r>
              <a:tr h="324036">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Email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a:effectLst/>
                          <a:latin typeface="Arial" panose="020B0604020202020204" pitchFamily="34" charset="0"/>
                          <a:cs typeface="Arial" panose="020B0604020202020204" pitchFamily="34" charset="0"/>
                        </a:rPr>
                        <a:t>1:4 </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T="0" marB="0"/>
                </a:tc>
              </a:tr>
              <a:tr h="324036">
                <a:tc>
                  <a:txBody>
                    <a:bodyPr/>
                    <a:lstStyle/>
                    <a:p>
                      <a:pPr marL="69850" indent="200025" algn="ctr">
                        <a:spcAft>
                          <a:spcPts val="0"/>
                        </a:spcAft>
                        <a:tabLst>
                          <a:tab pos="1620520" algn="l"/>
                        </a:tabLst>
                      </a:pPr>
                      <a:r>
                        <a:rPr lang="en-US" sz="1600" kern="100" dirty="0">
                          <a:effectLst/>
                          <a:latin typeface="Arial" panose="020B0604020202020204" pitchFamily="34" charset="0"/>
                          <a:cs typeface="Arial" panose="020B0604020202020204" pitchFamily="34" charset="0"/>
                        </a:rPr>
                        <a:t>P2P video sharing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c>
                  <a:txBody>
                    <a:bodyPr/>
                    <a:lstStyle/>
                    <a:p>
                      <a:pPr marL="69850" indent="200025" algn="ctr">
                        <a:spcAft>
                          <a:spcPts val="0"/>
                        </a:spcAft>
                        <a:tabLst>
                          <a:tab pos="1620520" algn="l"/>
                        </a:tabLst>
                      </a:pPr>
                      <a:r>
                        <a:rPr lang="en-US" sz="1600" kern="100" dirty="0">
                          <a:effectLst/>
                          <a:latin typeface="Arial" panose="020B0604020202020204" pitchFamily="34" charset="0"/>
                          <a:cs typeface="Arial" panose="020B0604020202020204" pitchFamily="34" charset="0"/>
                        </a:rPr>
                        <a:t>3:1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4167887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1"/>
          </p:nvPr>
        </p:nvSpPr>
        <p:spPr/>
        <p:txBody>
          <a:bodyPr/>
          <a:lstStyle/>
          <a:p>
            <a:r>
              <a:rPr lang="en-US" altLang="ko-KR" dirty="0" smtClean="0"/>
              <a:t>Motivation</a:t>
            </a:r>
            <a:endParaRPr lang="ko-KR" altLang="en-US" dirty="0"/>
          </a:p>
        </p:txBody>
      </p:sp>
      <p:sp>
        <p:nvSpPr>
          <p:cNvPr id="3" name="내용 개체 틀 2"/>
          <p:cNvSpPr>
            <a:spLocks noGrp="1"/>
          </p:cNvSpPr>
          <p:nvPr>
            <p:ph sz="quarter" idx="18"/>
          </p:nvPr>
        </p:nvSpPr>
        <p:spPr/>
        <p:txBody>
          <a:bodyPr/>
          <a:lstStyle/>
          <a:p>
            <a:r>
              <a:rPr lang="en-US" altLang="ko-KR" dirty="0" smtClean="0"/>
              <a:t>Limitation in TDM between DL/UL </a:t>
            </a:r>
          </a:p>
          <a:p>
            <a:pPr lvl="1"/>
            <a:r>
              <a:rPr lang="en-US" altLang="ko-KR" dirty="0" smtClean="0"/>
              <a:t>TDM between DL and UL leads higher latency in both DL and UL due to time partitioning between DL and UL</a:t>
            </a:r>
          </a:p>
          <a:p>
            <a:pPr lvl="1"/>
            <a:r>
              <a:rPr lang="en-US" altLang="ko-KR" dirty="0" smtClean="0"/>
              <a:t>Symmetric DL/UL partitioning to address URLLC may not be effective from spectral efficiency perspective particularly when traffic patterns are either DL heavy or UL heavy</a:t>
            </a:r>
            <a:endParaRPr lang="en-US" altLang="ko-KR" dirty="0"/>
          </a:p>
          <a:p>
            <a:endParaRPr lang="en-US" altLang="ko-KR" dirty="0" smtClean="0"/>
          </a:p>
          <a:p>
            <a:endParaRPr lang="en-US" altLang="ko-KR" dirty="0"/>
          </a:p>
          <a:p>
            <a:endParaRPr lang="en-US" altLang="ko-KR" dirty="0" smtClean="0"/>
          </a:p>
          <a:p>
            <a:endParaRPr lang="en-US" altLang="ko-KR" dirty="0"/>
          </a:p>
          <a:p>
            <a:endParaRPr lang="en-US" altLang="ko-KR" dirty="0" smtClean="0"/>
          </a:p>
          <a:p>
            <a:endParaRPr lang="en-US" altLang="ko-KR" dirty="0" smtClean="0"/>
          </a:p>
          <a:p>
            <a:endParaRPr lang="en-US" altLang="ko-KR" dirty="0" smtClean="0"/>
          </a:p>
          <a:p>
            <a:r>
              <a:rPr lang="en-US" altLang="ko-KR" dirty="0" smtClean="0"/>
              <a:t>Further enhancements in spectral efficiency</a:t>
            </a:r>
            <a:endParaRPr lang="en-US" altLang="ko-KR" dirty="0"/>
          </a:p>
          <a:p>
            <a:pPr lvl="1"/>
            <a:r>
              <a:rPr lang="en-US" altLang="ko-KR" dirty="0" smtClean="0"/>
              <a:t>By allowing full duplex at one spectrum, enhanced spectral efficiency can be achieved</a:t>
            </a:r>
            <a:r>
              <a:rPr lang="en-US" altLang="ko-KR" dirty="0"/>
              <a:t> </a:t>
            </a:r>
            <a:r>
              <a:rPr lang="en-US" altLang="ko-KR" dirty="0" smtClean="0"/>
              <a:t>(ideally by 2x)</a:t>
            </a:r>
            <a:endParaRPr lang="en-US" altLang="ko-KR" dirty="0"/>
          </a:p>
          <a:p>
            <a:endParaRPr lang="en-US" altLang="ko-KR" dirty="0"/>
          </a:p>
          <a:p>
            <a:pPr lvl="1"/>
            <a:endParaRPr lang="ko-KR" altLang="en-US" dirty="0"/>
          </a:p>
        </p:txBody>
      </p:sp>
      <p:sp>
        <p:nvSpPr>
          <p:cNvPr id="12" name="직사각형 11"/>
          <p:cNvSpPr/>
          <p:nvPr/>
        </p:nvSpPr>
        <p:spPr bwMode="auto">
          <a:xfrm>
            <a:off x="1136576" y="2420888"/>
            <a:ext cx="7848872" cy="2664296"/>
          </a:xfrm>
          <a:prstGeom prst="rect">
            <a:avLst/>
          </a:prstGeom>
          <a:noFill/>
          <a:ln w="9525">
            <a:solidFill>
              <a:srgbClr val="FF0000"/>
            </a:solidFill>
            <a:miter lim="800000"/>
            <a:headEnd/>
            <a:tailEnd/>
          </a:ln>
        </p:spPr>
        <p:txBody>
          <a:bodyPr wrap="square" rtlCol="0" anchor="ctr">
            <a:noAutofit/>
          </a:bodyPr>
          <a:lstStyle/>
          <a:p>
            <a:pPr marL="90488" indent="-90488" algn="l">
              <a:buFontTx/>
              <a:buChar char="•"/>
            </a:pPr>
            <a:endParaRPr lang="ko-KR" altLang="en-US" sz="1200" dirty="0" smtClean="0">
              <a:solidFill>
                <a:srgbClr val="000000"/>
              </a:solidFill>
            </a:endParaRPr>
          </a:p>
        </p:txBody>
      </p:sp>
      <p:pic>
        <p:nvPicPr>
          <p:cNvPr id="6" name="그림 5"/>
          <p:cNvPicPr>
            <a:picLocks noChangeAspect="1"/>
          </p:cNvPicPr>
          <p:nvPr/>
        </p:nvPicPr>
        <p:blipFill>
          <a:blip r:embed="rId2"/>
          <a:stretch>
            <a:fillRect/>
          </a:stretch>
        </p:blipFill>
        <p:spPr>
          <a:xfrm>
            <a:off x="1368277" y="2465632"/>
            <a:ext cx="7329139" cy="2565409"/>
          </a:xfrm>
          <a:prstGeom prst="rect">
            <a:avLst/>
          </a:prstGeom>
        </p:spPr>
      </p:pic>
    </p:spTree>
    <p:extLst>
      <p:ext uri="{BB962C8B-B14F-4D97-AF65-F5344CB8AC3E}">
        <p14:creationId xmlns:p14="http://schemas.microsoft.com/office/powerpoint/2010/main" val="3403749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altLang="zh-CN" dirty="0" smtClean="0"/>
              <a:t>Flexible duplex for paired spectrum</a:t>
            </a:r>
            <a:endParaRPr lang="zh-CN" altLang="en-US" dirty="0"/>
          </a:p>
        </p:txBody>
      </p:sp>
      <p:sp>
        <p:nvSpPr>
          <p:cNvPr id="3" name="Content Placeholder 2"/>
          <p:cNvSpPr>
            <a:spLocks noGrp="1"/>
          </p:cNvSpPr>
          <p:nvPr>
            <p:ph sz="quarter" idx="18"/>
          </p:nvPr>
        </p:nvSpPr>
        <p:spPr>
          <a:xfrm>
            <a:off x="632520" y="942063"/>
            <a:ext cx="8640960" cy="1478825"/>
          </a:xfrm>
        </p:spPr>
        <p:txBody>
          <a:bodyPr/>
          <a:lstStyle/>
          <a:p>
            <a:r>
              <a:rPr lang="en-US" altLang="zh-CN" sz="2800" dirty="0">
                <a:latin typeface="Arial" panose="020B0604020202020204" pitchFamily="34" charset="0"/>
                <a:cs typeface="Arial" panose="020B0604020202020204" pitchFamily="34" charset="0"/>
              </a:rPr>
              <a:t>Flexible bands for paired spectrum</a:t>
            </a:r>
          </a:p>
          <a:p>
            <a:pPr lvl="1"/>
            <a:r>
              <a:rPr lang="en-US" altLang="zh-CN" sz="2400" dirty="0">
                <a:latin typeface="Arial" panose="020B0604020202020204" pitchFamily="34" charset="0"/>
                <a:cs typeface="Arial" panose="020B0604020202020204" pitchFamily="34" charset="0"/>
              </a:rPr>
              <a:t>Flexible bands can be allocated to DL or UL according to DL/UL traffic ratio</a:t>
            </a:r>
            <a:r>
              <a:rPr lang="en-US" altLang="zh-CN" sz="2400" dirty="0" smtClean="0">
                <a:latin typeface="Arial" panose="020B0604020202020204" pitchFamily="34" charset="0"/>
                <a:cs typeface="Arial" panose="020B0604020202020204" pitchFamily="34" charset="0"/>
              </a:rPr>
              <a:t>.</a:t>
            </a:r>
            <a:endParaRPr lang="zh-CN" altLang="en-US" sz="2400" dirty="0">
              <a:latin typeface="Arial" panose="020B0604020202020204" pitchFamily="34" charset="0"/>
              <a:cs typeface="Arial" panose="020B0604020202020204" pitchFamily="34" charset="0"/>
            </a:endParaRPr>
          </a:p>
        </p:txBody>
      </p:sp>
      <p:grpSp>
        <p:nvGrpSpPr>
          <p:cNvPr id="4" name="Group 3"/>
          <p:cNvGrpSpPr/>
          <p:nvPr/>
        </p:nvGrpSpPr>
        <p:grpSpPr>
          <a:xfrm>
            <a:off x="687967" y="2708921"/>
            <a:ext cx="4119562" cy="2889031"/>
            <a:chOff x="308422" y="1772816"/>
            <a:chExt cx="4119562" cy="2889031"/>
          </a:xfrm>
        </p:grpSpPr>
        <p:sp>
          <p:nvSpPr>
            <p:cNvPr id="5" name="任意多边形 13"/>
            <p:cNvSpPr/>
            <p:nvPr/>
          </p:nvSpPr>
          <p:spPr bwMode="auto">
            <a:xfrm>
              <a:off x="1229420" y="2135760"/>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6" name="任意多边形 14"/>
            <p:cNvSpPr/>
            <p:nvPr/>
          </p:nvSpPr>
          <p:spPr bwMode="auto">
            <a:xfrm>
              <a:off x="2837706" y="2135760"/>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7" name="任意多边形 13"/>
            <p:cNvSpPr/>
            <p:nvPr/>
          </p:nvSpPr>
          <p:spPr bwMode="auto">
            <a:xfrm>
              <a:off x="1244526" y="3322440"/>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a:solidFill>
              <a:srgbClr val="F6E2A8"/>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8" name="任意多边形 14"/>
            <p:cNvSpPr/>
            <p:nvPr/>
          </p:nvSpPr>
          <p:spPr bwMode="auto">
            <a:xfrm>
              <a:off x="2852812" y="3322440"/>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a:solidFill>
              <a:srgbClr val="F6E2A8"/>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Arial" panose="020B0604020202020204" pitchFamily="34" charset="0"/>
                <a:cs typeface="Arial" panose="020B0604020202020204" pitchFamily="34" charset="0"/>
              </a:endParaRPr>
            </a:p>
          </p:txBody>
        </p:sp>
        <p:sp>
          <p:nvSpPr>
            <p:cNvPr id="9" name="TextBox 8"/>
            <p:cNvSpPr txBox="1"/>
            <p:nvPr/>
          </p:nvSpPr>
          <p:spPr>
            <a:xfrm>
              <a:off x="308422" y="2314328"/>
              <a:ext cx="720080" cy="338554"/>
            </a:xfrm>
            <a:prstGeom prst="rect">
              <a:avLst/>
            </a:prstGeom>
            <a:noFill/>
          </p:spPr>
          <p:txBody>
            <a:bodyPr wrap="square" rtlCol="0">
              <a:spAutoFit/>
            </a:bodyPr>
            <a:lstStyle/>
            <a:p>
              <a:pPr algn="ctr"/>
              <a:r>
                <a:rPr lang="en-US" altLang="zh-CN" dirty="0">
                  <a:cs typeface="Arial" panose="020B0604020202020204" pitchFamily="34" charset="0"/>
                </a:rPr>
                <a:t>DL</a:t>
              </a:r>
              <a:endParaRPr lang="zh-CN" altLang="en-US" dirty="0">
                <a:cs typeface="Arial" panose="020B0604020202020204" pitchFamily="34" charset="0"/>
              </a:endParaRPr>
            </a:p>
          </p:txBody>
        </p:sp>
        <p:sp>
          <p:nvSpPr>
            <p:cNvPr id="10" name="TextBox 9"/>
            <p:cNvSpPr txBox="1"/>
            <p:nvPr/>
          </p:nvSpPr>
          <p:spPr>
            <a:xfrm>
              <a:off x="308422" y="3559950"/>
              <a:ext cx="720080" cy="338554"/>
            </a:xfrm>
            <a:prstGeom prst="rect">
              <a:avLst/>
            </a:prstGeom>
            <a:noFill/>
          </p:spPr>
          <p:txBody>
            <a:bodyPr wrap="square" rtlCol="0">
              <a:spAutoFit/>
            </a:bodyPr>
            <a:lstStyle/>
            <a:p>
              <a:pPr algn="ctr"/>
              <a:r>
                <a:rPr lang="en-US" altLang="zh-CN" dirty="0">
                  <a:cs typeface="Arial" panose="020B0604020202020204" pitchFamily="34" charset="0"/>
                </a:rPr>
                <a:t>UL</a:t>
              </a:r>
              <a:endParaRPr lang="zh-CN" altLang="en-US" dirty="0">
                <a:cs typeface="Arial" panose="020B0604020202020204" pitchFamily="34" charset="0"/>
              </a:endParaRPr>
            </a:p>
          </p:txBody>
        </p:sp>
        <p:sp>
          <p:nvSpPr>
            <p:cNvPr id="11" name="TextBox 10"/>
            <p:cNvSpPr txBox="1"/>
            <p:nvPr/>
          </p:nvSpPr>
          <p:spPr>
            <a:xfrm>
              <a:off x="611560" y="4077072"/>
              <a:ext cx="3816424" cy="584775"/>
            </a:xfrm>
            <a:prstGeom prst="rect">
              <a:avLst/>
            </a:prstGeom>
            <a:noFill/>
          </p:spPr>
          <p:txBody>
            <a:bodyPr wrap="square" rtlCol="0">
              <a:spAutoFit/>
            </a:bodyPr>
            <a:lstStyle/>
            <a:p>
              <a:pPr algn="ctr"/>
              <a:r>
                <a:rPr lang="en-US" altLang="zh-CN" dirty="0">
                  <a:solidFill>
                    <a:srgbClr val="0000CC"/>
                  </a:solidFill>
                  <a:cs typeface="Arial" panose="020B0604020202020204" pitchFamily="34" charset="0"/>
                </a:rPr>
                <a:t>Symmetric</a:t>
              </a:r>
              <a:r>
                <a:rPr lang="en-US" altLang="zh-CN" dirty="0">
                  <a:cs typeface="Arial" panose="020B0604020202020204" pitchFamily="34" charset="0"/>
                </a:rPr>
                <a:t> DL/UL </a:t>
              </a:r>
              <a:endParaRPr lang="en-US" altLang="zh-CN" dirty="0" smtClean="0">
                <a:cs typeface="Arial" panose="020B0604020202020204" pitchFamily="34" charset="0"/>
              </a:endParaRPr>
            </a:p>
            <a:p>
              <a:pPr algn="ctr"/>
              <a:r>
                <a:rPr lang="en-US" altLang="zh-CN" dirty="0" smtClean="0">
                  <a:cs typeface="Arial" panose="020B0604020202020204" pitchFamily="34" charset="0"/>
                </a:rPr>
                <a:t>spectrum </a:t>
              </a:r>
              <a:r>
                <a:rPr lang="en-US" altLang="zh-CN" dirty="0">
                  <a:cs typeface="Arial" panose="020B0604020202020204" pitchFamily="34" charset="0"/>
                </a:rPr>
                <a:t>allocation </a:t>
              </a:r>
              <a:endParaRPr lang="zh-CN" altLang="en-US" dirty="0">
                <a:cs typeface="Arial" panose="020B0604020202020204" pitchFamily="34" charset="0"/>
              </a:endParaRPr>
            </a:p>
          </p:txBody>
        </p:sp>
        <p:sp>
          <p:nvSpPr>
            <p:cNvPr id="12" name="TextBox 11"/>
            <p:cNvSpPr txBox="1"/>
            <p:nvPr/>
          </p:nvSpPr>
          <p:spPr>
            <a:xfrm>
              <a:off x="1298848" y="1772816"/>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1</a:t>
              </a:r>
              <a:endParaRPr lang="zh-CN" altLang="en-US" baseline="-25000" dirty="0">
                <a:cs typeface="Arial" panose="020B0604020202020204" pitchFamily="34" charset="0"/>
              </a:endParaRPr>
            </a:p>
          </p:txBody>
        </p:sp>
        <p:sp>
          <p:nvSpPr>
            <p:cNvPr id="13" name="TextBox 12"/>
            <p:cNvSpPr txBox="1"/>
            <p:nvPr/>
          </p:nvSpPr>
          <p:spPr>
            <a:xfrm>
              <a:off x="2883024" y="1772816"/>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2</a:t>
              </a:r>
              <a:endParaRPr lang="zh-CN" altLang="en-US" baseline="-25000" dirty="0">
                <a:cs typeface="Arial" panose="020B0604020202020204" pitchFamily="34" charset="0"/>
              </a:endParaRPr>
            </a:p>
          </p:txBody>
        </p:sp>
        <p:sp>
          <p:nvSpPr>
            <p:cNvPr id="14" name="TextBox 13"/>
            <p:cNvSpPr txBox="1"/>
            <p:nvPr/>
          </p:nvSpPr>
          <p:spPr>
            <a:xfrm>
              <a:off x="1298848" y="2996952"/>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3</a:t>
              </a:r>
              <a:endParaRPr lang="zh-CN" altLang="en-US" baseline="-25000" dirty="0">
                <a:cs typeface="Arial" panose="020B0604020202020204" pitchFamily="34" charset="0"/>
              </a:endParaRPr>
            </a:p>
          </p:txBody>
        </p:sp>
        <p:sp>
          <p:nvSpPr>
            <p:cNvPr id="15" name="TextBox 14"/>
            <p:cNvSpPr txBox="1"/>
            <p:nvPr/>
          </p:nvSpPr>
          <p:spPr>
            <a:xfrm>
              <a:off x="2939926" y="2996781"/>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4</a:t>
              </a:r>
              <a:endParaRPr lang="zh-CN" altLang="en-US" baseline="-25000" dirty="0">
                <a:cs typeface="Arial" panose="020B0604020202020204" pitchFamily="34" charset="0"/>
              </a:endParaRPr>
            </a:p>
          </p:txBody>
        </p:sp>
      </p:grpSp>
      <p:grpSp>
        <p:nvGrpSpPr>
          <p:cNvPr id="16" name="组合 36"/>
          <p:cNvGrpSpPr/>
          <p:nvPr/>
        </p:nvGrpSpPr>
        <p:grpSpPr>
          <a:xfrm>
            <a:off x="4592960" y="2742476"/>
            <a:ext cx="4680520" cy="2863540"/>
            <a:chOff x="4355976" y="1222243"/>
            <a:chExt cx="4680520" cy="2863540"/>
          </a:xfrm>
        </p:grpSpPr>
        <p:sp>
          <p:nvSpPr>
            <p:cNvPr id="17" name="任意多边形 13"/>
            <p:cNvSpPr/>
            <p:nvPr/>
          </p:nvSpPr>
          <p:spPr bwMode="auto">
            <a:xfrm>
              <a:off x="5276974" y="1556792"/>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18" name="任意多边形 14"/>
            <p:cNvSpPr/>
            <p:nvPr/>
          </p:nvSpPr>
          <p:spPr bwMode="auto">
            <a:xfrm>
              <a:off x="6516216" y="1556792"/>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19" name="任意多边形 13"/>
            <p:cNvSpPr/>
            <p:nvPr/>
          </p:nvSpPr>
          <p:spPr bwMode="auto">
            <a:xfrm>
              <a:off x="5292080" y="2743472"/>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a:solidFill>
              <a:srgbClr val="F6E2A8"/>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cs typeface="Arial" panose="020B0604020202020204" pitchFamily="34" charset="0"/>
              </a:endParaRPr>
            </a:p>
          </p:txBody>
        </p:sp>
        <p:sp>
          <p:nvSpPr>
            <p:cNvPr id="20" name="任意多边形 14"/>
            <p:cNvSpPr/>
            <p:nvPr/>
          </p:nvSpPr>
          <p:spPr bwMode="auto">
            <a:xfrm>
              <a:off x="7740352" y="1560012"/>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Arial" panose="020B0604020202020204" pitchFamily="34" charset="0"/>
                <a:cs typeface="Arial" panose="020B0604020202020204" pitchFamily="34" charset="0"/>
              </a:endParaRPr>
            </a:p>
          </p:txBody>
        </p:sp>
        <p:sp>
          <p:nvSpPr>
            <p:cNvPr id="21" name="TextBox 20"/>
            <p:cNvSpPr txBox="1"/>
            <p:nvPr/>
          </p:nvSpPr>
          <p:spPr>
            <a:xfrm>
              <a:off x="4355976" y="1735360"/>
              <a:ext cx="720080" cy="338554"/>
            </a:xfrm>
            <a:prstGeom prst="rect">
              <a:avLst/>
            </a:prstGeom>
            <a:noFill/>
          </p:spPr>
          <p:txBody>
            <a:bodyPr wrap="square" rtlCol="0">
              <a:spAutoFit/>
            </a:bodyPr>
            <a:lstStyle/>
            <a:p>
              <a:pPr algn="ctr"/>
              <a:r>
                <a:rPr lang="en-US" altLang="zh-CN" dirty="0">
                  <a:cs typeface="Arial" panose="020B0604020202020204" pitchFamily="34" charset="0"/>
                </a:rPr>
                <a:t>DL</a:t>
              </a:r>
              <a:endParaRPr lang="zh-CN" altLang="en-US" dirty="0">
                <a:cs typeface="Arial" panose="020B0604020202020204" pitchFamily="34" charset="0"/>
              </a:endParaRPr>
            </a:p>
          </p:txBody>
        </p:sp>
        <p:sp>
          <p:nvSpPr>
            <p:cNvPr id="22" name="TextBox 21"/>
            <p:cNvSpPr txBox="1"/>
            <p:nvPr/>
          </p:nvSpPr>
          <p:spPr>
            <a:xfrm>
              <a:off x="4355976" y="2980982"/>
              <a:ext cx="720080" cy="338554"/>
            </a:xfrm>
            <a:prstGeom prst="rect">
              <a:avLst/>
            </a:prstGeom>
            <a:noFill/>
          </p:spPr>
          <p:txBody>
            <a:bodyPr wrap="square" rtlCol="0">
              <a:spAutoFit/>
            </a:bodyPr>
            <a:lstStyle/>
            <a:p>
              <a:pPr algn="ctr"/>
              <a:r>
                <a:rPr lang="en-US" altLang="zh-CN" dirty="0">
                  <a:cs typeface="Arial" panose="020B0604020202020204" pitchFamily="34" charset="0"/>
                </a:rPr>
                <a:t>UL</a:t>
              </a:r>
              <a:endParaRPr lang="zh-CN" altLang="en-US" dirty="0">
                <a:cs typeface="Arial" panose="020B0604020202020204" pitchFamily="34" charset="0"/>
              </a:endParaRPr>
            </a:p>
          </p:txBody>
        </p:sp>
        <p:sp>
          <p:nvSpPr>
            <p:cNvPr id="23" name="TextBox 22"/>
            <p:cNvSpPr txBox="1"/>
            <p:nvPr/>
          </p:nvSpPr>
          <p:spPr>
            <a:xfrm>
              <a:off x="4932040" y="3501008"/>
              <a:ext cx="3816424" cy="584775"/>
            </a:xfrm>
            <a:prstGeom prst="rect">
              <a:avLst/>
            </a:prstGeom>
            <a:noFill/>
          </p:spPr>
          <p:txBody>
            <a:bodyPr wrap="square" rtlCol="0">
              <a:spAutoFit/>
            </a:bodyPr>
            <a:lstStyle/>
            <a:p>
              <a:pPr algn="ctr"/>
              <a:r>
                <a:rPr lang="en-US" altLang="zh-CN" dirty="0">
                  <a:solidFill>
                    <a:srgbClr val="FF0000"/>
                  </a:solidFill>
                  <a:cs typeface="Arial" panose="020B0604020202020204" pitchFamily="34" charset="0"/>
                </a:rPr>
                <a:t>Asymmetric</a:t>
              </a:r>
              <a:r>
                <a:rPr lang="en-US" altLang="zh-CN" dirty="0">
                  <a:cs typeface="Arial" panose="020B0604020202020204" pitchFamily="34" charset="0"/>
                </a:rPr>
                <a:t> DL/UL </a:t>
              </a:r>
              <a:endParaRPr lang="en-US" altLang="zh-CN" dirty="0" smtClean="0">
                <a:cs typeface="Arial" panose="020B0604020202020204" pitchFamily="34" charset="0"/>
              </a:endParaRPr>
            </a:p>
            <a:p>
              <a:pPr algn="ctr"/>
              <a:r>
                <a:rPr lang="en-US" altLang="zh-CN" dirty="0" smtClean="0">
                  <a:cs typeface="Arial" panose="020B0604020202020204" pitchFamily="34" charset="0"/>
                </a:rPr>
                <a:t>spectrum </a:t>
              </a:r>
              <a:r>
                <a:rPr lang="en-US" altLang="zh-CN" dirty="0">
                  <a:cs typeface="Arial" panose="020B0604020202020204" pitchFamily="34" charset="0"/>
                </a:rPr>
                <a:t>allocation</a:t>
              </a:r>
              <a:endParaRPr lang="zh-CN" altLang="en-US" dirty="0">
                <a:cs typeface="Arial" panose="020B0604020202020204" pitchFamily="34" charset="0"/>
              </a:endParaRPr>
            </a:p>
          </p:txBody>
        </p:sp>
        <p:sp>
          <p:nvSpPr>
            <p:cNvPr id="24" name="TextBox 23"/>
            <p:cNvSpPr txBox="1"/>
            <p:nvPr/>
          </p:nvSpPr>
          <p:spPr>
            <a:xfrm>
              <a:off x="5333255" y="1222243"/>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1</a:t>
              </a:r>
              <a:endParaRPr lang="zh-CN" altLang="en-US" baseline="-25000" dirty="0">
                <a:cs typeface="Arial" panose="020B0604020202020204" pitchFamily="34" charset="0"/>
              </a:endParaRPr>
            </a:p>
          </p:txBody>
        </p:sp>
        <p:sp>
          <p:nvSpPr>
            <p:cNvPr id="25" name="TextBox 24"/>
            <p:cNvSpPr txBox="1"/>
            <p:nvPr/>
          </p:nvSpPr>
          <p:spPr>
            <a:xfrm>
              <a:off x="6588224" y="1222243"/>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2</a:t>
              </a:r>
              <a:endParaRPr lang="zh-CN" altLang="en-US" baseline="-25000" dirty="0">
                <a:cs typeface="Arial" panose="020B0604020202020204" pitchFamily="34" charset="0"/>
              </a:endParaRPr>
            </a:p>
          </p:txBody>
        </p:sp>
        <p:sp>
          <p:nvSpPr>
            <p:cNvPr id="26" name="TextBox 25"/>
            <p:cNvSpPr txBox="1"/>
            <p:nvPr/>
          </p:nvSpPr>
          <p:spPr>
            <a:xfrm>
              <a:off x="7830314" y="1222243"/>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4</a:t>
              </a:r>
              <a:endParaRPr lang="zh-CN" altLang="en-US" baseline="-25000" dirty="0">
                <a:cs typeface="Arial" panose="020B0604020202020204" pitchFamily="34" charset="0"/>
              </a:endParaRPr>
            </a:p>
          </p:txBody>
        </p:sp>
        <p:sp>
          <p:nvSpPr>
            <p:cNvPr id="27" name="TextBox 26"/>
            <p:cNvSpPr txBox="1"/>
            <p:nvPr/>
          </p:nvSpPr>
          <p:spPr>
            <a:xfrm>
              <a:off x="5379194" y="2404918"/>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3</a:t>
              </a:r>
              <a:endParaRPr lang="zh-CN" altLang="en-US" baseline="-25000" dirty="0">
                <a:cs typeface="Arial" panose="020B0604020202020204" pitchFamily="34" charset="0"/>
              </a:endParaRPr>
            </a:p>
          </p:txBody>
        </p:sp>
        <p:sp>
          <p:nvSpPr>
            <p:cNvPr id="28" name="任意多边形 14"/>
            <p:cNvSpPr/>
            <p:nvPr/>
          </p:nvSpPr>
          <p:spPr bwMode="auto">
            <a:xfrm>
              <a:off x="6516216" y="2743472"/>
              <a:ext cx="927100" cy="682624"/>
            </a:xfrm>
            <a:custGeom>
              <a:avLst/>
              <a:gdLst>
                <a:gd name="connsiteX0" fmla="*/ 0 w 579437"/>
                <a:gd name="connsiteY0" fmla="*/ 455612 h 469106"/>
                <a:gd name="connsiteX1" fmla="*/ 42862 w 579437"/>
                <a:gd name="connsiteY1" fmla="*/ 227012 h 469106"/>
                <a:gd name="connsiteX2" fmla="*/ 109537 w 579437"/>
                <a:gd name="connsiteY2" fmla="*/ 36512 h 469106"/>
                <a:gd name="connsiteX3" fmla="*/ 357187 w 579437"/>
                <a:gd name="connsiteY3" fmla="*/ 7937 h 469106"/>
                <a:gd name="connsiteX4" fmla="*/ 461962 w 579437"/>
                <a:gd name="connsiteY4" fmla="*/ 46037 h 469106"/>
                <a:gd name="connsiteX5" fmla="*/ 509587 w 579437"/>
                <a:gd name="connsiteY5" fmla="*/ 136524 h 469106"/>
                <a:gd name="connsiteX6" fmla="*/ 557212 w 579437"/>
                <a:gd name="connsiteY6" fmla="*/ 384174 h 469106"/>
                <a:gd name="connsiteX7" fmla="*/ 566737 w 579437"/>
                <a:gd name="connsiteY7" fmla="*/ 455612 h 469106"/>
                <a:gd name="connsiteX8" fmla="*/ 552450 w 579437"/>
                <a:gd name="connsiteY8" fmla="*/ 465137 h 469106"/>
                <a:gd name="connsiteX9" fmla="*/ 404812 w 579437"/>
                <a:gd name="connsiteY9" fmla="*/ 465137 h 469106"/>
                <a:gd name="connsiteX10" fmla="*/ 61912 w 579437"/>
                <a:gd name="connsiteY10" fmla="*/ 465137 h 469106"/>
                <a:gd name="connsiteX11" fmla="*/ 0 w 579437"/>
                <a:gd name="connsiteY11" fmla="*/ 455612 h 46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437" h="469106">
                  <a:moveTo>
                    <a:pt x="0" y="455612"/>
                  </a:moveTo>
                  <a:cubicBezTo>
                    <a:pt x="12303" y="376237"/>
                    <a:pt x="24606" y="296862"/>
                    <a:pt x="42862" y="227012"/>
                  </a:cubicBezTo>
                  <a:cubicBezTo>
                    <a:pt x="61118" y="157162"/>
                    <a:pt x="57150" y="73024"/>
                    <a:pt x="109537" y="36512"/>
                  </a:cubicBezTo>
                  <a:cubicBezTo>
                    <a:pt x="161924" y="0"/>
                    <a:pt x="298450" y="6350"/>
                    <a:pt x="357187" y="7937"/>
                  </a:cubicBezTo>
                  <a:cubicBezTo>
                    <a:pt x="415924" y="9524"/>
                    <a:pt x="436562" y="24606"/>
                    <a:pt x="461962" y="46037"/>
                  </a:cubicBezTo>
                  <a:cubicBezTo>
                    <a:pt x="487362" y="67468"/>
                    <a:pt x="493712" y="80168"/>
                    <a:pt x="509587" y="136524"/>
                  </a:cubicBezTo>
                  <a:cubicBezTo>
                    <a:pt x="525462" y="192880"/>
                    <a:pt x="547687" y="330993"/>
                    <a:pt x="557212" y="384174"/>
                  </a:cubicBezTo>
                  <a:cubicBezTo>
                    <a:pt x="566737" y="437355"/>
                    <a:pt x="567531" y="442118"/>
                    <a:pt x="566737" y="455612"/>
                  </a:cubicBezTo>
                  <a:cubicBezTo>
                    <a:pt x="565943" y="469106"/>
                    <a:pt x="579437" y="463550"/>
                    <a:pt x="552450" y="465137"/>
                  </a:cubicBezTo>
                  <a:cubicBezTo>
                    <a:pt x="525463" y="466724"/>
                    <a:pt x="404812" y="465137"/>
                    <a:pt x="404812" y="465137"/>
                  </a:cubicBezTo>
                  <a:lnTo>
                    <a:pt x="61912" y="465137"/>
                  </a:lnTo>
                  <a:lnTo>
                    <a:pt x="0" y="455612"/>
                  </a:lnTo>
                  <a:close/>
                </a:path>
              </a:pathLst>
            </a:cu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Arial" panose="020B0604020202020204" pitchFamily="34" charset="0"/>
                <a:cs typeface="Arial" panose="020B0604020202020204" pitchFamily="34" charset="0"/>
              </a:endParaRPr>
            </a:p>
          </p:txBody>
        </p:sp>
        <p:sp>
          <p:nvSpPr>
            <p:cNvPr id="29" name="TextBox 28"/>
            <p:cNvSpPr txBox="1"/>
            <p:nvPr/>
          </p:nvSpPr>
          <p:spPr>
            <a:xfrm>
              <a:off x="6588224" y="2420888"/>
              <a:ext cx="752872" cy="338554"/>
            </a:xfrm>
            <a:prstGeom prst="rect">
              <a:avLst/>
            </a:prstGeom>
            <a:noFill/>
          </p:spPr>
          <p:txBody>
            <a:bodyPr wrap="square" rtlCol="0">
              <a:spAutoFit/>
            </a:bodyPr>
            <a:lstStyle/>
            <a:p>
              <a:pPr algn="ctr"/>
              <a:r>
                <a:rPr lang="en-US" altLang="zh-CN" dirty="0">
                  <a:cs typeface="Arial" panose="020B0604020202020204" pitchFamily="34" charset="0"/>
                </a:rPr>
                <a:t>f</a:t>
              </a:r>
              <a:r>
                <a:rPr lang="en-US" altLang="zh-CN" baseline="-25000" dirty="0">
                  <a:cs typeface="Arial" panose="020B0604020202020204" pitchFamily="34" charset="0"/>
                </a:rPr>
                <a:t>4</a:t>
              </a:r>
              <a:endParaRPr lang="zh-CN" altLang="en-US" baseline="-25000" dirty="0">
                <a:cs typeface="Arial" panose="020B0604020202020204" pitchFamily="34" charset="0"/>
              </a:endParaRPr>
            </a:p>
          </p:txBody>
        </p:sp>
        <p:sp>
          <p:nvSpPr>
            <p:cNvPr id="30" name="TextBox 29"/>
            <p:cNvSpPr txBox="1"/>
            <p:nvPr/>
          </p:nvSpPr>
          <p:spPr>
            <a:xfrm>
              <a:off x="7972940" y="2759442"/>
              <a:ext cx="1063556" cy="584775"/>
            </a:xfrm>
            <a:prstGeom prst="rect">
              <a:avLst/>
            </a:prstGeom>
            <a:noFill/>
          </p:spPr>
          <p:txBody>
            <a:bodyPr wrap="square" rtlCol="0">
              <a:spAutoFit/>
            </a:bodyPr>
            <a:lstStyle/>
            <a:p>
              <a:pPr algn="ctr"/>
              <a:r>
                <a:rPr lang="en-US" altLang="zh-CN" dirty="0">
                  <a:solidFill>
                    <a:srgbClr val="FF0000"/>
                  </a:solidFill>
                  <a:cs typeface="Arial" panose="020B0604020202020204" pitchFamily="34" charset="0"/>
                </a:rPr>
                <a:t>Flexible band</a:t>
              </a:r>
              <a:endParaRPr lang="zh-CN" altLang="en-US" dirty="0">
                <a:solidFill>
                  <a:srgbClr val="FF0000"/>
                </a:solidFill>
                <a:cs typeface="Arial" panose="020B0604020202020204" pitchFamily="34" charset="0"/>
              </a:endParaRPr>
            </a:p>
          </p:txBody>
        </p:sp>
        <p:cxnSp>
          <p:nvCxnSpPr>
            <p:cNvPr id="31" name="直接箭头连接符 33"/>
            <p:cNvCxnSpPr>
              <a:stCxn id="30" idx="0"/>
            </p:cNvCxnSpPr>
            <p:nvPr/>
          </p:nvCxnSpPr>
          <p:spPr bwMode="auto">
            <a:xfrm flipH="1" flipV="1">
              <a:off x="8206750" y="2242636"/>
              <a:ext cx="297968" cy="516806"/>
            </a:xfrm>
            <a:prstGeom prst="straightConnector1">
              <a:avLst/>
            </a:prstGeom>
            <a:noFill/>
            <a:ln w="31750" cap="flat" cmpd="sng" algn="ctr">
              <a:solidFill>
                <a:srgbClr val="FF0000"/>
              </a:solidFill>
              <a:prstDash val="solid"/>
              <a:round/>
              <a:headEnd type="none" w="med" len="med"/>
              <a:tailEnd type="arrow"/>
            </a:ln>
            <a:effectLst/>
          </p:spPr>
        </p:cxnSp>
        <p:cxnSp>
          <p:nvCxnSpPr>
            <p:cNvPr id="32" name="直接箭头连接符 35"/>
            <p:cNvCxnSpPr>
              <a:stCxn id="30" idx="1"/>
            </p:cNvCxnSpPr>
            <p:nvPr/>
          </p:nvCxnSpPr>
          <p:spPr bwMode="auto">
            <a:xfrm flipH="1">
              <a:off x="7341096" y="3051830"/>
              <a:ext cx="631844" cy="0"/>
            </a:xfrm>
            <a:prstGeom prst="straightConnector1">
              <a:avLst/>
            </a:prstGeom>
            <a:noFill/>
            <a:ln w="31750" cap="flat" cmpd="sng" algn="ctr">
              <a:solidFill>
                <a:srgbClr val="FF0000"/>
              </a:solidFill>
              <a:prstDash val="solid"/>
              <a:round/>
              <a:headEnd type="none" w="med" len="med"/>
              <a:tailEnd type="arrow"/>
            </a:ln>
            <a:effectLst/>
          </p:spPr>
        </p:cxnSp>
      </p:grpSp>
    </p:spTree>
    <p:extLst>
      <p:ext uri="{BB962C8B-B14F-4D97-AF65-F5344CB8AC3E}">
        <p14:creationId xmlns:p14="http://schemas.microsoft.com/office/powerpoint/2010/main" val="1171376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1"/>
          </p:nvPr>
        </p:nvSpPr>
        <p:spPr/>
        <p:txBody>
          <a:bodyPr/>
          <a:lstStyle/>
          <a:p>
            <a:r>
              <a:rPr lang="en-US" altLang="ko-KR" dirty="0" smtClean="0"/>
              <a:t>Flexible Duplex for NR</a:t>
            </a:r>
            <a:endParaRPr lang="ko-KR" altLang="en-US" dirty="0"/>
          </a:p>
        </p:txBody>
      </p:sp>
      <p:sp>
        <p:nvSpPr>
          <p:cNvPr id="3" name="내용 개체 틀 2"/>
          <p:cNvSpPr>
            <a:spLocks noGrp="1"/>
          </p:cNvSpPr>
          <p:nvPr>
            <p:ph sz="quarter" idx="18"/>
          </p:nvPr>
        </p:nvSpPr>
        <p:spPr>
          <a:xfrm>
            <a:off x="632520" y="942063"/>
            <a:ext cx="5331339" cy="5439265"/>
          </a:xfrm>
        </p:spPr>
        <p:txBody>
          <a:bodyPr/>
          <a:lstStyle/>
          <a:p>
            <a:r>
              <a:rPr lang="en-US" altLang="ko-KR" dirty="0"/>
              <a:t>Flexible Duplex </a:t>
            </a:r>
            <a:r>
              <a:rPr lang="en-US" altLang="ko-KR" dirty="0" smtClean="0"/>
              <a:t>with FDM manner</a:t>
            </a:r>
            <a:endParaRPr lang="en-US" altLang="ko-KR" dirty="0"/>
          </a:p>
          <a:p>
            <a:pPr lvl="1"/>
            <a:r>
              <a:rPr lang="en-US" altLang="ko-KR" dirty="0" smtClean="0"/>
              <a:t>Handling </a:t>
            </a:r>
            <a:r>
              <a:rPr lang="en-US" altLang="ko-KR" dirty="0"/>
              <a:t>Mixed Usage Scenarios</a:t>
            </a:r>
          </a:p>
          <a:p>
            <a:pPr lvl="2"/>
            <a:r>
              <a:rPr lang="en-US" altLang="ko-KR" dirty="0"/>
              <a:t>- e.g</a:t>
            </a:r>
            <a:r>
              <a:rPr lang="en-US" altLang="ko-KR" dirty="0" smtClean="0"/>
              <a:t>., multiplexing </a:t>
            </a:r>
            <a:r>
              <a:rPr lang="en-US" altLang="ko-KR" dirty="0"/>
              <a:t>between </a:t>
            </a:r>
            <a:r>
              <a:rPr lang="en-US" altLang="ko-KR" dirty="0" err="1"/>
              <a:t>eMBB</a:t>
            </a:r>
            <a:r>
              <a:rPr lang="en-US" altLang="ko-KR" dirty="0"/>
              <a:t> DL and URLLC </a:t>
            </a:r>
            <a:r>
              <a:rPr lang="en-US" altLang="ko-KR" dirty="0" smtClean="0"/>
              <a:t>UL with FDM manner</a:t>
            </a:r>
          </a:p>
          <a:p>
            <a:pPr lvl="2"/>
            <a:r>
              <a:rPr lang="en-US" altLang="ko-KR" dirty="0" smtClean="0"/>
              <a:t>- </a:t>
            </a:r>
            <a:r>
              <a:rPr lang="en-US" altLang="ko-KR" dirty="0"/>
              <a:t>e.g., multiplexing between </a:t>
            </a:r>
            <a:r>
              <a:rPr lang="en-US" altLang="ko-KR" dirty="0" err="1"/>
              <a:t>mMTC</a:t>
            </a:r>
            <a:r>
              <a:rPr lang="en-US" altLang="ko-KR" dirty="0"/>
              <a:t> UL and </a:t>
            </a:r>
            <a:r>
              <a:rPr lang="en-US" altLang="ko-KR" dirty="0" err="1"/>
              <a:t>eMBB</a:t>
            </a:r>
            <a:r>
              <a:rPr lang="en-US" altLang="ko-KR" dirty="0"/>
              <a:t>/URLLC DL with FDM manner</a:t>
            </a:r>
          </a:p>
          <a:p>
            <a:pPr lvl="1"/>
            <a:r>
              <a:rPr lang="en-US" altLang="ko-KR" dirty="0"/>
              <a:t>Sub-band wise DL/UL adaptation required</a:t>
            </a:r>
            <a:endParaRPr lang="en-US" altLang="ko-KR" dirty="0" smtClean="0"/>
          </a:p>
          <a:p>
            <a:pPr lvl="1"/>
            <a:r>
              <a:rPr lang="en-US" altLang="ko-KR" dirty="0" smtClean="0"/>
              <a:t>Occurrence of DL’s OOB power in UL reception at </a:t>
            </a:r>
            <a:r>
              <a:rPr lang="en-US" altLang="ko-KR" dirty="0" err="1" smtClean="0"/>
              <a:t>gNB</a:t>
            </a:r>
            <a:endParaRPr lang="en-US" altLang="ko-KR" dirty="0" smtClean="0"/>
          </a:p>
          <a:p>
            <a:pPr lvl="1"/>
            <a:r>
              <a:rPr lang="en-US" altLang="ko-KR" dirty="0" smtClean="0"/>
              <a:t>Occurrence </a:t>
            </a:r>
            <a:r>
              <a:rPr lang="en-US" altLang="ko-KR" dirty="0"/>
              <a:t>of </a:t>
            </a:r>
            <a:r>
              <a:rPr lang="en-US" altLang="ko-KR" dirty="0" smtClean="0"/>
              <a:t>inter-cell cross-link Interference between </a:t>
            </a:r>
            <a:r>
              <a:rPr lang="en-US" altLang="ko-KR" dirty="0" err="1" smtClean="0"/>
              <a:t>gNBs</a:t>
            </a:r>
            <a:r>
              <a:rPr lang="en-US" altLang="ko-KR" dirty="0" smtClean="0"/>
              <a:t> and UEs</a:t>
            </a:r>
            <a:endParaRPr lang="en-US" altLang="ko-KR" dirty="0"/>
          </a:p>
          <a:p>
            <a:endParaRPr lang="en-US" altLang="ko-KR" dirty="0" smtClean="0"/>
          </a:p>
          <a:p>
            <a:r>
              <a:rPr lang="en-US" altLang="ko-KR" dirty="0" smtClean="0"/>
              <a:t>Potential gains from flexible duplex with FDM manner</a:t>
            </a:r>
          </a:p>
          <a:p>
            <a:pPr lvl="1"/>
            <a:r>
              <a:rPr lang="en-US" altLang="ko-KR" dirty="0" smtClean="0"/>
              <a:t>DL or UL resource availability at any time </a:t>
            </a:r>
            <a:r>
              <a:rPr lang="en-US" altLang="ko-KR" dirty="0" smtClean="0">
                <a:sym typeface="Wingdings" panose="05000000000000000000" pitchFamily="2" charset="2"/>
              </a:rPr>
              <a:t> possibly reduce latency for URLLC applications</a:t>
            </a:r>
          </a:p>
          <a:p>
            <a:pPr lvl="1"/>
            <a:r>
              <a:rPr lang="en-US" altLang="ko-KR" dirty="0" smtClean="0">
                <a:sym typeface="Wingdings" panose="05000000000000000000" pitchFamily="2" charset="2"/>
              </a:rPr>
              <a:t>Multiplexing becomes easy for different usage scenarios</a:t>
            </a:r>
            <a:r>
              <a:rPr lang="en-US" altLang="ko-KR" dirty="0" smtClean="0"/>
              <a:t/>
            </a:r>
            <a:br>
              <a:rPr lang="en-US" altLang="ko-KR" dirty="0" smtClean="0"/>
            </a:br>
            <a:endParaRPr lang="en-US" altLang="ko-KR" dirty="0"/>
          </a:p>
          <a:p>
            <a:pPr lvl="1"/>
            <a:endParaRPr lang="ko-KR" altLang="en-US" dirty="0"/>
          </a:p>
        </p:txBody>
      </p:sp>
      <p:sp>
        <p:nvSpPr>
          <p:cNvPr id="4" name="TextBox 3"/>
          <p:cNvSpPr txBox="1"/>
          <p:nvPr/>
        </p:nvSpPr>
        <p:spPr>
          <a:xfrm>
            <a:off x="6070237" y="4849415"/>
            <a:ext cx="3635291" cy="307777"/>
          </a:xfrm>
          <a:prstGeom prst="rect">
            <a:avLst/>
          </a:prstGeom>
          <a:noFill/>
        </p:spPr>
        <p:txBody>
          <a:bodyPr wrap="none" rtlCol="0">
            <a:spAutoFit/>
          </a:bodyPr>
          <a:lstStyle/>
          <a:p>
            <a:pPr algn="ctr"/>
            <a:r>
              <a:rPr lang="en-US" sz="1400" b="0" dirty="0" smtClean="0">
                <a:latin typeface="Calibri" panose="020F0502020204030204" pitchFamily="34" charset="0"/>
              </a:rPr>
              <a:t>&lt;Example of flexible duplex with FDM manner&gt;</a:t>
            </a:r>
            <a:endParaRPr lang="en-US" sz="1400" b="0" dirty="0">
              <a:latin typeface="Calibri" panose="020F0502020204030204" pitchFamily="34" charset="0"/>
            </a:endParaRPr>
          </a:p>
        </p:txBody>
      </p:sp>
      <p:pic>
        <p:nvPicPr>
          <p:cNvPr id="6" name="그림 5"/>
          <p:cNvPicPr>
            <a:picLocks noChangeAspect="1"/>
          </p:cNvPicPr>
          <p:nvPr/>
        </p:nvPicPr>
        <p:blipFill>
          <a:blip r:embed="rId3"/>
          <a:stretch>
            <a:fillRect/>
          </a:stretch>
        </p:blipFill>
        <p:spPr>
          <a:xfrm>
            <a:off x="7462456" y="1589160"/>
            <a:ext cx="445431" cy="714489"/>
          </a:xfrm>
          <a:prstGeom prst="rect">
            <a:avLst/>
          </a:prstGeom>
          <a:noFill/>
        </p:spPr>
      </p:pic>
      <p:sp>
        <p:nvSpPr>
          <p:cNvPr id="7" name="TextBox 6"/>
          <p:cNvSpPr txBox="1"/>
          <p:nvPr/>
        </p:nvSpPr>
        <p:spPr>
          <a:xfrm>
            <a:off x="7269676" y="1383359"/>
            <a:ext cx="762732" cy="307777"/>
          </a:xfrm>
          <a:prstGeom prst="rect">
            <a:avLst/>
          </a:prstGeom>
          <a:noFill/>
        </p:spPr>
        <p:txBody>
          <a:bodyPr wrap="square" rtlCol="0">
            <a:spAutoFit/>
          </a:bodyPr>
          <a:lstStyle/>
          <a:p>
            <a:pPr algn="ctr"/>
            <a:r>
              <a:rPr lang="en-US" sz="1400" b="0" dirty="0" err="1" smtClean="0">
                <a:latin typeface="Calibri" panose="020F0502020204030204" pitchFamily="34" charset="0"/>
              </a:rPr>
              <a:t>gNB</a:t>
            </a:r>
            <a:endParaRPr lang="en-US" sz="1400" b="0" dirty="0">
              <a:latin typeface="Calibri" panose="020F0502020204030204" pitchFamily="34" charset="0"/>
            </a:endParaRPr>
          </a:p>
        </p:txBody>
      </p:sp>
      <p:cxnSp>
        <p:nvCxnSpPr>
          <p:cNvPr id="8" name="직선 화살표 연결선 7"/>
          <p:cNvCxnSpPr/>
          <p:nvPr/>
        </p:nvCxnSpPr>
        <p:spPr>
          <a:xfrm flipH="1">
            <a:off x="7114228" y="1713117"/>
            <a:ext cx="504174" cy="970552"/>
          </a:xfrm>
          <a:prstGeom prst="straightConnector1">
            <a:avLst/>
          </a:prstGeom>
          <a:ln w="15875">
            <a:solidFill>
              <a:srgbClr val="2D2DFF"/>
            </a:solidFill>
            <a:tailEnd type="stealth" w="sm" len="sm"/>
          </a:ln>
        </p:spPr>
        <p:style>
          <a:lnRef idx="1">
            <a:schemeClr val="accent1"/>
          </a:lnRef>
          <a:fillRef idx="0">
            <a:schemeClr val="accent1"/>
          </a:fillRef>
          <a:effectRef idx="0">
            <a:schemeClr val="accent1"/>
          </a:effectRef>
          <a:fontRef idx="minor">
            <a:schemeClr val="tx1"/>
          </a:fontRef>
        </p:style>
      </p:cxnSp>
      <p:cxnSp>
        <p:nvCxnSpPr>
          <p:cNvPr id="9" name="직선 화살표 연결선 8"/>
          <p:cNvCxnSpPr/>
          <p:nvPr/>
        </p:nvCxnSpPr>
        <p:spPr>
          <a:xfrm flipH="1" flipV="1">
            <a:off x="7737924" y="1713117"/>
            <a:ext cx="699008" cy="1256954"/>
          </a:xfrm>
          <a:prstGeom prst="straightConnector1">
            <a:avLst/>
          </a:prstGeom>
          <a:ln w="15875">
            <a:solidFill>
              <a:srgbClr val="FF0000"/>
            </a:solidFill>
            <a:headEnd w="lg" len="med"/>
            <a:tailEnd type="stealth" w="sm" len="sm"/>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466467" y="4297973"/>
            <a:ext cx="1184575" cy="307777"/>
          </a:xfrm>
          <a:prstGeom prst="rect">
            <a:avLst/>
          </a:prstGeom>
          <a:noFill/>
        </p:spPr>
        <p:txBody>
          <a:bodyPr wrap="square" rtlCol="0">
            <a:spAutoFit/>
          </a:bodyPr>
          <a:lstStyle/>
          <a:p>
            <a:pPr algn="ctr"/>
            <a:r>
              <a:rPr lang="en-US" sz="1400" b="0" dirty="0" err="1" smtClean="0">
                <a:latin typeface="Calibri" panose="020F0502020204030204" pitchFamily="34" charset="0"/>
              </a:rPr>
              <a:t>eMBB</a:t>
            </a:r>
            <a:r>
              <a:rPr lang="en-US" sz="1400" b="0" dirty="0" smtClean="0">
                <a:latin typeface="Calibri" panose="020F0502020204030204" pitchFamily="34" charset="0"/>
              </a:rPr>
              <a:t> UE #1</a:t>
            </a:r>
            <a:endParaRPr lang="en-US" sz="1400" b="0" dirty="0">
              <a:latin typeface="Calibri" panose="020F0502020204030204" pitchFamily="34" charset="0"/>
            </a:endParaRPr>
          </a:p>
        </p:txBody>
      </p:sp>
      <p:pic>
        <p:nvPicPr>
          <p:cNvPr id="1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2949" y="2773561"/>
            <a:ext cx="242558" cy="42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36932" y="3031693"/>
            <a:ext cx="242558" cy="42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자유형 43"/>
          <p:cNvSpPr/>
          <p:nvPr/>
        </p:nvSpPr>
        <p:spPr>
          <a:xfrm>
            <a:off x="8196297" y="3486034"/>
            <a:ext cx="841814" cy="1013471"/>
          </a:xfrm>
          <a:custGeom>
            <a:avLst/>
            <a:gdLst>
              <a:gd name="connsiteX0" fmla="*/ 1227438 w 1227438"/>
              <a:gd name="connsiteY0" fmla="*/ 1507524 h 1507524"/>
              <a:gd name="connsiteX1" fmla="*/ 0 w 1227438"/>
              <a:gd name="connsiteY1" fmla="*/ 1507524 h 1507524"/>
              <a:gd name="connsiteX2" fmla="*/ 0 w 1227438"/>
              <a:gd name="connsiteY2" fmla="*/ 0 h 1507524"/>
            </a:gdLst>
            <a:ahLst/>
            <a:cxnLst>
              <a:cxn ang="0">
                <a:pos x="connsiteX0" y="connsiteY0"/>
              </a:cxn>
              <a:cxn ang="0">
                <a:pos x="connsiteX1" y="connsiteY1"/>
              </a:cxn>
              <a:cxn ang="0">
                <a:pos x="connsiteX2" y="connsiteY2"/>
              </a:cxn>
            </a:cxnLst>
            <a:rect l="l" t="t" r="r" b="b"/>
            <a:pathLst>
              <a:path w="1227438" h="1507524">
                <a:moveTo>
                  <a:pt x="1227438" y="1507524"/>
                </a:moveTo>
                <a:lnTo>
                  <a:pt x="0" y="1507524"/>
                </a:lnTo>
                <a:lnTo>
                  <a:pt x="0" y="0"/>
                </a:lnTo>
              </a:path>
            </a:pathLst>
          </a:custGeom>
          <a:noFill/>
          <a:ln w="3175">
            <a:solidFill>
              <a:schemeClr val="tx1"/>
            </a:solidFill>
            <a:prstDash val="sysDot"/>
            <a:headEnd type="arrow" w="sm" len="sm"/>
            <a:tailEnd type="arrow"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a:latin typeface="Calibri" panose="020F0502020204030204" pitchFamily="34" charset="0"/>
            </a:endParaRPr>
          </a:p>
        </p:txBody>
      </p:sp>
      <p:graphicFrame>
        <p:nvGraphicFramePr>
          <p:cNvPr id="45" name="개체 44"/>
          <p:cNvGraphicFramePr>
            <a:graphicFrameLocks noChangeAspect="1"/>
          </p:cNvGraphicFramePr>
          <p:nvPr>
            <p:extLst>
              <p:ext uri="{D42A27DB-BD31-4B8C-83A1-F6EECF244321}">
                <p14:modId xmlns:p14="http://schemas.microsoft.com/office/powerpoint/2010/main" val="960603997"/>
              </p:ext>
            </p:extLst>
          </p:nvPr>
        </p:nvGraphicFramePr>
        <p:xfrm>
          <a:off x="8020334" y="3412919"/>
          <a:ext cx="175963" cy="203200"/>
        </p:xfrm>
        <a:graphic>
          <a:graphicData uri="http://schemas.openxmlformats.org/presentationml/2006/ole">
            <mc:AlternateContent xmlns:mc="http://schemas.openxmlformats.org/markup-compatibility/2006">
              <mc:Choice xmlns:v="urn:schemas-microsoft-com:vml" Requires="v">
                <p:oleObj spid="_x0000_s3266" name="Equation" r:id="rId5" imgW="152280" imgH="203040" progId="Equation.DSMT4">
                  <p:embed/>
                </p:oleObj>
              </mc:Choice>
              <mc:Fallback>
                <p:oleObj name="Equation" r:id="rId5" imgW="152280" imgH="203040" progId="Equation.DSMT4">
                  <p:embed/>
                  <p:pic>
                    <p:nvPicPr>
                      <p:cNvPr id="0" name=""/>
                      <p:cNvPicPr/>
                      <p:nvPr/>
                    </p:nvPicPr>
                    <p:blipFill>
                      <a:blip r:embed="rId6"/>
                      <a:stretch>
                        <a:fillRect/>
                      </a:stretch>
                    </p:blipFill>
                    <p:spPr>
                      <a:xfrm>
                        <a:off x="8020334" y="3412919"/>
                        <a:ext cx="175963" cy="203200"/>
                      </a:xfrm>
                      <a:prstGeom prst="rect">
                        <a:avLst/>
                      </a:prstGeom>
                    </p:spPr>
                  </p:pic>
                </p:oleObj>
              </mc:Fallback>
            </mc:AlternateContent>
          </a:graphicData>
        </a:graphic>
      </p:graphicFrame>
      <p:graphicFrame>
        <p:nvGraphicFramePr>
          <p:cNvPr id="46" name="개체 45"/>
          <p:cNvGraphicFramePr>
            <a:graphicFrameLocks noChangeAspect="1"/>
          </p:cNvGraphicFramePr>
          <p:nvPr>
            <p:extLst>
              <p:ext uri="{D42A27DB-BD31-4B8C-83A1-F6EECF244321}">
                <p14:modId xmlns:p14="http://schemas.microsoft.com/office/powerpoint/2010/main" val="2861356437"/>
              </p:ext>
            </p:extLst>
          </p:nvPr>
        </p:nvGraphicFramePr>
        <p:xfrm>
          <a:off x="9050145" y="4436940"/>
          <a:ext cx="102645" cy="152400"/>
        </p:xfrm>
        <a:graphic>
          <a:graphicData uri="http://schemas.openxmlformats.org/presentationml/2006/ole">
            <mc:AlternateContent xmlns:mc="http://schemas.openxmlformats.org/markup-compatibility/2006">
              <mc:Choice xmlns:v="urn:schemas-microsoft-com:vml" Requires="v">
                <p:oleObj spid="_x0000_s3267" name="Equation" r:id="rId7" imgW="88560" imgH="152280" progId="Equation.DSMT4">
                  <p:embed/>
                </p:oleObj>
              </mc:Choice>
              <mc:Fallback>
                <p:oleObj name="Equation" r:id="rId7" imgW="88560" imgH="152280" progId="Equation.DSMT4">
                  <p:embed/>
                  <p:pic>
                    <p:nvPicPr>
                      <p:cNvPr id="0" name=""/>
                      <p:cNvPicPr>
                        <a:picLocks noChangeAspect="1" noChangeArrowheads="1"/>
                      </p:cNvPicPr>
                      <p:nvPr/>
                    </p:nvPicPr>
                    <p:blipFill>
                      <a:blip r:embed="rId8"/>
                      <a:srcRect/>
                      <a:stretch>
                        <a:fillRect/>
                      </a:stretch>
                    </p:blipFill>
                    <p:spPr bwMode="auto">
                      <a:xfrm>
                        <a:off x="9050145" y="4436940"/>
                        <a:ext cx="10264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9" name="그룹 78"/>
          <p:cNvGrpSpPr/>
          <p:nvPr/>
        </p:nvGrpSpPr>
        <p:grpSpPr>
          <a:xfrm>
            <a:off x="8248575" y="3581924"/>
            <a:ext cx="674666" cy="851549"/>
            <a:chOff x="8018918" y="3437908"/>
            <a:chExt cx="674666" cy="851549"/>
          </a:xfrm>
        </p:grpSpPr>
        <p:sp>
          <p:nvSpPr>
            <p:cNvPr id="47" name="직사각형 46"/>
            <p:cNvSpPr/>
            <p:nvPr/>
          </p:nvSpPr>
          <p:spPr>
            <a:xfrm>
              <a:off x="8018918" y="3720284"/>
              <a:ext cx="168666"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48" name="직사각형 47"/>
            <p:cNvSpPr/>
            <p:nvPr/>
          </p:nvSpPr>
          <p:spPr>
            <a:xfrm>
              <a:off x="8187584" y="3720284"/>
              <a:ext cx="168667"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49" name="직사각형 48"/>
            <p:cNvSpPr/>
            <p:nvPr/>
          </p:nvSpPr>
          <p:spPr>
            <a:xfrm>
              <a:off x="8356251" y="3720284"/>
              <a:ext cx="168666"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0" name="직사각형 49"/>
            <p:cNvSpPr/>
            <p:nvPr/>
          </p:nvSpPr>
          <p:spPr>
            <a:xfrm>
              <a:off x="8524917" y="3720284"/>
              <a:ext cx="168667"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1" name="직사각형 50"/>
            <p:cNvSpPr/>
            <p:nvPr/>
          </p:nvSpPr>
          <p:spPr>
            <a:xfrm>
              <a:off x="8018918" y="3862037"/>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2" name="직사각형 51"/>
            <p:cNvSpPr/>
            <p:nvPr/>
          </p:nvSpPr>
          <p:spPr>
            <a:xfrm>
              <a:off x="8187584" y="3862037"/>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3" name="직사각형 52"/>
            <p:cNvSpPr/>
            <p:nvPr/>
          </p:nvSpPr>
          <p:spPr>
            <a:xfrm>
              <a:off x="8356251" y="3862037"/>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4" name="직사각형 53"/>
            <p:cNvSpPr/>
            <p:nvPr/>
          </p:nvSpPr>
          <p:spPr>
            <a:xfrm>
              <a:off x="8524917" y="3862037"/>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5" name="직사각형 54"/>
            <p:cNvSpPr/>
            <p:nvPr/>
          </p:nvSpPr>
          <p:spPr>
            <a:xfrm>
              <a:off x="8018918" y="4004871"/>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6" name="직사각형 55"/>
            <p:cNvSpPr/>
            <p:nvPr/>
          </p:nvSpPr>
          <p:spPr>
            <a:xfrm>
              <a:off x="8187584" y="4004871"/>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7" name="직사각형 56"/>
            <p:cNvSpPr/>
            <p:nvPr/>
          </p:nvSpPr>
          <p:spPr>
            <a:xfrm>
              <a:off x="8356251" y="4004871"/>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8" name="직사각형 57"/>
            <p:cNvSpPr/>
            <p:nvPr/>
          </p:nvSpPr>
          <p:spPr>
            <a:xfrm>
              <a:off x="8524917" y="4004871"/>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59" name="직사각형 58"/>
            <p:cNvSpPr/>
            <p:nvPr/>
          </p:nvSpPr>
          <p:spPr>
            <a:xfrm>
              <a:off x="8018918" y="4146623"/>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0" name="직사각형 59"/>
            <p:cNvSpPr/>
            <p:nvPr/>
          </p:nvSpPr>
          <p:spPr>
            <a:xfrm>
              <a:off x="8187584" y="4146623"/>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1" name="직사각형 60"/>
            <p:cNvSpPr/>
            <p:nvPr/>
          </p:nvSpPr>
          <p:spPr>
            <a:xfrm>
              <a:off x="8356251" y="4146623"/>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2" name="직사각형 61"/>
            <p:cNvSpPr/>
            <p:nvPr/>
          </p:nvSpPr>
          <p:spPr>
            <a:xfrm>
              <a:off x="8524917" y="4146623"/>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3" name="직사각형 62"/>
            <p:cNvSpPr/>
            <p:nvPr/>
          </p:nvSpPr>
          <p:spPr>
            <a:xfrm>
              <a:off x="8018918" y="3437908"/>
              <a:ext cx="168666"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4" name="직사각형 63"/>
            <p:cNvSpPr/>
            <p:nvPr/>
          </p:nvSpPr>
          <p:spPr>
            <a:xfrm>
              <a:off x="8187584" y="3437908"/>
              <a:ext cx="168667"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5" name="직사각형 64"/>
            <p:cNvSpPr/>
            <p:nvPr/>
          </p:nvSpPr>
          <p:spPr>
            <a:xfrm>
              <a:off x="8356251" y="3437908"/>
              <a:ext cx="168666"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6" name="직사각형 65"/>
            <p:cNvSpPr/>
            <p:nvPr/>
          </p:nvSpPr>
          <p:spPr>
            <a:xfrm>
              <a:off x="8524917" y="3437908"/>
              <a:ext cx="168667"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7" name="직사각형 66"/>
            <p:cNvSpPr/>
            <p:nvPr/>
          </p:nvSpPr>
          <p:spPr>
            <a:xfrm>
              <a:off x="8018918" y="3579661"/>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8" name="직사각형 67"/>
            <p:cNvSpPr/>
            <p:nvPr/>
          </p:nvSpPr>
          <p:spPr>
            <a:xfrm>
              <a:off x="8187584" y="3579661"/>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69" name="직사각형 68"/>
            <p:cNvSpPr/>
            <p:nvPr/>
          </p:nvSpPr>
          <p:spPr>
            <a:xfrm>
              <a:off x="8356251" y="3579661"/>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70" name="직사각형 69"/>
            <p:cNvSpPr/>
            <p:nvPr/>
          </p:nvSpPr>
          <p:spPr>
            <a:xfrm>
              <a:off x="8524917" y="3579661"/>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grpSp>
      <p:sp>
        <p:nvSpPr>
          <p:cNvPr id="16" name="자유형 15"/>
          <p:cNvSpPr/>
          <p:nvPr/>
        </p:nvSpPr>
        <p:spPr>
          <a:xfrm>
            <a:off x="6724617" y="3219866"/>
            <a:ext cx="841813" cy="1013471"/>
          </a:xfrm>
          <a:custGeom>
            <a:avLst/>
            <a:gdLst>
              <a:gd name="connsiteX0" fmla="*/ 1227438 w 1227438"/>
              <a:gd name="connsiteY0" fmla="*/ 1507524 h 1507524"/>
              <a:gd name="connsiteX1" fmla="*/ 0 w 1227438"/>
              <a:gd name="connsiteY1" fmla="*/ 1507524 h 1507524"/>
              <a:gd name="connsiteX2" fmla="*/ 0 w 1227438"/>
              <a:gd name="connsiteY2" fmla="*/ 0 h 1507524"/>
            </a:gdLst>
            <a:ahLst/>
            <a:cxnLst>
              <a:cxn ang="0">
                <a:pos x="connsiteX0" y="connsiteY0"/>
              </a:cxn>
              <a:cxn ang="0">
                <a:pos x="connsiteX1" y="connsiteY1"/>
              </a:cxn>
              <a:cxn ang="0">
                <a:pos x="connsiteX2" y="connsiteY2"/>
              </a:cxn>
            </a:cxnLst>
            <a:rect l="l" t="t" r="r" b="b"/>
            <a:pathLst>
              <a:path w="1227438" h="1507524">
                <a:moveTo>
                  <a:pt x="1227438" y="1507524"/>
                </a:moveTo>
                <a:lnTo>
                  <a:pt x="0" y="1507524"/>
                </a:lnTo>
                <a:lnTo>
                  <a:pt x="0" y="0"/>
                </a:lnTo>
              </a:path>
            </a:pathLst>
          </a:custGeom>
          <a:noFill/>
          <a:ln w="3175">
            <a:solidFill>
              <a:schemeClr val="tx1"/>
            </a:solidFill>
            <a:prstDash val="sysDot"/>
            <a:headEnd type="arrow" w="sm" len="sm"/>
            <a:tailEnd type="arrow"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a:latin typeface="Calibri" panose="020F0502020204030204" pitchFamily="34" charset="0"/>
            </a:endParaRPr>
          </a:p>
        </p:txBody>
      </p:sp>
      <p:graphicFrame>
        <p:nvGraphicFramePr>
          <p:cNvPr id="17" name="개체 16"/>
          <p:cNvGraphicFramePr>
            <a:graphicFrameLocks noChangeAspect="1"/>
          </p:cNvGraphicFramePr>
          <p:nvPr>
            <p:extLst>
              <p:ext uri="{D42A27DB-BD31-4B8C-83A1-F6EECF244321}">
                <p14:modId xmlns:p14="http://schemas.microsoft.com/office/powerpoint/2010/main" val="320196865"/>
              </p:ext>
            </p:extLst>
          </p:nvPr>
        </p:nvGraphicFramePr>
        <p:xfrm>
          <a:off x="6548655" y="3146751"/>
          <a:ext cx="175963" cy="203200"/>
        </p:xfrm>
        <a:graphic>
          <a:graphicData uri="http://schemas.openxmlformats.org/presentationml/2006/ole">
            <mc:AlternateContent xmlns:mc="http://schemas.openxmlformats.org/markup-compatibility/2006">
              <mc:Choice xmlns:v="urn:schemas-microsoft-com:vml" Requires="v">
                <p:oleObj spid="_x0000_s3268" name="Equation" r:id="rId9" imgW="152280" imgH="203040" progId="Equation.DSMT4">
                  <p:embed/>
                </p:oleObj>
              </mc:Choice>
              <mc:Fallback>
                <p:oleObj name="Equation" r:id="rId9" imgW="152280" imgH="203040" progId="Equation.DSMT4">
                  <p:embed/>
                  <p:pic>
                    <p:nvPicPr>
                      <p:cNvPr id="0" name=""/>
                      <p:cNvPicPr/>
                      <p:nvPr/>
                    </p:nvPicPr>
                    <p:blipFill>
                      <a:blip r:embed="rId6"/>
                      <a:stretch>
                        <a:fillRect/>
                      </a:stretch>
                    </p:blipFill>
                    <p:spPr>
                      <a:xfrm>
                        <a:off x="6548655" y="3146751"/>
                        <a:ext cx="175963" cy="203200"/>
                      </a:xfrm>
                      <a:prstGeom prst="rect">
                        <a:avLst/>
                      </a:prstGeom>
                    </p:spPr>
                  </p:pic>
                </p:oleObj>
              </mc:Fallback>
            </mc:AlternateContent>
          </a:graphicData>
        </a:graphic>
      </p:graphicFrame>
      <p:graphicFrame>
        <p:nvGraphicFramePr>
          <p:cNvPr id="18" name="개체 17"/>
          <p:cNvGraphicFramePr>
            <a:graphicFrameLocks noChangeAspect="1"/>
          </p:cNvGraphicFramePr>
          <p:nvPr>
            <p:extLst>
              <p:ext uri="{D42A27DB-BD31-4B8C-83A1-F6EECF244321}">
                <p14:modId xmlns:p14="http://schemas.microsoft.com/office/powerpoint/2010/main" val="3740884931"/>
              </p:ext>
            </p:extLst>
          </p:nvPr>
        </p:nvGraphicFramePr>
        <p:xfrm>
          <a:off x="7578465" y="4170772"/>
          <a:ext cx="102645" cy="152400"/>
        </p:xfrm>
        <a:graphic>
          <a:graphicData uri="http://schemas.openxmlformats.org/presentationml/2006/ole">
            <mc:AlternateContent xmlns:mc="http://schemas.openxmlformats.org/markup-compatibility/2006">
              <mc:Choice xmlns:v="urn:schemas-microsoft-com:vml" Requires="v">
                <p:oleObj spid="_x0000_s3269" name="Equation" r:id="rId10" imgW="88560" imgH="152280" progId="Equation.DSMT4">
                  <p:embed/>
                </p:oleObj>
              </mc:Choice>
              <mc:Fallback>
                <p:oleObj name="Equation" r:id="rId10" imgW="88560" imgH="152280" progId="Equation.DSMT4">
                  <p:embed/>
                  <p:pic>
                    <p:nvPicPr>
                      <p:cNvPr id="0" name=""/>
                      <p:cNvPicPr>
                        <a:picLocks noChangeAspect="1" noChangeArrowheads="1"/>
                      </p:cNvPicPr>
                      <p:nvPr/>
                    </p:nvPicPr>
                    <p:blipFill>
                      <a:blip r:embed="rId8"/>
                      <a:srcRect/>
                      <a:stretch>
                        <a:fillRect/>
                      </a:stretch>
                    </p:blipFill>
                    <p:spPr bwMode="auto">
                      <a:xfrm>
                        <a:off x="7578465" y="4170772"/>
                        <a:ext cx="10264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8" name="그룹 77"/>
          <p:cNvGrpSpPr/>
          <p:nvPr/>
        </p:nvGrpSpPr>
        <p:grpSpPr>
          <a:xfrm>
            <a:off x="6776896" y="3315756"/>
            <a:ext cx="674665" cy="851549"/>
            <a:chOff x="6547239" y="3171740"/>
            <a:chExt cx="674665" cy="851549"/>
          </a:xfrm>
        </p:grpSpPr>
        <p:sp>
          <p:nvSpPr>
            <p:cNvPr id="19" name="직사각형 18"/>
            <p:cNvSpPr/>
            <p:nvPr/>
          </p:nvSpPr>
          <p:spPr>
            <a:xfrm>
              <a:off x="6547239" y="3454116"/>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0" name="직사각형 19"/>
            <p:cNvSpPr/>
            <p:nvPr/>
          </p:nvSpPr>
          <p:spPr>
            <a:xfrm>
              <a:off x="6715905" y="3454116"/>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1" name="직사각형 20"/>
            <p:cNvSpPr/>
            <p:nvPr/>
          </p:nvSpPr>
          <p:spPr>
            <a:xfrm>
              <a:off x="6884571" y="3454116"/>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2" name="직사각형 21"/>
            <p:cNvSpPr/>
            <p:nvPr/>
          </p:nvSpPr>
          <p:spPr>
            <a:xfrm>
              <a:off x="7053237" y="3454116"/>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3" name="직사각형 22"/>
            <p:cNvSpPr/>
            <p:nvPr/>
          </p:nvSpPr>
          <p:spPr>
            <a:xfrm>
              <a:off x="6547239" y="3595869"/>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4" name="직사각형 23"/>
            <p:cNvSpPr/>
            <p:nvPr/>
          </p:nvSpPr>
          <p:spPr>
            <a:xfrm>
              <a:off x="6715905" y="3595869"/>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5" name="직사각형 24"/>
            <p:cNvSpPr/>
            <p:nvPr/>
          </p:nvSpPr>
          <p:spPr>
            <a:xfrm>
              <a:off x="6884571" y="3595869"/>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6" name="직사각형 25"/>
            <p:cNvSpPr/>
            <p:nvPr/>
          </p:nvSpPr>
          <p:spPr>
            <a:xfrm>
              <a:off x="7053237" y="3595869"/>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7" name="직사각형 26"/>
            <p:cNvSpPr/>
            <p:nvPr/>
          </p:nvSpPr>
          <p:spPr>
            <a:xfrm>
              <a:off x="6547239" y="3738703"/>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 name="직사각형 27"/>
            <p:cNvSpPr/>
            <p:nvPr/>
          </p:nvSpPr>
          <p:spPr>
            <a:xfrm>
              <a:off x="6715905" y="3738703"/>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 name="직사각형 28"/>
            <p:cNvSpPr/>
            <p:nvPr/>
          </p:nvSpPr>
          <p:spPr>
            <a:xfrm>
              <a:off x="6884571" y="3738703"/>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 name="직사각형 29"/>
            <p:cNvSpPr/>
            <p:nvPr/>
          </p:nvSpPr>
          <p:spPr>
            <a:xfrm>
              <a:off x="7053237" y="3738703"/>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1" name="직사각형 30"/>
            <p:cNvSpPr/>
            <p:nvPr/>
          </p:nvSpPr>
          <p:spPr>
            <a:xfrm>
              <a:off x="6547239" y="3880455"/>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2" name="직사각형 31"/>
            <p:cNvSpPr/>
            <p:nvPr/>
          </p:nvSpPr>
          <p:spPr>
            <a:xfrm>
              <a:off x="6715905" y="3880455"/>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3" name="직사각형 32"/>
            <p:cNvSpPr/>
            <p:nvPr/>
          </p:nvSpPr>
          <p:spPr>
            <a:xfrm>
              <a:off x="6884571" y="3880455"/>
              <a:ext cx="168666"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4" name="직사각형 33"/>
            <p:cNvSpPr/>
            <p:nvPr/>
          </p:nvSpPr>
          <p:spPr>
            <a:xfrm>
              <a:off x="7053237" y="3880455"/>
              <a:ext cx="168667"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5" name="직사각형 34"/>
            <p:cNvSpPr/>
            <p:nvPr/>
          </p:nvSpPr>
          <p:spPr>
            <a:xfrm>
              <a:off x="6547239"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6" name="직사각형 35"/>
            <p:cNvSpPr/>
            <p:nvPr/>
          </p:nvSpPr>
          <p:spPr>
            <a:xfrm>
              <a:off x="6715905"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7" name="직사각형 36"/>
            <p:cNvSpPr/>
            <p:nvPr/>
          </p:nvSpPr>
          <p:spPr>
            <a:xfrm>
              <a:off x="6884571"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8" name="직사각형 37"/>
            <p:cNvSpPr/>
            <p:nvPr/>
          </p:nvSpPr>
          <p:spPr>
            <a:xfrm>
              <a:off x="7053237"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9" name="직사각형 38"/>
            <p:cNvSpPr/>
            <p:nvPr/>
          </p:nvSpPr>
          <p:spPr>
            <a:xfrm>
              <a:off x="6547239"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40" name="직사각형 39"/>
            <p:cNvSpPr/>
            <p:nvPr/>
          </p:nvSpPr>
          <p:spPr>
            <a:xfrm>
              <a:off x="6715905"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41" name="직사각형 40"/>
            <p:cNvSpPr/>
            <p:nvPr/>
          </p:nvSpPr>
          <p:spPr>
            <a:xfrm>
              <a:off x="6884571"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42" name="직사각형 41"/>
            <p:cNvSpPr/>
            <p:nvPr/>
          </p:nvSpPr>
          <p:spPr>
            <a:xfrm>
              <a:off x="7053237"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grpSp>
      <p:sp>
        <p:nvSpPr>
          <p:cNvPr id="43" name="TextBox 42"/>
          <p:cNvSpPr txBox="1"/>
          <p:nvPr/>
        </p:nvSpPr>
        <p:spPr>
          <a:xfrm>
            <a:off x="7993620" y="4494303"/>
            <a:ext cx="1184575" cy="307777"/>
          </a:xfrm>
          <a:prstGeom prst="rect">
            <a:avLst/>
          </a:prstGeom>
          <a:noFill/>
        </p:spPr>
        <p:txBody>
          <a:bodyPr wrap="square" rtlCol="0">
            <a:spAutoFit/>
          </a:bodyPr>
          <a:lstStyle/>
          <a:p>
            <a:pPr algn="ctr"/>
            <a:r>
              <a:rPr lang="en-US" sz="1400" b="0" dirty="0" smtClean="0">
                <a:latin typeface="Calibri" panose="020F0502020204030204" pitchFamily="34" charset="0"/>
              </a:rPr>
              <a:t>URLLC UE #2</a:t>
            </a:r>
            <a:endParaRPr lang="en-US" sz="1400" b="0" dirty="0">
              <a:latin typeface="Calibri" panose="020F0502020204030204" pitchFamily="34" charset="0"/>
            </a:endParaRPr>
          </a:p>
        </p:txBody>
      </p:sp>
      <p:grpSp>
        <p:nvGrpSpPr>
          <p:cNvPr id="155" name="그룹 154"/>
          <p:cNvGrpSpPr/>
          <p:nvPr/>
        </p:nvGrpSpPr>
        <p:grpSpPr>
          <a:xfrm>
            <a:off x="8617204" y="1111472"/>
            <a:ext cx="674665" cy="851549"/>
            <a:chOff x="6547239" y="3171740"/>
            <a:chExt cx="674665" cy="851549"/>
          </a:xfrm>
        </p:grpSpPr>
        <p:sp>
          <p:nvSpPr>
            <p:cNvPr id="156" name="직사각형 155"/>
            <p:cNvSpPr/>
            <p:nvPr/>
          </p:nvSpPr>
          <p:spPr>
            <a:xfrm>
              <a:off x="6547239" y="3454116"/>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7" name="직사각형 156"/>
            <p:cNvSpPr/>
            <p:nvPr/>
          </p:nvSpPr>
          <p:spPr>
            <a:xfrm>
              <a:off x="6715905" y="3454116"/>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8" name="직사각형 157"/>
            <p:cNvSpPr/>
            <p:nvPr/>
          </p:nvSpPr>
          <p:spPr>
            <a:xfrm>
              <a:off x="6884571" y="3454116"/>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9" name="직사각형 158"/>
            <p:cNvSpPr/>
            <p:nvPr/>
          </p:nvSpPr>
          <p:spPr>
            <a:xfrm>
              <a:off x="7053237" y="3454116"/>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0" name="직사각형 159"/>
            <p:cNvSpPr/>
            <p:nvPr/>
          </p:nvSpPr>
          <p:spPr>
            <a:xfrm>
              <a:off x="6547239" y="3595869"/>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1" name="직사각형 160"/>
            <p:cNvSpPr/>
            <p:nvPr/>
          </p:nvSpPr>
          <p:spPr>
            <a:xfrm>
              <a:off x="6715905" y="3595869"/>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2" name="직사각형 161"/>
            <p:cNvSpPr/>
            <p:nvPr/>
          </p:nvSpPr>
          <p:spPr>
            <a:xfrm>
              <a:off x="6884571" y="3595869"/>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3" name="직사각형 162"/>
            <p:cNvSpPr/>
            <p:nvPr/>
          </p:nvSpPr>
          <p:spPr>
            <a:xfrm>
              <a:off x="7053237" y="3595869"/>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4" name="직사각형 163"/>
            <p:cNvSpPr/>
            <p:nvPr/>
          </p:nvSpPr>
          <p:spPr>
            <a:xfrm>
              <a:off x="6547239" y="3738703"/>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5" name="직사각형 164"/>
            <p:cNvSpPr/>
            <p:nvPr/>
          </p:nvSpPr>
          <p:spPr>
            <a:xfrm>
              <a:off x="6715905" y="3738703"/>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6" name="직사각형 165"/>
            <p:cNvSpPr/>
            <p:nvPr/>
          </p:nvSpPr>
          <p:spPr>
            <a:xfrm>
              <a:off x="6884571" y="3738703"/>
              <a:ext cx="168666"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7" name="직사각형 166"/>
            <p:cNvSpPr/>
            <p:nvPr/>
          </p:nvSpPr>
          <p:spPr>
            <a:xfrm>
              <a:off x="7053237" y="3738703"/>
              <a:ext cx="168667" cy="141752"/>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8" name="직사각형 167"/>
            <p:cNvSpPr/>
            <p:nvPr/>
          </p:nvSpPr>
          <p:spPr>
            <a:xfrm>
              <a:off x="6547239" y="3880455"/>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9" name="직사각형 168"/>
            <p:cNvSpPr/>
            <p:nvPr/>
          </p:nvSpPr>
          <p:spPr>
            <a:xfrm>
              <a:off x="6715905" y="3880455"/>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0" name="직사각형 169"/>
            <p:cNvSpPr/>
            <p:nvPr/>
          </p:nvSpPr>
          <p:spPr>
            <a:xfrm>
              <a:off x="6884571" y="3880455"/>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1" name="직사각형 170"/>
            <p:cNvSpPr/>
            <p:nvPr/>
          </p:nvSpPr>
          <p:spPr>
            <a:xfrm>
              <a:off x="7053237" y="3880455"/>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2" name="직사각형 171"/>
            <p:cNvSpPr/>
            <p:nvPr/>
          </p:nvSpPr>
          <p:spPr>
            <a:xfrm>
              <a:off x="6547239"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3" name="직사각형 172"/>
            <p:cNvSpPr/>
            <p:nvPr/>
          </p:nvSpPr>
          <p:spPr>
            <a:xfrm>
              <a:off x="6715905"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4" name="직사각형 173"/>
            <p:cNvSpPr/>
            <p:nvPr/>
          </p:nvSpPr>
          <p:spPr>
            <a:xfrm>
              <a:off x="6884571"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5" name="직사각형 174"/>
            <p:cNvSpPr/>
            <p:nvPr/>
          </p:nvSpPr>
          <p:spPr>
            <a:xfrm>
              <a:off x="7053237"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6" name="직사각형 175"/>
            <p:cNvSpPr/>
            <p:nvPr/>
          </p:nvSpPr>
          <p:spPr>
            <a:xfrm>
              <a:off x="6547239"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7" name="직사각형 176"/>
            <p:cNvSpPr/>
            <p:nvPr/>
          </p:nvSpPr>
          <p:spPr>
            <a:xfrm>
              <a:off x="6715905"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8" name="직사각형 177"/>
            <p:cNvSpPr/>
            <p:nvPr/>
          </p:nvSpPr>
          <p:spPr>
            <a:xfrm>
              <a:off x="6884571"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9" name="직사각형 178"/>
            <p:cNvSpPr/>
            <p:nvPr/>
          </p:nvSpPr>
          <p:spPr>
            <a:xfrm>
              <a:off x="7053237"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grpSp>
      <p:grpSp>
        <p:nvGrpSpPr>
          <p:cNvPr id="181" name="그룹 180"/>
          <p:cNvGrpSpPr/>
          <p:nvPr/>
        </p:nvGrpSpPr>
        <p:grpSpPr>
          <a:xfrm>
            <a:off x="8540898" y="2089459"/>
            <a:ext cx="907029" cy="628367"/>
            <a:chOff x="7171099" y="1158670"/>
            <a:chExt cx="907029" cy="628367"/>
          </a:xfrm>
        </p:grpSpPr>
        <p:sp>
          <p:nvSpPr>
            <p:cNvPr id="183" name="직사각형 182"/>
            <p:cNvSpPr/>
            <p:nvPr/>
          </p:nvSpPr>
          <p:spPr>
            <a:xfrm>
              <a:off x="7171099" y="1226500"/>
              <a:ext cx="101116" cy="72008"/>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84" name="직사각형 183"/>
            <p:cNvSpPr/>
            <p:nvPr/>
          </p:nvSpPr>
          <p:spPr>
            <a:xfrm>
              <a:off x="7171099" y="1409554"/>
              <a:ext cx="101116" cy="72008"/>
            </a:xfrm>
            <a:prstGeom prst="rect">
              <a:avLst/>
            </a:prstGeom>
            <a:pattFill prst="wdDnDiag">
              <a:fgClr>
                <a:schemeClr val="bg1">
                  <a:lumMod val="75000"/>
                </a:schemeClr>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b="0">
                <a:latin typeface="Calibri" panose="020F0502020204030204" pitchFamily="34" charset="0"/>
              </a:endParaRPr>
            </a:p>
          </p:txBody>
        </p:sp>
        <p:sp>
          <p:nvSpPr>
            <p:cNvPr id="185" name="직사각형 184"/>
            <p:cNvSpPr/>
            <p:nvPr/>
          </p:nvSpPr>
          <p:spPr>
            <a:xfrm>
              <a:off x="7171099" y="1603830"/>
              <a:ext cx="101116" cy="72008"/>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86" name="TextBox 185"/>
            <p:cNvSpPr txBox="1"/>
            <p:nvPr/>
          </p:nvSpPr>
          <p:spPr>
            <a:xfrm>
              <a:off x="7257046" y="1158670"/>
              <a:ext cx="324128" cy="253916"/>
            </a:xfrm>
            <a:prstGeom prst="rect">
              <a:avLst/>
            </a:prstGeom>
          </p:spPr>
          <p:txBody>
            <a:bodyPr wrap="none" rtlCol="0">
              <a:spAutoFit/>
            </a:bodyPr>
            <a:lstStyle/>
            <a:p>
              <a:r>
                <a:rPr lang="en-US" sz="1050" b="0" dirty="0">
                  <a:latin typeface="Calibri" panose="020F0502020204030204" pitchFamily="34" charset="0"/>
                </a:rPr>
                <a:t>DL</a:t>
              </a:r>
            </a:p>
          </p:txBody>
        </p:sp>
        <p:sp>
          <p:nvSpPr>
            <p:cNvPr id="187" name="TextBox 186"/>
            <p:cNvSpPr txBox="1"/>
            <p:nvPr/>
          </p:nvSpPr>
          <p:spPr>
            <a:xfrm>
              <a:off x="7247451" y="1336108"/>
              <a:ext cx="830677" cy="253916"/>
            </a:xfrm>
            <a:prstGeom prst="rect">
              <a:avLst/>
            </a:prstGeom>
            <a:noFill/>
          </p:spPr>
          <p:txBody>
            <a:bodyPr wrap="none" rtlCol="0">
              <a:spAutoFit/>
            </a:bodyPr>
            <a:lstStyle/>
            <a:p>
              <a:r>
                <a:rPr lang="en-US" sz="1050" b="0" dirty="0">
                  <a:latin typeface="Calibri" panose="020F0502020204030204" pitchFamily="34" charset="0"/>
                </a:rPr>
                <a:t>Guard Band</a:t>
              </a:r>
            </a:p>
          </p:txBody>
        </p:sp>
        <p:sp>
          <p:nvSpPr>
            <p:cNvPr id="188" name="TextBox 187"/>
            <p:cNvSpPr txBox="1"/>
            <p:nvPr/>
          </p:nvSpPr>
          <p:spPr>
            <a:xfrm>
              <a:off x="7255443" y="1533121"/>
              <a:ext cx="327334" cy="253916"/>
            </a:xfrm>
            <a:prstGeom prst="rect">
              <a:avLst/>
            </a:prstGeom>
          </p:spPr>
          <p:txBody>
            <a:bodyPr wrap="none" rtlCol="0">
              <a:spAutoFit/>
            </a:bodyPr>
            <a:lstStyle/>
            <a:p>
              <a:r>
                <a:rPr lang="en-US" sz="1050" b="0" dirty="0">
                  <a:latin typeface="Calibri" panose="020F0502020204030204" pitchFamily="34" charset="0"/>
                </a:rPr>
                <a:t>UL</a:t>
              </a:r>
            </a:p>
          </p:txBody>
        </p:sp>
      </p:grpSp>
      <p:sp>
        <p:nvSpPr>
          <p:cNvPr id="182" name="모서리가 둥근 직사각형 181"/>
          <p:cNvSpPr/>
          <p:nvPr/>
        </p:nvSpPr>
        <p:spPr>
          <a:xfrm>
            <a:off x="8478951" y="2089459"/>
            <a:ext cx="947369" cy="584711"/>
          </a:xfrm>
          <a:prstGeom prst="roundRect">
            <a:avLst/>
          </a:prstGeom>
          <a:no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Tree>
    <p:extLst>
      <p:ext uri="{BB962C8B-B14F-4D97-AF65-F5344CB8AC3E}">
        <p14:creationId xmlns:p14="http://schemas.microsoft.com/office/powerpoint/2010/main" val="1572169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3" name="그룹 1042"/>
          <p:cNvGrpSpPr/>
          <p:nvPr/>
        </p:nvGrpSpPr>
        <p:grpSpPr>
          <a:xfrm>
            <a:off x="1283644" y="4166332"/>
            <a:ext cx="3165300" cy="2112096"/>
            <a:chOff x="1111131" y="4077072"/>
            <a:chExt cx="3481829" cy="2323306"/>
          </a:xfrm>
        </p:grpSpPr>
        <p:pic>
          <p:nvPicPr>
            <p:cNvPr id="305" name="내용 개체 틀 3"/>
            <p:cNvPicPr/>
            <p:nvPr/>
          </p:nvPicPr>
          <p:blipFill>
            <a:blip r:embed="rId3" cstate="print">
              <a:extLst>
                <a:ext uri="{28A0092B-C50C-407E-A947-70E740481C1C}">
                  <a14:useLocalDpi xmlns:a14="http://schemas.microsoft.com/office/drawing/2010/main" val="0"/>
                </a:ext>
              </a:extLst>
            </a:blip>
            <a:stretch>
              <a:fillRect/>
            </a:stretch>
          </p:blipFill>
          <p:spPr>
            <a:xfrm>
              <a:off x="1111131" y="4077072"/>
              <a:ext cx="3481829" cy="2323306"/>
            </a:xfrm>
            <a:prstGeom prst="rect">
              <a:avLst/>
            </a:prstGeom>
          </p:spPr>
        </p:pic>
        <p:cxnSp>
          <p:nvCxnSpPr>
            <p:cNvPr id="1041" name="직선 화살표 연결선 1040"/>
            <p:cNvCxnSpPr/>
            <p:nvPr/>
          </p:nvCxnSpPr>
          <p:spPr bwMode="auto">
            <a:xfrm flipV="1">
              <a:off x="3919010" y="5709036"/>
              <a:ext cx="0" cy="216024"/>
            </a:xfrm>
            <a:prstGeom prst="straightConnector1">
              <a:avLst/>
            </a:prstGeom>
            <a:solidFill>
              <a:schemeClr val="accent1"/>
            </a:solidFill>
            <a:ln w="22225" cap="flat" cmpd="sng" algn="ctr">
              <a:solidFill>
                <a:srgbClr val="FF0000"/>
              </a:solidFill>
              <a:prstDash val="solid"/>
              <a:round/>
              <a:headEnd type="none" w="med" len="med"/>
              <a:tailEnd type="triangle" w="med" len="med"/>
            </a:ln>
            <a:effectLst/>
          </p:spPr>
        </p:cxnSp>
        <p:cxnSp>
          <p:nvCxnSpPr>
            <p:cNvPr id="316" name="직선 화살표 연결선 315"/>
            <p:cNvCxnSpPr/>
            <p:nvPr/>
          </p:nvCxnSpPr>
          <p:spPr bwMode="auto">
            <a:xfrm flipV="1">
              <a:off x="3979392" y="5302866"/>
              <a:ext cx="0" cy="388918"/>
            </a:xfrm>
            <a:prstGeom prst="straightConnector1">
              <a:avLst/>
            </a:prstGeom>
            <a:solidFill>
              <a:schemeClr val="accent1"/>
            </a:solidFill>
            <a:ln w="22225" cap="flat" cmpd="sng" algn="ctr">
              <a:solidFill>
                <a:srgbClr val="FF0000"/>
              </a:solidFill>
              <a:prstDash val="solid"/>
              <a:round/>
              <a:headEnd type="none" w="med" len="med"/>
              <a:tailEnd type="triangle" w="med" len="med"/>
            </a:ln>
            <a:effectLst/>
          </p:spPr>
        </p:cxnSp>
        <p:cxnSp>
          <p:nvCxnSpPr>
            <p:cNvPr id="318" name="직선 화살표 연결선 317"/>
            <p:cNvCxnSpPr/>
            <p:nvPr/>
          </p:nvCxnSpPr>
          <p:spPr bwMode="auto">
            <a:xfrm flipV="1">
              <a:off x="4045774" y="4856969"/>
              <a:ext cx="0" cy="626357"/>
            </a:xfrm>
            <a:prstGeom prst="straightConnector1">
              <a:avLst/>
            </a:prstGeom>
            <a:solidFill>
              <a:schemeClr val="accent1"/>
            </a:solidFill>
            <a:ln w="22225" cap="flat" cmpd="sng" algn="ctr">
              <a:solidFill>
                <a:srgbClr val="FF0000"/>
              </a:solidFill>
              <a:prstDash val="solid"/>
              <a:round/>
              <a:headEnd type="none" w="med" len="med"/>
              <a:tailEnd type="triangle" w="med" len="med"/>
            </a:ln>
            <a:effectLst/>
          </p:spPr>
        </p:cxnSp>
        <p:cxnSp>
          <p:nvCxnSpPr>
            <p:cNvPr id="319" name="직선 화살표 연결선 318"/>
            <p:cNvCxnSpPr/>
            <p:nvPr/>
          </p:nvCxnSpPr>
          <p:spPr bwMode="auto">
            <a:xfrm flipV="1">
              <a:off x="4123408" y="4359150"/>
              <a:ext cx="0" cy="876208"/>
            </a:xfrm>
            <a:prstGeom prst="straightConnector1">
              <a:avLst/>
            </a:prstGeom>
            <a:solidFill>
              <a:schemeClr val="accent1"/>
            </a:solidFill>
            <a:ln w="22225" cap="flat" cmpd="sng" algn="ctr">
              <a:solidFill>
                <a:srgbClr val="FF0000"/>
              </a:solidFill>
              <a:prstDash val="solid"/>
              <a:round/>
              <a:headEnd type="none" w="med" len="med"/>
              <a:tailEnd type="triangle" w="med" len="med"/>
            </a:ln>
            <a:effectLst/>
          </p:spPr>
        </p:cxnSp>
      </p:grpSp>
      <p:sp>
        <p:nvSpPr>
          <p:cNvPr id="2" name="내용 개체 틀 1"/>
          <p:cNvSpPr>
            <a:spLocks noGrp="1"/>
          </p:cNvSpPr>
          <p:nvPr>
            <p:ph sz="quarter" idx="11"/>
          </p:nvPr>
        </p:nvSpPr>
        <p:spPr/>
        <p:txBody>
          <a:bodyPr/>
          <a:lstStyle/>
          <a:p>
            <a:r>
              <a:rPr lang="en-US" altLang="ko-KR" dirty="0" smtClean="0"/>
              <a:t>Full Duplex for NR</a:t>
            </a:r>
            <a:endParaRPr lang="ko-KR" altLang="en-US" dirty="0"/>
          </a:p>
        </p:txBody>
      </p:sp>
      <p:sp>
        <p:nvSpPr>
          <p:cNvPr id="31" name="TextBox 30"/>
          <p:cNvSpPr txBox="1"/>
          <p:nvPr/>
        </p:nvSpPr>
        <p:spPr>
          <a:xfrm>
            <a:off x="6205991" y="4653606"/>
            <a:ext cx="3254289" cy="307777"/>
          </a:xfrm>
          <a:prstGeom prst="rect">
            <a:avLst/>
          </a:prstGeom>
          <a:noFill/>
        </p:spPr>
        <p:txBody>
          <a:bodyPr wrap="none" rtlCol="0">
            <a:spAutoFit/>
          </a:bodyPr>
          <a:lstStyle/>
          <a:p>
            <a:pPr algn="ctr"/>
            <a:r>
              <a:rPr lang="en-US" sz="1400" b="0" dirty="0" smtClean="0">
                <a:latin typeface="Calibri" panose="020F0502020204030204" pitchFamily="34" charset="0"/>
              </a:rPr>
              <a:t>&lt;Example of full duplex operation at </a:t>
            </a:r>
            <a:r>
              <a:rPr lang="en-US" sz="1400" b="0" dirty="0" err="1" smtClean="0">
                <a:latin typeface="Calibri" panose="020F0502020204030204" pitchFamily="34" charset="0"/>
              </a:rPr>
              <a:t>gNB</a:t>
            </a:r>
            <a:r>
              <a:rPr lang="en-US" sz="1400" b="0" dirty="0" smtClean="0">
                <a:latin typeface="Calibri" panose="020F0502020204030204" pitchFamily="34" charset="0"/>
              </a:rPr>
              <a:t>&gt;</a:t>
            </a:r>
            <a:endParaRPr lang="en-US" sz="1400" b="0" dirty="0">
              <a:latin typeface="Calibri" panose="020F0502020204030204" pitchFamily="34" charset="0"/>
            </a:endParaRPr>
          </a:p>
        </p:txBody>
      </p:sp>
      <p:grpSp>
        <p:nvGrpSpPr>
          <p:cNvPr id="1038" name="그룹 1037"/>
          <p:cNvGrpSpPr/>
          <p:nvPr/>
        </p:nvGrpSpPr>
        <p:grpSpPr>
          <a:xfrm>
            <a:off x="6369339" y="1040611"/>
            <a:ext cx="2663541" cy="3627469"/>
            <a:chOff x="5099795" y="1160898"/>
            <a:chExt cx="2306872" cy="3627469"/>
          </a:xfrm>
        </p:grpSpPr>
        <p:pic>
          <p:nvPicPr>
            <p:cNvPr id="17" name="그림 16"/>
            <p:cNvPicPr>
              <a:picLocks noChangeAspect="1"/>
            </p:cNvPicPr>
            <p:nvPr/>
          </p:nvPicPr>
          <p:blipFill>
            <a:blip r:embed="rId4"/>
            <a:stretch>
              <a:fillRect/>
            </a:stretch>
          </p:blipFill>
          <p:spPr>
            <a:xfrm>
              <a:off x="5920679" y="1575447"/>
              <a:ext cx="385784" cy="714489"/>
            </a:xfrm>
            <a:prstGeom prst="rect">
              <a:avLst/>
            </a:prstGeom>
            <a:noFill/>
          </p:spPr>
        </p:pic>
        <p:sp>
          <p:nvSpPr>
            <p:cNvPr id="18" name="TextBox 17"/>
            <p:cNvSpPr txBox="1"/>
            <p:nvPr/>
          </p:nvSpPr>
          <p:spPr>
            <a:xfrm>
              <a:off x="5524220" y="1160898"/>
              <a:ext cx="1170288" cy="307777"/>
            </a:xfrm>
            <a:prstGeom prst="rect">
              <a:avLst/>
            </a:prstGeom>
            <a:noFill/>
          </p:spPr>
          <p:txBody>
            <a:bodyPr wrap="square" rtlCol="0">
              <a:spAutoFit/>
            </a:bodyPr>
            <a:lstStyle/>
            <a:p>
              <a:pPr algn="ctr"/>
              <a:r>
                <a:rPr lang="en-US" sz="1400" b="0" dirty="0" smtClean="0">
                  <a:latin typeface="Calibri" panose="020F0502020204030204" pitchFamily="34" charset="0"/>
                </a:rPr>
                <a:t>Full Duplex </a:t>
              </a:r>
              <a:r>
                <a:rPr lang="en-US" sz="1400" b="0" dirty="0" err="1" smtClean="0">
                  <a:latin typeface="Calibri" panose="020F0502020204030204" pitchFamily="34" charset="0"/>
                </a:rPr>
                <a:t>gNB</a:t>
              </a:r>
              <a:endParaRPr lang="en-US" sz="1400" b="0" dirty="0">
                <a:latin typeface="Calibri" panose="020F0502020204030204" pitchFamily="34" charset="0"/>
              </a:endParaRPr>
            </a:p>
          </p:txBody>
        </p:sp>
        <p:cxnSp>
          <p:nvCxnSpPr>
            <p:cNvPr id="24" name="직선 화살표 연결선 23"/>
            <p:cNvCxnSpPr/>
            <p:nvPr/>
          </p:nvCxnSpPr>
          <p:spPr>
            <a:xfrm flipH="1">
              <a:off x="5619082" y="1699404"/>
              <a:ext cx="436661" cy="970552"/>
            </a:xfrm>
            <a:prstGeom prst="straightConnector1">
              <a:avLst/>
            </a:prstGeom>
            <a:ln w="15875">
              <a:solidFill>
                <a:srgbClr val="2D2DFF"/>
              </a:solidFill>
              <a:tailEnd type="stealth" w="sm" len="sm"/>
            </a:ln>
          </p:spPr>
          <p:style>
            <a:lnRef idx="1">
              <a:schemeClr val="accent1"/>
            </a:lnRef>
            <a:fillRef idx="0">
              <a:schemeClr val="accent1"/>
            </a:fillRef>
            <a:effectRef idx="0">
              <a:schemeClr val="accent1"/>
            </a:effectRef>
            <a:fontRef idx="minor">
              <a:schemeClr val="tx1"/>
            </a:fontRef>
          </p:style>
        </p:cxnSp>
        <p:cxnSp>
          <p:nvCxnSpPr>
            <p:cNvPr id="25" name="직선 화살표 연결선 24"/>
            <p:cNvCxnSpPr/>
            <p:nvPr/>
          </p:nvCxnSpPr>
          <p:spPr>
            <a:xfrm flipH="1" flipV="1">
              <a:off x="6159260" y="1699404"/>
              <a:ext cx="605405" cy="1256954"/>
            </a:xfrm>
            <a:prstGeom prst="straightConnector1">
              <a:avLst/>
            </a:prstGeom>
            <a:ln w="15875">
              <a:solidFill>
                <a:srgbClr val="FF0000"/>
              </a:solidFill>
              <a:headEnd w="lg" len="med"/>
              <a:tailEnd type="stealth" w="sm" len="sm"/>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099795" y="4284260"/>
              <a:ext cx="1025951" cy="307777"/>
            </a:xfrm>
            <a:prstGeom prst="rect">
              <a:avLst/>
            </a:prstGeom>
            <a:noFill/>
          </p:spPr>
          <p:txBody>
            <a:bodyPr wrap="square" rtlCol="0">
              <a:spAutoFit/>
            </a:bodyPr>
            <a:lstStyle/>
            <a:p>
              <a:pPr algn="ctr"/>
              <a:r>
                <a:rPr lang="en-US" sz="1400" b="0" dirty="0" smtClean="0">
                  <a:latin typeface="Calibri" panose="020F0502020204030204" pitchFamily="34" charset="0"/>
                </a:rPr>
                <a:t>UE #1</a:t>
              </a:r>
              <a:endParaRPr lang="en-US" sz="1400" b="0" dirty="0">
                <a:latin typeface="Calibri" panose="020F0502020204030204" pitchFamily="34" charset="0"/>
              </a:endParaRPr>
            </a:p>
          </p:txBody>
        </p:sp>
        <p:pic>
          <p:nvPicPr>
            <p:cNvPr id="6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4043" y="2759848"/>
              <a:ext cx="210078" cy="42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4665" y="3017980"/>
              <a:ext cx="210078" cy="42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32" name="그룹 1031"/>
            <p:cNvGrpSpPr/>
            <p:nvPr/>
          </p:nvGrpSpPr>
          <p:grpSpPr>
            <a:xfrm>
              <a:off x="6403853" y="3399206"/>
              <a:ext cx="980811" cy="1176421"/>
              <a:chOff x="6702143" y="3555073"/>
              <a:chExt cx="980811" cy="1176421"/>
            </a:xfrm>
          </p:grpSpPr>
          <p:sp>
            <p:nvSpPr>
              <p:cNvPr id="33" name="자유형 32"/>
              <p:cNvSpPr/>
              <p:nvPr/>
            </p:nvSpPr>
            <p:spPr>
              <a:xfrm>
                <a:off x="6854543" y="3628188"/>
                <a:ext cx="729088" cy="1013471"/>
              </a:xfrm>
              <a:custGeom>
                <a:avLst/>
                <a:gdLst>
                  <a:gd name="connsiteX0" fmla="*/ 1227438 w 1227438"/>
                  <a:gd name="connsiteY0" fmla="*/ 1507524 h 1507524"/>
                  <a:gd name="connsiteX1" fmla="*/ 0 w 1227438"/>
                  <a:gd name="connsiteY1" fmla="*/ 1507524 h 1507524"/>
                  <a:gd name="connsiteX2" fmla="*/ 0 w 1227438"/>
                  <a:gd name="connsiteY2" fmla="*/ 0 h 1507524"/>
                </a:gdLst>
                <a:ahLst/>
                <a:cxnLst>
                  <a:cxn ang="0">
                    <a:pos x="connsiteX0" y="connsiteY0"/>
                  </a:cxn>
                  <a:cxn ang="0">
                    <a:pos x="connsiteX1" y="connsiteY1"/>
                  </a:cxn>
                  <a:cxn ang="0">
                    <a:pos x="connsiteX2" y="connsiteY2"/>
                  </a:cxn>
                </a:cxnLst>
                <a:rect l="l" t="t" r="r" b="b"/>
                <a:pathLst>
                  <a:path w="1227438" h="1507524">
                    <a:moveTo>
                      <a:pt x="1227438" y="1507524"/>
                    </a:moveTo>
                    <a:lnTo>
                      <a:pt x="0" y="1507524"/>
                    </a:lnTo>
                    <a:lnTo>
                      <a:pt x="0" y="0"/>
                    </a:lnTo>
                  </a:path>
                </a:pathLst>
              </a:custGeom>
              <a:noFill/>
              <a:ln w="3175">
                <a:solidFill>
                  <a:schemeClr val="tx1"/>
                </a:solidFill>
                <a:prstDash val="sysDot"/>
                <a:headEnd type="arrow" w="sm" len="sm"/>
                <a:tailEnd type="arrow"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a:latin typeface="Calibri" panose="020F0502020204030204" pitchFamily="34" charset="0"/>
                </a:endParaRPr>
              </a:p>
            </p:txBody>
          </p:sp>
          <p:graphicFrame>
            <p:nvGraphicFramePr>
              <p:cNvPr id="67" name="개체 66"/>
              <p:cNvGraphicFramePr>
                <a:graphicFrameLocks noChangeAspect="1"/>
              </p:cNvGraphicFramePr>
              <p:nvPr>
                <p:extLst>
                  <p:ext uri="{D42A27DB-BD31-4B8C-83A1-F6EECF244321}">
                    <p14:modId xmlns:p14="http://schemas.microsoft.com/office/powerpoint/2010/main" val="449318175"/>
                  </p:ext>
                </p:extLst>
              </p:nvPr>
            </p:nvGraphicFramePr>
            <p:xfrm>
              <a:off x="6702143" y="3555073"/>
              <a:ext cx="152400" cy="203200"/>
            </p:xfrm>
            <a:graphic>
              <a:graphicData uri="http://schemas.openxmlformats.org/presentationml/2006/ole">
                <mc:AlternateContent xmlns:mc="http://schemas.openxmlformats.org/markup-compatibility/2006">
                  <mc:Choice xmlns:v="urn:schemas-microsoft-com:vml" Requires="v">
                    <p:oleObj spid="_x0000_s1226" name="Equation" r:id="rId6" imgW="152280" imgH="203040" progId="Equation.DSMT4">
                      <p:embed/>
                    </p:oleObj>
                  </mc:Choice>
                  <mc:Fallback>
                    <p:oleObj name="Equation" r:id="rId6" imgW="152280" imgH="203040" progId="Equation.DSMT4">
                      <p:embed/>
                      <p:pic>
                        <p:nvPicPr>
                          <p:cNvPr id="0" name=""/>
                          <p:cNvPicPr/>
                          <p:nvPr/>
                        </p:nvPicPr>
                        <p:blipFill>
                          <a:blip r:embed="rId7"/>
                          <a:stretch>
                            <a:fillRect/>
                          </a:stretch>
                        </p:blipFill>
                        <p:spPr>
                          <a:xfrm>
                            <a:off x="6702143" y="3555073"/>
                            <a:ext cx="152400" cy="203200"/>
                          </a:xfrm>
                          <a:prstGeom prst="rect">
                            <a:avLst/>
                          </a:prstGeom>
                        </p:spPr>
                      </p:pic>
                    </p:oleObj>
                  </mc:Fallback>
                </mc:AlternateContent>
              </a:graphicData>
            </a:graphic>
          </p:graphicFrame>
          <p:graphicFrame>
            <p:nvGraphicFramePr>
              <p:cNvPr id="71" name="개체 70"/>
              <p:cNvGraphicFramePr>
                <a:graphicFrameLocks noChangeAspect="1"/>
              </p:cNvGraphicFramePr>
              <p:nvPr>
                <p:extLst>
                  <p:ext uri="{D42A27DB-BD31-4B8C-83A1-F6EECF244321}">
                    <p14:modId xmlns:p14="http://schemas.microsoft.com/office/powerpoint/2010/main" val="2526298446"/>
                  </p:ext>
                </p:extLst>
              </p:nvPr>
            </p:nvGraphicFramePr>
            <p:xfrm>
              <a:off x="7594054" y="4579094"/>
              <a:ext cx="88900" cy="152400"/>
            </p:xfrm>
            <a:graphic>
              <a:graphicData uri="http://schemas.openxmlformats.org/presentationml/2006/ole">
                <mc:AlternateContent xmlns:mc="http://schemas.openxmlformats.org/markup-compatibility/2006">
                  <mc:Choice xmlns:v="urn:schemas-microsoft-com:vml" Requires="v">
                    <p:oleObj spid="_x0000_s1227" name="Equation" r:id="rId8" imgW="88560" imgH="152280" progId="Equation.DSMT4">
                      <p:embed/>
                    </p:oleObj>
                  </mc:Choice>
                  <mc:Fallback>
                    <p:oleObj name="Equation" r:id="rId8" imgW="88560" imgH="152280" progId="Equation.DSMT4">
                      <p:embed/>
                      <p:pic>
                        <p:nvPicPr>
                          <p:cNvPr id="0" name="개체 66"/>
                          <p:cNvPicPr>
                            <a:picLocks noChangeAspect="1" noChangeArrowheads="1"/>
                          </p:cNvPicPr>
                          <p:nvPr/>
                        </p:nvPicPr>
                        <p:blipFill>
                          <a:blip r:embed="rId9"/>
                          <a:srcRect/>
                          <a:stretch>
                            <a:fillRect/>
                          </a:stretch>
                        </p:blipFill>
                        <p:spPr bwMode="auto">
                          <a:xfrm>
                            <a:off x="7594054" y="4579094"/>
                            <a:ext cx="889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3" name="직사각형 102"/>
              <p:cNvSpPr/>
              <p:nvPr/>
            </p:nvSpPr>
            <p:spPr>
              <a:xfrm>
                <a:off x="6899821" y="4006454"/>
                <a:ext cx="146080" cy="141753"/>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4" name="직사각형 103"/>
              <p:cNvSpPr/>
              <p:nvPr/>
            </p:nvSpPr>
            <p:spPr>
              <a:xfrm>
                <a:off x="7045901" y="4006454"/>
                <a:ext cx="146081" cy="141753"/>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5" name="직사각형 104"/>
              <p:cNvSpPr/>
              <p:nvPr/>
            </p:nvSpPr>
            <p:spPr>
              <a:xfrm>
                <a:off x="7191982" y="4006454"/>
                <a:ext cx="146080" cy="141753"/>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6" name="직사각형 105"/>
              <p:cNvSpPr/>
              <p:nvPr/>
            </p:nvSpPr>
            <p:spPr>
              <a:xfrm>
                <a:off x="7338062" y="4006454"/>
                <a:ext cx="146081" cy="141753"/>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7" name="직사각형 106"/>
              <p:cNvSpPr/>
              <p:nvPr/>
            </p:nvSpPr>
            <p:spPr>
              <a:xfrm>
                <a:off x="6899821" y="4148207"/>
                <a:ext cx="146080"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8" name="직사각형 107"/>
              <p:cNvSpPr/>
              <p:nvPr/>
            </p:nvSpPr>
            <p:spPr>
              <a:xfrm>
                <a:off x="7045901" y="4148207"/>
                <a:ext cx="146081"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09" name="직사각형 108"/>
              <p:cNvSpPr/>
              <p:nvPr/>
            </p:nvSpPr>
            <p:spPr>
              <a:xfrm>
                <a:off x="7191982" y="4148207"/>
                <a:ext cx="146080"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0" name="직사각형 109"/>
              <p:cNvSpPr/>
              <p:nvPr/>
            </p:nvSpPr>
            <p:spPr>
              <a:xfrm>
                <a:off x="7338062" y="4148207"/>
                <a:ext cx="146081"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1" name="직사각형 110"/>
              <p:cNvSpPr/>
              <p:nvPr/>
            </p:nvSpPr>
            <p:spPr>
              <a:xfrm>
                <a:off x="6899821" y="4291041"/>
                <a:ext cx="146080" cy="141752"/>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2" name="직사각형 111"/>
              <p:cNvSpPr/>
              <p:nvPr/>
            </p:nvSpPr>
            <p:spPr>
              <a:xfrm>
                <a:off x="7045901" y="4291041"/>
                <a:ext cx="146081" cy="141752"/>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3" name="직사각형 112"/>
              <p:cNvSpPr/>
              <p:nvPr/>
            </p:nvSpPr>
            <p:spPr>
              <a:xfrm>
                <a:off x="7191982" y="4291041"/>
                <a:ext cx="146080" cy="141752"/>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4" name="직사각형 113"/>
              <p:cNvSpPr/>
              <p:nvPr/>
            </p:nvSpPr>
            <p:spPr>
              <a:xfrm>
                <a:off x="7338062" y="4291041"/>
                <a:ext cx="146081" cy="141752"/>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5" name="직사각형 114"/>
              <p:cNvSpPr/>
              <p:nvPr/>
            </p:nvSpPr>
            <p:spPr>
              <a:xfrm>
                <a:off x="6899821" y="4432793"/>
                <a:ext cx="146080"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6" name="직사각형 115"/>
              <p:cNvSpPr/>
              <p:nvPr/>
            </p:nvSpPr>
            <p:spPr>
              <a:xfrm>
                <a:off x="7045901" y="4432793"/>
                <a:ext cx="146081"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7" name="직사각형 116"/>
              <p:cNvSpPr/>
              <p:nvPr/>
            </p:nvSpPr>
            <p:spPr>
              <a:xfrm>
                <a:off x="7191982" y="4432793"/>
                <a:ext cx="146080"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18" name="직사각형 117"/>
              <p:cNvSpPr/>
              <p:nvPr/>
            </p:nvSpPr>
            <p:spPr>
              <a:xfrm>
                <a:off x="7338062" y="4432793"/>
                <a:ext cx="146081"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46" name="직사각형 145"/>
              <p:cNvSpPr/>
              <p:nvPr/>
            </p:nvSpPr>
            <p:spPr>
              <a:xfrm>
                <a:off x="6899821" y="3724078"/>
                <a:ext cx="146080"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47" name="직사각형 146"/>
              <p:cNvSpPr/>
              <p:nvPr/>
            </p:nvSpPr>
            <p:spPr>
              <a:xfrm>
                <a:off x="7045901" y="3724078"/>
                <a:ext cx="146081"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48" name="직사각형 147"/>
              <p:cNvSpPr/>
              <p:nvPr/>
            </p:nvSpPr>
            <p:spPr>
              <a:xfrm>
                <a:off x="7191982" y="3724078"/>
                <a:ext cx="146080"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49" name="직사각형 148"/>
              <p:cNvSpPr/>
              <p:nvPr/>
            </p:nvSpPr>
            <p:spPr>
              <a:xfrm>
                <a:off x="7338062" y="3724078"/>
                <a:ext cx="146081" cy="14175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0" name="직사각형 149"/>
              <p:cNvSpPr/>
              <p:nvPr/>
            </p:nvSpPr>
            <p:spPr>
              <a:xfrm>
                <a:off x="6899821" y="3865831"/>
                <a:ext cx="146080"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1" name="직사각형 150"/>
              <p:cNvSpPr/>
              <p:nvPr/>
            </p:nvSpPr>
            <p:spPr>
              <a:xfrm>
                <a:off x="7045901" y="3865831"/>
                <a:ext cx="146081"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2" name="직사각형 151"/>
              <p:cNvSpPr/>
              <p:nvPr/>
            </p:nvSpPr>
            <p:spPr>
              <a:xfrm>
                <a:off x="7191982" y="3865831"/>
                <a:ext cx="146080"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53" name="직사각형 152"/>
              <p:cNvSpPr/>
              <p:nvPr/>
            </p:nvSpPr>
            <p:spPr>
              <a:xfrm>
                <a:off x="7338062" y="3865831"/>
                <a:ext cx="146081"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grpSp>
        <p:sp>
          <p:nvSpPr>
            <p:cNvPr id="156" name="자유형 155"/>
            <p:cNvSpPr/>
            <p:nvPr/>
          </p:nvSpPr>
          <p:spPr>
            <a:xfrm>
              <a:off x="5281643" y="3206153"/>
              <a:ext cx="729088" cy="1013471"/>
            </a:xfrm>
            <a:custGeom>
              <a:avLst/>
              <a:gdLst>
                <a:gd name="connsiteX0" fmla="*/ 1227438 w 1227438"/>
                <a:gd name="connsiteY0" fmla="*/ 1507524 h 1507524"/>
                <a:gd name="connsiteX1" fmla="*/ 0 w 1227438"/>
                <a:gd name="connsiteY1" fmla="*/ 1507524 h 1507524"/>
                <a:gd name="connsiteX2" fmla="*/ 0 w 1227438"/>
                <a:gd name="connsiteY2" fmla="*/ 0 h 1507524"/>
              </a:gdLst>
              <a:ahLst/>
              <a:cxnLst>
                <a:cxn ang="0">
                  <a:pos x="connsiteX0" y="connsiteY0"/>
                </a:cxn>
                <a:cxn ang="0">
                  <a:pos x="connsiteX1" y="connsiteY1"/>
                </a:cxn>
                <a:cxn ang="0">
                  <a:pos x="connsiteX2" y="connsiteY2"/>
                </a:cxn>
              </a:cxnLst>
              <a:rect l="l" t="t" r="r" b="b"/>
              <a:pathLst>
                <a:path w="1227438" h="1507524">
                  <a:moveTo>
                    <a:pt x="1227438" y="1507524"/>
                  </a:moveTo>
                  <a:lnTo>
                    <a:pt x="0" y="1507524"/>
                  </a:lnTo>
                  <a:lnTo>
                    <a:pt x="0" y="0"/>
                  </a:lnTo>
                </a:path>
              </a:pathLst>
            </a:custGeom>
            <a:noFill/>
            <a:ln w="3175">
              <a:solidFill>
                <a:schemeClr val="tx1"/>
              </a:solidFill>
              <a:prstDash val="sysDot"/>
              <a:headEnd type="arrow" w="sm" len="sm"/>
              <a:tailEnd type="arrow"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a:latin typeface="Calibri" panose="020F0502020204030204" pitchFamily="34" charset="0"/>
              </a:endParaRPr>
            </a:p>
          </p:txBody>
        </p:sp>
        <p:graphicFrame>
          <p:nvGraphicFramePr>
            <p:cNvPr id="157" name="개체 156"/>
            <p:cNvGraphicFramePr>
              <a:graphicFrameLocks noChangeAspect="1"/>
            </p:cNvGraphicFramePr>
            <p:nvPr>
              <p:extLst>
                <p:ext uri="{D42A27DB-BD31-4B8C-83A1-F6EECF244321}">
                  <p14:modId xmlns:p14="http://schemas.microsoft.com/office/powerpoint/2010/main" val="3189438712"/>
                </p:ext>
              </p:extLst>
            </p:nvPr>
          </p:nvGraphicFramePr>
          <p:xfrm>
            <a:off x="5129243" y="3133038"/>
            <a:ext cx="152400" cy="203200"/>
          </p:xfrm>
          <a:graphic>
            <a:graphicData uri="http://schemas.openxmlformats.org/presentationml/2006/ole">
              <mc:AlternateContent xmlns:mc="http://schemas.openxmlformats.org/markup-compatibility/2006">
                <mc:Choice xmlns:v="urn:schemas-microsoft-com:vml" Requires="v">
                  <p:oleObj spid="_x0000_s1228" name="Equation" r:id="rId10" imgW="152280" imgH="203040" progId="Equation.DSMT4">
                    <p:embed/>
                  </p:oleObj>
                </mc:Choice>
                <mc:Fallback>
                  <p:oleObj name="Equation" r:id="rId10" imgW="152280" imgH="203040" progId="Equation.DSMT4">
                    <p:embed/>
                    <p:pic>
                      <p:nvPicPr>
                        <p:cNvPr id="0" name=""/>
                        <p:cNvPicPr/>
                        <p:nvPr/>
                      </p:nvPicPr>
                      <p:blipFill>
                        <a:blip r:embed="rId7"/>
                        <a:stretch>
                          <a:fillRect/>
                        </a:stretch>
                      </p:blipFill>
                      <p:spPr>
                        <a:xfrm>
                          <a:off x="5129243" y="3133038"/>
                          <a:ext cx="152400" cy="203200"/>
                        </a:xfrm>
                        <a:prstGeom prst="rect">
                          <a:avLst/>
                        </a:prstGeom>
                      </p:spPr>
                    </p:pic>
                  </p:oleObj>
                </mc:Fallback>
              </mc:AlternateContent>
            </a:graphicData>
          </a:graphic>
        </p:graphicFrame>
        <p:graphicFrame>
          <p:nvGraphicFramePr>
            <p:cNvPr id="158" name="개체 157"/>
            <p:cNvGraphicFramePr>
              <a:graphicFrameLocks noChangeAspect="1"/>
            </p:cNvGraphicFramePr>
            <p:nvPr>
              <p:extLst>
                <p:ext uri="{D42A27DB-BD31-4B8C-83A1-F6EECF244321}">
                  <p14:modId xmlns:p14="http://schemas.microsoft.com/office/powerpoint/2010/main" val="334217849"/>
                </p:ext>
              </p:extLst>
            </p:nvPr>
          </p:nvGraphicFramePr>
          <p:xfrm>
            <a:off x="6021154" y="4157059"/>
            <a:ext cx="88900" cy="152400"/>
          </p:xfrm>
          <a:graphic>
            <a:graphicData uri="http://schemas.openxmlformats.org/presentationml/2006/ole">
              <mc:AlternateContent xmlns:mc="http://schemas.openxmlformats.org/markup-compatibility/2006">
                <mc:Choice xmlns:v="urn:schemas-microsoft-com:vml" Requires="v">
                  <p:oleObj spid="_x0000_s1229" name="Equation" r:id="rId11" imgW="88560" imgH="152280" progId="Equation.DSMT4">
                    <p:embed/>
                  </p:oleObj>
                </mc:Choice>
                <mc:Fallback>
                  <p:oleObj name="Equation" r:id="rId11" imgW="88560" imgH="152280" progId="Equation.DSMT4">
                    <p:embed/>
                    <p:pic>
                      <p:nvPicPr>
                        <p:cNvPr id="0" name=""/>
                        <p:cNvPicPr>
                          <a:picLocks noChangeAspect="1" noChangeArrowheads="1"/>
                        </p:cNvPicPr>
                        <p:nvPr/>
                      </p:nvPicPr>
                      <p:blipFill>
                        <a:blip r:embed="rId9"/>
                        <a:srcRect/>
                        <a:stretch>
                          <a:fillRect/>
                        </a:stretch>
                      </p:blipFill>
                      <p:spPr bwMode="auto">
                        <a:xfrm>
                          <a:off x="6021154" y="4157059"/>
                          <a:ext cx="889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9" name="직사각형 158"/>
            <p:cNvSpPr/>
            <p:nvPr/>
          </p:nvSpPr>
          <p:spPr>
            <a:xfrm>
              <a:off x="5326921" y="3584419"/>
              <a:ext cx="146080"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0" name="직사각형 159"/>
            <p:cNvSpPr/>
            <p:nvPr/>
          </p:nvSpPr>
          <p:spPr>
            <a:xfrm>
              <a:off x="5473001" y="3584419"/>
              <a:ext cx="146081"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1" name="직사각형 160"/>
            <p:cNvSpPr/>
            <p:nvPr/>
          </p:nvSpPr>
          <p:spPr>
            <a:xfrm>
              <a:off x="5619082" y="3584419"/>
              <a:ext cx="146080"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2" name="직사각형 161"/>
            <p:cNvSpPr/>
            <p:nvPr/>
          </p:nvSpPr>
          <p:spPr>
            <a:xfrm>
              <a:off x="5765162" y="3584419"/>
              <a:ext cx="146081"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3" name="직사각형 162"/>
            <p:cNvSpPr/>
            <p:nvPr/>
          </p:nvSpPr>
          <p:spPr>
            <a:xfrm>
              <a:off x="5326921" y="3726172"/>
              <a:ext cx="146080"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4" name="직사각형 163"/>
            <p:cNvSpPr/>
            <p:nvPr/>
          </p:nvSpPr>
          <p:spPr>
            <a:xfrm>
              <a:off x="5473001" y="3726172"/>
              <a:ext cx="146081"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5" name="직사각형 164"/>
            <p:cNvSpPr/>
            <p:nvPr/>
          </p:nvSpPr>
          <p:spPr>
            <a:xfrm>
              <a:off x="5619082" y="3726172"/>
              <a:ext cx="146080"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6" name="직사각형 165"/>
            <p:cNvSpPr/>
            <p:nvPr/>
          </p:nvSpPr>
          <p:spPr>
            <a:xfrm>
              <a:off x="5765162" y="3726172"/>
              <a:ext cx="146081"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7" name="직사각형 166"/>
            <p:cNvSpPr/>
            <p:nvPr/>
          </p:nvSpPr>
          <p:spPr>
            <a:xfrm>
              <a:off x="5326921" y="3869006"/>
              <a:ext cx="146080" cy="141752"/>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8" name="직사각형 167"/>
            <p:cNvSpPr/>
            <p:nvPr/>
          </p:nvSpPr>
          <p:spPr>
            <a:xfrm>
              <a:off x="5473001" y="3869006"/>
              <a:ext cx="146081" cy="141752"/>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69" name="직사각형 168"/>
            <p:cNvSpPr/>
            <p:nvPr/>
          </p:nvSpPr>
          <p:spPr>
            <a:xfrm>
              <a:off x="5619082" y="3869006"/>
              <a:ext cx="146080" cy="141752"/>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0" name="직사각형 169"/>
            <p:cNvSpPr/>
            <p:nvPr/>
          </p:nvSpPr>
          <p:spPr>
            <a:xfrm>
              <a:off x="5765162" y="3869006"/>
              <a:ext cx="146081" cy="141752"/>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1" name="직사각형 170"/>
            <p:cNvSpPr/>
            <p:nvPr/>
          </p:nvSpPr>
          <p:spPr>
            <a:xfrm>
              <a:off x="5326921" y="4010758"/>
              <a:ext cx="146080"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2" name="직사각형 171"/>
            <p:cNvSpPr/>
            <p:nvPr/>
          </p:nvSpPr>
          <p:spPr>
            <a:xfrm>
              <a:off x="5473001" y="4010758"/>
              <a:ext cx="146081"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3" name="직사각형 172"/>
            <p:cNvSpPr/>
            <p:nvPr/>
          </p:nvSpPr>
          <p:spPr>
            <a:xfrm>
              <a:off x="5619082" y="4010758"/>
              <a:ext cx="146080"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4" name="직사각형 173"/>
            <p:cNvSpPr/>
            <p:nvPr/>
          </p:nvSpPr>
          <p:spPr>
            <a:xfrm>
              <a:off x="5765162" y="4010758"/>
              <a:ext cx="146081" cy="1428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5" name="직사각형 174"/>
            <p:cNvSpPr/>
            <p:nvPr/>
          </p:nvSpPr>
          <p:spPr>
            <a:xfrm>
              <a:off x="5326921" y="3302043"/>
              <a:ext cx="146080"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6" name="직사각형 175"/>
            <p:cNvSpPr/>
            <p:nvPr/>
          </p:nvSpPr>
          <p:spPr>
            <a:xfrm>
              <a:off x="5473001" y="3302043"/>
              <a:ext cx="146081"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7" name="직사각형 176"/>
            <p:cNvSpPr/>
            <p:nvPr/>
          </p:nvSpPr>
          <p:spPr>
            <a:xfrm>
              <a:off x="5619082" y="3302043"/>
              <a:ext cx="146080"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8" name="직사각형 177"/>
            <p:cNvSpPr/>
            <p:nvPr/>
          </p:nvSpPr>
          <p:spPr>
            <a:xfrm>
              <a:off x="5765162" y="3302043"/>
              <a:ext cx="146081"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79" name="직사각형 178"/>
            <p:cNvSpPr/>
            <p:nvPr/>
          </p:nvSpPr>
          <p:spPr>
            <a:xfrm>
              <a:off x="5326921" y="3443796"/>
              <a:ext cx="146080"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80" name="직사각형 179"/>
            <p:cNvSpPr/>
            <p:nvPr/>
          </p:nvSpPr>
          <p:spPr>
            <a:xfrm>
              <a:off x="5473001" y="3443796"/>
              <a:ext cx="146081"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81" name="직사각형 180"/>
            <p:cNvSpPr/>
            <p:nvPr/>
          </p:nvSpPr>
          <p:spPr>
            <a:xfrm>
              <a:off x="5619082" y="3443796"/>
              <a:ext cx="146080"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82" name="직사각형 181"/>
            <p:cNvSpPr/>
            <p:nvPr/>
          </p:nvSpPr>
          <p:spPr>
            <a:xfrm>
              <a:off x="5765162" y="3443796"/>
              <a:ext cx="146081"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186" name="TextBox 185"/>
            <p:cNvSpPr txBox="1"/>
            <p:nvPr/>
          </p:nvSpPr>
          <p:spPr>
            <a:xfrm>
              <a:off x="6380716" y="4480590"/>
              <a:ext cx="1025951" cy="307777"/>
            </a:xfrm>
            <a:prstGeom prst="rect">
              <a:avLst/>
            </a:prstGeom>
            <a:noFill/>
          </p:spPr>
          <p:txBody>
            <a:bodyPr wrap="square" rtlCol="0">
              <a:spAutoFit/>
            </a:bodyPr>
            <a:lstStyle/>
            <a:p>
              <a:pPr algn="ctr"/>
              <a:r>
                <a:rPr lang="en-US" sz="1400" b="0" dirty="0" smtClean="0">
                  <a:latin typeface="Calibri" panose="020F0502020204030204" pitchFamily="34" charset="0"/>
                </a:rPr>
                <a:t>UE #2</a:t>
              </a:r>
              <a:endParaRPr lang="en-US" sz="1400" b="0" dirty="0">
                <a:latin typeface="Calibri" panose="020F0502020204030204" pitchFamily="34" charset="0"/>
              </a:endParaRPr>
            </a:p>
          </p:txBody>
        </p:sp>
      </p:grpSp>
      <p:sp>
        <p:nvSpPr>
          <p:cNvPr id="192" name="내용 개체 틀 2"/>
          <p:cNvSpPr txBox="1">
            <a:spLocks/>
          </p:cNvSpPr>
          <p:nvPr/>
        </p:nvSpPr>
        <p:spPr>
          <a:xfrm>
            <a:off x="632520" y="942063"/>
            <a:ext cx="5408710" cy="5439265"/>
          </a:xfrm>
          <a:prstGeom prst="rect">
            <a:avLst/>
          </a:prstGeom>
        </p:spPr>
        <p:txBody>
          <a:bodyPr/>
          <a:lstStyle>
            <a:lvl1pPr marL="268288" indent="-268288" algn="l" rtl="0" eaLnBrk="1" fontAlgn="base" latinLnBrk="1" hangingPunct="1">
              <a:spcBef>
                <a:spcPts val="600"/>
              </a:spcBef>
              <a:spcAft>
                <a:spcPts val="600"/>
              </a:spcAft>
              <a:buFont typeface="Wingdings" pitchFamily="2" charset="2"/>
              <a:buChar char=""/>
              <a:defRPr kumimoji="1" sz="1800" b="1" u="none" baseline="0">
                <a:solidFill>
                  <a:schemeClr val="tx1"/>
                </a:solidFill>
                <a:latin typeface="Calibri" pitchFamily="34" charset="0"/>
                <a:ea typeface="맑은 고딕" pitchFamily="50" charset="-127"/>
                <a:cs typeface="+mn-cs"/>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marL="1598613" indent="-227013" algn="l" rtl="0" eaLnBrk="1" fontAlgn="base" latinLnBrk="1" hangingPunct="1">
              <a:spcBef>
                <a:spcPct val="20000"/>
              </a:spcBef>
              <a:spcAft>
                <a:spcPct val="0"/>
              </a:spcAft>
              <a:buChar char="–"/>
              <a:defRPr kumimoji="1" sz="1400" baseline="0">
                <a:solidFill>
                  <a:schemeClr val="tx1"/>
                </a:solidFill>
                <a:latin typeface="맑은 고딕" pitchFamily="50" charset="-127"/>
                <a:ea typeface="맑은 고딕" pitchFamily="50" charset="-127"/>
              </a:defRPr>
            </a:lvl4pPr>
            <a:lvl5pPr marL="2055813" indent="-227013" algn="l" rtl="0" eaLnBrk="1" fontAlgn="base" latinLnBrk="1" hangingPunct="1">
              <a:spcBef>
                <a:spcPct val="20000"/>
              </a:spcBef>
              <a:spcAft>
                <a:spcPct val="0"/>
              </a:spcAft>
              <a:buChar char="»"/>
              <a:defRPr kumimoji="1" sz="1400" baseline="0">
                <a:solidFill>
                  <a:schemeClr val="tx1"/>
                </a:solidFill>
                <a:latin typeface="맑은 고딕" pitchFamily="50" charset="-127"/>
                <a:ea typeface="맑은 고딕" pitchFamily="50" charset="-127"/>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r>
              <a:rPr lang="en-US" altLang="ko-KR" kern="0" dirty="0"/>
              <a:t>Full Duplex at </a:t>
            </a:r>
            <a:r>
              <a:rPr lang="en-US" altLang="ko-KR" kern="0" dirty="0" err="1"/>
              <a:t>gNB</a:t>
            </a:r>
            <a:endParaRPr lang="en-US" altLang="ko-KR" kern="0" dirty="0"/>
          </a:p>
          <a:p>
            <a:pPr lvl="1"/>
            <a:r>
              <a:rPr lang="en-US" altLang="ko-KR" sz="1200" b="0" kern="0" dirty="0" smtClean="0"/>
              <a:t>Efficient </a:t>
            </a:r>
            <a:r>
              <a:rPr lang="en-US" altLang="ko-KR" sz="1200" b="0" kern="0" dirty="0"/>
              <a:t>adaptation for time variant DL/UL data </a:t>
            </a:r>
            <a:r>
              <a:rPr lang="en-US" altLang="ko-KR" sz="1200" b="0" kern="0" dirty="0" smtClean="0"/>
              <a:t>traffic</a:t>
            </a:r>
          </a:p>
          <a:p>
            <a:pPr lvl="2"/>
            <a:r>
              <a:rPr lang="en-US" altLang="ko-KR" sz="1050" b="0" kern="0" dirty="0" smtClean="0"/>
              <a:t>Spectral efficiency enhancement via fully utilized frequency resources</a:t>
            </a:r>
          </a:p>
          <a:p>
            <a:pPr lvl="2"/>
            <a:r>
              <a:rPr lang="en-US" altLang="ko-KR" sz="1050" b="0" kern="0" dirty="0" smtClean="0"/>
              <a:t>Overall latency reduction via always on UL transmission opportunity</a:t>
            </a:r>
          </a:p>
          <a:p>
            <a:pPr lvl="2"/>
            <a:r>
              <a:rPr lang="en-US" altLang="ko-KR" sz="1050" b="0" kern="0" dirty="0" smtClean="0"/>
              <a:t>Easier multiplexing among different usage scenarios with different DL/UL traffic patterns</a:t>
            </a:r>
            <a:endParaRPr lang="en-US" altLang="ko-KR" sz="1050" b="0" kern="0" dirty="0"/>
          </a:p>
          <a:p>
            <a:pPr lvl="1"/>
            <a:r>
              <a:rPr lang="en-US" altLang="ko-KR" sz="1200" kern="0" dirty="0" err="1" smtClean="0"/>
              <a:t>gNB</a:t>
            </a:r>
            <a:r>
              <a:rPr lang="en-US" altLang="ko-KR" sz="1200" kern="0" dirty="0" smtClean="0"/>
              <a:t> </a:t>
            </a:r>
            <a:r>
              <a:rPr lang="en-US" altLang="ko-KR" sz="1200" kern="0" dirty="0"/>
              <a:t>with Full Duplex capability required</a:t>
            </a:r>
          </a:p>
          <a:p>
            <a:pPr lvl="1"/>
            <a:r>
              <a:rPr lang="en-US" altLang="ko-KR" sz="1200" b="0" kern="0" dirty="0" smtClean="0"/>
              <a:t>Occurrence </a:t>
            </a:r>
            <a:r>
              <a:rPr lang="en-US" altLang="ko-KR" sz="1200" b="0" kern="0" dirty="0"/>
              <a:t>of self-Interference at </a:t>
            </a:r>
            <a:r>
              <a:rPr lang="en-US" altLang="ko-KR" sz="1200" b="0" kern="0" dirty="0" err="1" smtClean="0"/>
              <a:t>gNB</a:t>
            </a:r>
            <a:r>
              <a:rPr lang="en-US" altLang="ko-KR" sz="1200" b="0" kern="0" dirty="0" smtClean="0"/>
              <a:t> </a:t>
            </a:r>
            <a:endParaRPr lang="en-US" altLang="ko-KR" sz="1200" b="0" kern="0" dirty="0"/>
          </a:p>
          <a:p>
            <a:pPr lvl="1"/>
            <a:r>
              <a:rPr lang="en-US" altLang="ko-KR" sz="1200" b="0" kern="0" dirty="0" smtClean="0"/>
              <a:t>Occurrence </a:t>
            </a:r>
            <a:r>
              <a:rPr lang="en-US" altLang="ko-KR" sz="1200" b="0" kern="0" dirty="0"/>
              <a:t>of </a:t>
            </a:r>
            <a:r>
              <a:rPr lang="en-US" altLang="ko-KR" sz="1200" b="0" kern="0" dirty="0" smtClean="0"/>
              <a:t>inter-cell cross-link interference between </a:t>
            </a:r>
            <a:r>
              <a:rPr lang="en-US" altLang="ko-KR" sz="1200" b="0" kern="0" dirty="0" err="1" smtClean="0"/>
              <a:t>gNBs</a:t>
            </a:r>
            <a:r>
              <a:rPr lang="en-US" altLang="ko-KR" sz="1200" b="0" kern="0" dirty="0" smtClean="0"/>
              <a:t> </a:t>
            </a:r>
          </a:p>
          <a:p>
            <a:pPr lvl="1"/>
            <a:r>
              <a:rPr lang="en-US" altLang="ko-KR" sz="1200" b="0" kern="0" dirty="0" smtClean="0"/>
              <a:t>Occurrence inter/intra-cell cross-link </a:t>
            </a:r>
            <a:r>
              <a:rPr lang="en-US" altLang="ko-KR" sz="1200" b="0" kern="0" dirty="0"/>
              <a:t>interference </a:t>
            </a:r>
            <a:r>
              <a:rPr lang="en-US" altLang="ko-KR" sz="1200" b="0" kern="0" dirty="0" smtClean="0"/>
              <a:t>among UEs</a:t>
            </a:r>
          </a:p>
          <a:p>
            <a:r>
              <a:rPr lang="en-US" altLang="ko-KR" dirty="0" smtClean="0"/>
              <a:t>Potential gains </a:t>
            </a:r>
            <a:r>
              <a:rPr lang="en-US" altLang="ko-KR" dirty="0"/>
              <a:t>from </a:t>
            </a:r>
            <a:r>
              <a:rPr lang="en-US" altLang="ko-KR" dirty="0" smtClean="0"/>
              <a:t>full duplex</a:t>
            </a:r>
            <a:endParaRPr lang="ko-KR" altLang="en-US" dirty="0"/>
          </a:p>
          <a:p>
            <a:pPr lvl="1"/>
            <a:r>
              <a:rPr lang="en-US" altLang="ko-KR" b="0" kern="0" dirty="0" smtClean="0"/>
              <a:t>Expected spectral efficiency enhancement</a:t>
            </a:r>
            <a:endParaRPr lang="en-US" altLang="ko-KR" b="0" kern="0" dirty="0"/>
          </a:p>
        </p:txBody>
      </p:sp>
      <p:sp>
        <p:nvSpPr>
          <p:cNvPr id="193" name="위로 구부러진 화살표 192"/>
          <p:cNvSpPr/>
          <p:nvPr/>
        </p:nvSpPr>
        <p:spPr>
          <a:xfrm flipV="1">
            <a:off x="7363046" y="1334005"/>
            <a:ext cx="373436" cy="229872"/>
          </a:xfrm>
          <a:prstGeom prst="curvedUp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4" name="TextBox 193"/>
          <p:cNvSpPr txBox="1"/>
          <p:nvPr/>
        </p:nvSpPr>
        <p:spPr>
          <a:xfrm>
            <a:off x="6254882" y="1334510"/>
            <a:ext cx="1095172" cy="230832"/>
          </a:xfrm>
          <a:prstGeom prst="rect">
            <a:avLst/>
          </a:prstGeom>
          <a:noFill/>
        </p:spPr>
        <p:txBody>
          <a:bodyPr wrap="none" rtlCol="0">
            <a:spAutoFit/>
          </a:bodyPr>
          <a:lstStyle/>
          <a:p>
            <a:r>
              <a:rPr lang="en-US" sz="900" dirty="0" smtClean="0">
                <a:solidFill>
                  <a:srgbClr val="FF0000"/>
                </a:solidFill>
              </a:rPr>
              <a:t>Self-interference</a:t>
            </a:r>
            <a:endParaRPr lang="en-US" sz="900" dirty="0">
              <a:solidFill>
                <a:srgbClr val="FF0000"/>
              </a:solidFill>
            </a:endParaRPr>
          </a:p>
        </p:txBody>
      </p:sp>
      <p:sp>
        <p:nvSpPr>
          <p:cNvPr id="195" name="TextBox 194"/>
          <p:cNvSpPr txBox="1"/>
          <p:nvPr/>
        </p:nvSpPr>
        <p:spPr>
          <a:xfrm>
            <a:off x="7069057" y="2643787"/>
            <a:ext cx="1300356" cy="369332"/>
          </a:xfrm>
          <a:prstGeom prst="rect">
            <a:avLst/>
          </a:prstGeom>
          <a:noFill/>
        </p:spPr>
        <p:txBody>
          <a:bodyPr wrap="none" rtlCol="0">
            <a:spAutoFit/>
          </a:bodyPr>
          <a:lstStyle/>
          <a:p>
            <a:pPr algn="ctr"/>
            <a:r>
              <a:rPr lang="en-US" sz="900" i="1" dirty="0" smtClean="0">
                <a:solidFill>
                  <a:srgbClr val="FF0000"/>
                </a:solidFill>
              </a:rPr>
              <a:t>UE-to-UE cross-link </a:t>
            </a:r>
            <a:br>
              <a:rPr lang="en-US" sz="900" i="1" dirty="0" smtClean="0">
                <a:solidFill>
                  <a:srgbClr val="FF0000"/>
                </a:solidFill>
              </a:rPr>
            </a:br>
            <a:r>
              <a:rPr lang="en-US" sz="900" i="1" dirty="0" smtClean="0">
                <a:solidFill>
                  <a:srgbClr val="FF0000"/>
                </a:solidFill>
              </a:rPr>
              <a:t>Interference</a:t>
            </a:r>
            <a:endParaRPr lang="en-US" sz="900" i="1" dirty="0">
              <a:solidFill>
                <a:srgbClr val="FF0000"/>
              </a:solidFill>
            </a:endParaRPr>
          </a:p>
        </p:txBody>
      </p:sp>
      <p:sp>
        <p:nvSpPr>
          <p:cNvPr id="196" name="위로 구부러진 화살표 195"/>
          <p:cNvSpPr/>
          <p:nvPr/>
        </p:nvSpPr>
        <p:spPr>
          <a:xfrm rot="11324612" flipV="1">
            <a:off x="7202145" y="2933622"/>
            <a:ext cx="944905" cy="219957"/>
          </a:xfrm>
          <a:prstGeom prst="curvedUp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72" name="그룹 271"/>
          <p:cNvGrpSpPr/>
          <p:nvPr/>
        </p:nvGrpSpPr>
        <p:grpSpPr>
          <a:xfrm>
            <a:off x="8311241" y="1945443"/>
            <a:ext cx="1331965" cy="611841"/>
            <a:chOff x="7171099" y="1158670"/>
            <a:chExt cx="1331965" cy="611841"/>
          </a:xfrm>
        </p:grpSpPr>
        <p:sp>
          <p:nvSpPr>
            <p:cNvPr id="273" name="직사각형 272"/>
            <p:cNvSpPr/>
            <p:nvPr/>
          </p:nvSpPr>
          <p:spPr>
            <a:xfrm>
              <a:off x="7171099" y="1226500"/>
              <a:ext cx="101116" cy="72008"/>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274" name="직사각형 273"/>
            <p:cNvSpPr/>
            <p:nvPr/>
          </p:nvSpPr>
          <p:spPr>
            <a:xfrm>
              <a:off x="7171099" y="1409554"/>
              <a:ext cx="101116" cy="72008"/>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b="0">
                <a:latin typeface="Calibri" panose="020F0502020204030204" pitchFamily="34" charset="0"/>
              </a:endParaRPr>
            </a:p>
          </p:txBody>
        </p:sp>
        <p:sp>
          <p:nvSpPr>
            <p:cNvPr id="275" name="직사각형 274"/>
            <p:cNvSpPr/>
            <p:nvPr/>
          </p:nvSpPr>
          <p:spPr>
            <a:xfrm>
              <a:off x="7171099" y="1603830"/>
              <a:ext cx="101116" cy="72008"/>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b="0">
                <a:latin typeface="Calibri" panose="020F0502020204030204" pitchFamily="34" charset="0"/>
              </a:endParaRPr>
            </a:p>
          </p:txBody>
        </p:sp>
        <p:sp>
          <p:nvSpPr>
            <p:cNvPr id="276" name="TextBox 275"/>
            <p:cNvSpPr txBox="1"/>
            <p:nvPr/>
          </p:nvSpPr>
          <p:spPr>
            <a:xfrm>
              <a:off x="7257046" y="1158670"/>
              <a:ext cx="324128" cy="253916"/>
            </a:xfrm>
            <a:prstGeom prst="rect">
              <a:avLst/>
            </a:prstGeom>
          </p:spPr>
          <p:txBody>
            <a:bodyPr wrap="none" rtlCol="0">
              <a:spAutoFit/>
            </a:bodyPr>
            <a:lstStyle/>
            <a:p>
              <a:r>
                <a:rPr lang="en-US" sz="1050" b="0" dirty="0">
                  <a:latin typeface="Calibri" panose="020F0502020204030204" pitchFamily="34" charset="0"/>
                </a:rPr>
                <a:t>DL</a:t>
              </a:r>
            </a:p>
          </p:txBody>
        </p:sp>
        <p:sp>
          <p:nvSpPr>
            <p:cNvPr id="277" name="TextBox 276"/>
            <p:cNvSpPr txBox="1"/>
            <p:nvPr/>
          </p:nvSpPr>
          <p:spPr>
            <a:xfrm>
              <a:off x="7254004" y="1516595"/>
              <a:ext cx="1249060" cy="253916"/>
            </a:xfrm>
            <a:prstGeom prst="rect">
              <a:avLst/>
            </a:prstGeom>
            <a:noFill/>
          </p:spPr>
          <p:txBody>
            <a:bodyPr wrap="none" rtlCol="0">
              <a:spAutoFit/>
            </a:bodyPr>
            <a:lstStyle/>
            <a:p>
              <a:r>
                <a:rPr lang="en-US" sz="1050" b="0" dirty="0" smtClean="0">
                  <a:latin typeface="Calibri" panose="020F0502020204030204" pitchFamily="34" charset="0"/>
                </a:rPr>
                <a:t>Full Duplex (DL+UL)</a:t>
              </a:r>
              <a:endParaRPr lang="en-US" sz="1050" b="0" dirty="0">
                <a:latin typeface="Calibri" panose="020F0502020204030204" pitchFamily="34" charset="0"/>
              </a:endParaRPr>
            </a:p>
          </p:txBody>
        </p:sp>
        <p:sp>
          <p:nvSpPr>
            <p:cNvPr id="278" name="TextBox 277"/>
            <p:cNvSpPr txBox="1"/>
            <p:nvPr/>
          </p:nvSpPr>
          <p:spPr>
            <a:xfrm>
              <a:off x="7255443" y="1330843"/>
              <a:ext cx="327334" cy="253916"/>
            </a:xfrm>
            <a:prstGeom prst="rect">
              <a:avLst/>
            </a:prstGeom>
          </p:spPr>
          <p:txBody>
            <a:bodyPr wrap="none" rtlCol="0">
              <a:spAutoFit/>
            </a:bodyPr>
            <a:lstStyle/>
            <a:p>
              <a:r>
                <a:rPr lang="en-US" sz="1050" b="0" dirty="0">
                  <a:latin typeface="Calibri" panose="020F0502020204030204" pitchFamily="34" charset="0"/>
                </a:rPr>
                <a:t>UL</a:t>
              </a:r>
            </a:p>
          </p:txBody>
        </p:sp>
      </p:grpSp>
      <p:sp>
        <p:nvSpPr>
          <p:cNvPr id="279" name="모서리가 둥근 직사각형 278"/>
          <p:cNvSpPr/>
          <p:nvPr/>
        </p:nvSpPr>
        <p:spPr>
          <a:xfrm>
            <a:off x="8249293" y="1945443"/>
            <a:ext cx="1393911" cy="584711"/>
          </a:xfrm>
          <a:prstGeom prst="roundRect">
            <a:avLst/>
          </a:prstGeom>
          <a:noFill/>
          <a:ln w="31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nvGrpSpPr>
          <p:cNvPr id="280" name="그룹 279"/>
          <p:cNvGrpSpPr/>
          <p:nvPr/>
        </p:nvGrpSpPr>
        <p:grpSpPr>
          <a:xfrm>
            <a:off x="8634034" y="967456"/>
            <a:ext cx="674665" cy="851549"/>
            <a:chOff x="6547239" y="3171740"/>
            <a:chExt cx="674665" cy="851549"/>
          </a:xfrm>
        </p:grpSpPr>
        <p:sp>
          <p:nvSpPr>
            <p:cNvPr id="281" name="직사각형 280"/>
            <p:cNvSpPr/>
            <p:nvPr/>
          </p:nvSpPr>
          <p:spPr>
            <a:xfrm>
              <a:off x="6547239" y="3454116"/>
              <a:ext cx="168666" cy="141753"/>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2" name="직사각형 281"/>
            <p:cNvSpPr/>
            <p:nvPr/>
          </p:nvSpPr>
          <p:spPr>
            <a:xfrm>
              <a:off x="6715905" y="3454116"/>
              <a:ext cx="168667" cy="141753"/>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3" name="직사각형 282"/>
            <p:cNvSpPr/>
            <p:nvPr/>
          </p:nvSpPr>
          <p:spPr>
            <a:xfrm>
              <a:off x="6884571" y="3454116"/>
              <a:ext cx="168666" cy="141753"/>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4" name="직사각형 283"/>
            <p:cNvSpPr/>
            <p:nvPr/>
          </p:nvSpPr>
          <p:spPr>
            <a:xfrm>
              <a:off x="7053237" y="3454116"/>
              <a:ext cx="168667" cy="141753"/>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5" name="직사각형 284"/>
            <p:cNvSpPr/>
            <p:nvPr/>
          </p:nvSpPr>
          <p:spPr>
            <a:xfrm>
              <a:off x="6547239" y="3595869"/>
              <a:ext cx="168666" cy="142834"/>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6" name="직사각형 285"/>
            <p:cNvSpPr/>
            <p:nvPr/>
          </p:nvSpPr>
          <p:spPr>
            <a:xfrm>
              <a:off x="6715905" y="3595869"/>
              <a:ext cx="168667" cy="142834"/>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7" name="직사각형 286"/>
            <p:cNvSpPr/>
            <p:nvPr/>
          </p:nvSpPr>
          <p:spPr>
            <a:xfrm>
              <a:off x="6884571" y="3595869"/>
              <a:ext cx="168666" cy="142834"/>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8" name="직사각형 287"/>
            <p:cNvSpPr/>
            <p:nvPr/>
          </p:nvSpPr>
          <p:spPr>
            <a:xfrm>
              <a:off x="7053237" y="3595869"/>
              <a:ext cx="168667" cy="142834"/>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89" name="직사각형 288"/>
            <p:cNvSpPr/>
            <p:nvPr/>
          </p:nvSpPr>
          <p:spPr>
            <a:xfrm>
              <a:off x="6547239" y="3738703"/>
              <a:ext cx="168666" cy="141752"/>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0" name="직사각형 289"/>
            <p:cNvSpPr/>
            <p:nvPr/>
          </p:nvSpPr>
          <p:spPr>
            <a:xfrm>
              <a:off x="6715905" y="3738703"/>
              <a:ext cx="168667" cy="141752"/>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1" name="직사각형 290"/>
            <p:cNvSpPr/>
            <p:nvPr/>
          </p:nvSpPr>
          <p:spPr>
            <a:xfrm>
              <a:off x="6884571" y="3738703"/>
              <a:ext cx="168666" cy="141752"/>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2" name="직사각형 291"/>
            <p:cNvSpPr/>
            <p:nvPr/>
          </p:nvSpPr>
          <p:spPr>
            <a:xfrm>
              <a:off x="7053237" y="3738703"/>
              <a:ext cx="168667" cy="141752"/>
            </a:xfrm>
            <a:prstGeom prst="rect">
              <a:avLst/>
            </a:prstGeom>
            <a:pattFill prst="lgCheck">
              <a:fgClr>
                <a:srgbClr val="FF0000"/>
              </a:fgClr>
              <a:bgClr>
                <a:srgbClr val="0070C0"/>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3" name="직사각형 292"/>
            <p:cNvSpPr/>
            <p:nvPr/>
          </p:nvSpPr>
          <p:spPr>
            <a:xfrm>
              <a:off x="6547239" y="3880455"/>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4" name="직사각형 293"/>
            <p:cNvSpPr/>
            <p:nvPr/>
          </p:nvSpPr>
          <p:spPr>
            <a:xfrm>
              <a:off x="6715905" y="3880455"/>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5" name="직사각형 294"/>
            <p:cNvSpPr/>
            <p:nvPr/>
          </p:nvSpPr>
          <p:spPr>
            <a:xfrm>
              <a:off x="6884571" y="3880455"/>
              <a:ext cx="168666"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6" name="직사각형 295"/>
            <p:cNvSpPr/>
            <p:nvPr/>
          </p:nvSpPr>
          <p:spPr>
            <a:xfrm>
              <a:off x="7053237" y="3880455"/>
              <a:ext cx="168667" cy="14283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7" name="직사각형 296"/>
            <p:cNvSpPr/>
            <p:nvPr/>
          </p:nvSpPr>
          <p:spPr>
            <a:xfrm>
              <a:off x="6547239"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8" name="직사각형 297"/>
            <p:cNvSpPr/>
            <p:nvPr/>
          </p:nvSpPr>
          <p:spPr>
            <a:xfrm>
              <a:off x="6715905"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299" name="직사각형 298"/>
            <p:cNvSpPr/>
            <p:nvPr/>
          </p:nvSpPr>
          <p:spPr>
            <a:xfrm>
              <a:off x="6884571" y="3171740"/>
              <a:ext cx="168666"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0" name="직사각형 299"/>
            <p:cNvSpPr/>
            <p:nvPr/>
          </p:nvSpPr>
          <p:spPr>
            <a:xfrm>
              <a:off x="7053237" y="3171740"/>
              <a:ext cx="168667" cy="141753"/>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1" name="직사각형 300"/>
            <p:cNvSpPr/>
            <p:nvPr/>
          </p:nvSpPr>
          <p:spPr>
            <a:xfrm>
              <a:off x="6547239"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2" name="직사각형 301"/>
            <p:cNvSpPr/>
            <p:nvPr/>
          </p:nvSpPr>
          <p:spPr>
            <a:xfrm>
              <a:off x="6715905"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3" name="직사각형 302"/>
            <p:cNvSpPr/>
            <p:nvPr/>
          </p:nvSpPr>
          <p:spPr>
            <a:xfrm>
              <a:off x="6884571" y="3313493"/>
              <a:ext cx="168666"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sp>
          <p:nvSpPr>
            <p:cNvPr id="304" name="직사각형 303"/>
            <p:cNvSpPr/>
            <p:nvPr/>
          </p:nvSpPr>
          <p:spPr>
            <a:xfrm>
              <a:off x="7053237" y="3313493"/>
              <a:ext cx="168667" cy="142834"/>
            </a:xfrm>
            <a:prstGeom prst="rect">
              <a:avLst/>
            </a:prstGeom>
            <a:solidFill>
              <a:srgbClr val="2D2D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800" b="0">
                <a:latin typeface="Calibri" panose="020F0502020204030204" pitchFamily="34" charset="0"/>
              </a:endParaRPr>
            </a:p>
          </p:txBody>
        </p:sp>
      </p:grpSp>
      <p:sp>
        <p:nvSpPr>
          <p:cNvPr id="119" name="TextBox 118"/>
          <p:cNvSpPr txBox="1"/>
          <p:nvPr/>
        </p:nvSpPr>
        <p:spPr>
          <a:xfrm>
            <a:off x="943430" y="6195839"/>
            <a:ext cx="3700051" cy="215444"/>
          </a:xfrm>
          <a:prstGeom prst="rect">
            <a:avLst/>
          </a:prstGeom>
          <a:noFill/>
        </p:spPr>
        <p:txBody>
          <a:bodyPr wrap="none" rtlCol="0">
            <a:spAutoFit/>
          </a:bodyPr>
          <a:lstStyle/>
          <a:p>
            <a:pPr algn="ctr"/>
            <a:r>
              <a:rPr lang="en-US" sz="800" b="0" dirty="0" smtClean="0">
                <a:latin typeface="Calibri" panose="020F0502020204030204" pitchFamily="34" charset="0"/>
              </a:rPr>
              <a:t>* N X M, where N, M are the number of transmit and receive antennas, respectively.</a:t>
            </a:r>
            <a:endParaRPr lang="en-US" sz="800" b="0" dirty="0">
              <a:latin typeface="Calibri" panose="020F0502020204030204" pitchFamily="34" charset="0"/>
            </a:endParaRPr>
          </a:p>
        </p:txBody>
      </p:sp>
    </p:spTree>
    <p:extLst>
      <p:ext uri="{BB962C8B-B14F-4D97-AF65-F5344CB8AC3E}">
        <p14:creationId xmlns:p14="http://schemas.microsoft.com/office/powerpoint/2010/main" val="179169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1"/>
          </p:nvPr>
        </p:nvSpPr>
        <p:spPr/>
        <p:txBody>
          <a:bodyPr/>
          <a:lstStyle/>
          <a:p>
            <a:r>
              <a:rPr lang="en-US" altLang="ko-KR" dirty="0" smtClean="0"/>
              <a:t>Objectives</a:t>
            </a:r>
            <a:endParaRPr lang="ko-KR" altLang="en-US" dirty="0"/>
          </a:p>
        </p:txBody>
      </p:sp>
      <p:sp>
        <p:nvSpPr>
          <p:cNvPr id="3" name="내용 개체 틀 2"/>
          <p:cNvSpPr>
            <a:spLocks noGrp="1"/>
          </p:cNvSpPr>
          <p:nvPr>
            <p:ph sz="quarter" idx="18"/>
          </p:nvPr>
        </p:nvSpPr>
        <p:spPr/>
        <p:txBody>
          <a:bodyPr/>
          <a:lstStyle/>
          <a:p>
            <a:pPr marL="268288" lvl="1" indent="-268288">
              <a:spcBef>
                <a:spcPts val="600"/>
              </a:spcBef>
              <a:buFont typeface="Wingdings" pitchFamily="2" charset="2"/>
              <a:buChar char=""/>
            </a:pPr>
            <a:r>
              <a:rPr lang="en-GB" altLang="ko-KR" sz="2400" b="1" dirty="0">
                <a:cs typeface="+mn-cs"/>
              </a:rPr>
              <a:t>To study enhanced mechanisms for providing better duplexing flexibility in unpaired and paired spectrum. </a:t>
            </a:r>
            <a:endParaRPr lang="en-GB" altLang="ko-KR" sz="2400" b="1" dirty="0" smtClean="0">
              <a:cs typeface="+mn-cs"/>
            </a:endParaRPr>
          </a:p>
          <a:p>
            <a:pPr lvl="2" hangingPunct="0"/>
            <a:r>
              <a:rPr lang="en-GB" altLang="ko-KR" sz="2000" dirty="0"/>
              <a:t>Development scenarios and use cases of Rel-15 NR SI/WI are the starting point for the discussions. </a:t>
            </a:r>
          </a:p>
          <a:p>
            <a:pPr lvl="2" hangingPunct="0"/>
            <a:r>
              <a:rPr lang="en-GB" altLang="ko-KR" sz="2000" dirty="0" smtClean="0"/>
              <a:t>It is </a:t>
            </a:r>
            <a:r>
              <a:rPr lang="en-GB" altLang="ko-KR" sz="2000" dirty="0"/>
              <a:t>assumed that downlink and uplink resources in a band can be multiplexed in TDM manner. </a:t>
            </a:r>
            <a:endParaRPr lang="ko-KR" altLang="ko-KR" sz="2000"/>
          </a:p>
          <a:p>
            <a:pPr marL="268288" lvl="1" indent="-268288">
              <a:spcBef>
                <a:spcPts val="600"/>
              </a:spcBef>
              <a:buFont typeface="Wingdings" pitchFamily="2" charset="2"/>
              <a:buChar char=""/>
            </a:pPr>
            <a:r>
              <a:rPr lang="en-GB" altLang="ko-KR" sz="2400" b="1" dirty="0">
                <a:cs typeface="+mn-cs"/>
              </a:rPr>
              <a:t>To study mechanisms and benefits for providing full duplex operations in unpaired and paired spectrum. </a:t>
            </a:r>
          </a:p>
          <a:p>
            <a:pPr lvl="2" fontAlgn="auto" hangingPunct="0"/>
            <a:r>
              <a:rPr lang="en-GB" altLang="ko-KR" sz="2000" dirty="0" smtClean="0"/>
              <a:t>Full duplex operation includes </a:t>
            </a:r>
            <a:r>
              <a:rPr lang="en-GB" altLang="ko-KR" sz="2000" dirty="0"/>
              <a:t>simultaneous DL/UL transmission on the same resource and/or DL/UL multiplexed in a FDM manner</a:t>
            </a:r>
            <a:endParaRPr lang="en-US" altLang="ko-KR" sz="2000" dirty="0" smtClean="0"/>
          </a:p>
          <a:p>
            <a:pPr lvl="2" fontAlgn="auto" hangingPunct="0"/>
            <a:r>
              <a:rPr lang="en-US" altLang="ko-KR" sz="2000" dirty="0" smtClean="0"/>
              <a:t>Objectives include deployment scenario/use cases and study on  interference mitigation/cancellation/coordination techniques. </a:t>
            </a:r>
            <a:endParaRPr lang="en-US" altLang="ko-KR" sz="2000" dirty="0"/>
          </a:p>
        </p:txBody>
      </p:sp>
    </p:spTree>
    <p:extLst>
      <p:ext uri="{BB962C8B-B14F-4D97-AF65-F5344CB8AC3E}">
        <p14:creationId xmlns:p14="http://schemas.microsoft.com/office/powerpoint/2010/main" val="1084491968"/>
      </p:ext>
    </p:extLst>
  </p:cSld>
  <p:clrMapOvr>
    <a:masterClrMapping/>
  </p:clrMapOvr>
</p:sld>
</file>

<file path=ppt/theme/theme1.xml><?xml version="1.0" encoding="utf-8"?>
<a:theme xmlns:a="http://schemas.openxmlformats.org/drawingml/2006/main" name="2014_WTS_PPT양식_Beta_r1">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miter lim="800000"/>
          <a:headEnd/>
          <a:tailEnd/>
        </a:ln>
      </a:spPr>
      <a:bodyPr wrap="square" rtlCol="0" anchor="ctr">
        <a:noAutofit/>
      </a:bodyPr>
      <a:lstStyle>
        <a:defPPr marL="90488" indent="-90488" algn="l">
          <a:buFontTx/>
          <a:buChar char="•"/>
          <a:defRPr sz="1200" dirty="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ko-KR" altLang="en-US" sz="1800" b="0" i="0" u="none" strike="noStrike" cap="none" normalizeH="0" baseline="0" smtClean="0">
            <a:ln>
              <a:noFill/>
            </a:ln>
            <a:solidFill>
              <a:schemeClr val="tx1"/>
            </a:solidFill>
            <a:effectLst/>
            <a:latin typeface="Arial" charset="0"/>
            <a:ea typeface="굴림" pitchFamily="50" charset="-127"/>
          </a:defRPr>
        </a:defPPr>
      </a:lstStyle>
    </a:lnDef>
    <a:txDef>
      <a:spPr>
        <a:noFill/>
      </a:spPr>
      <a:bodyPr wrap="none" rtlCol="0" anchor="t" anchorCtr="0">
        <a:spAutoFit/>
      </a:bodyPr>
      <a:lstStyle>
        <a:defPPr>
          <a:defRPr sz="1300" b="1" dirty="0" smtClean="0">
            <a:ea typeface="돋움"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2014_WTS_PPT양식_Beta_r1</Template>
  <TotalTime>59755</TotalTime>
  <Words>929</Words>
  <Application>Microsoft Office PowerPoint</Application>
  <PresentationFormat>A4 용지(210x297mm)</PresentationFormat>
  <Paragraphs>138</Paragraphs>
  <Slides>10</Slides>
  <Notes>0</Notes>
  <HiddenSlides>0</HiddenSlides>
  <MMClips>0</MMClips>
  <ScaleCrop>false</ScaleCrop>
  <HeadingPairs>
    <vt:vector size="8" baseType="variant">
      <vt:variant>
        <vt:lpstr>사용한 글꼴</vt:lpstr>
      </vt:variant>
      <vt:variant>
        <vt:i4>8</vt:i4>
      </vt:variant>
      <vt:variant>
        <vt:lpstr>테마</vt:lpstr>
      </vt:variant>
      <vt:variant>
        <vt:i4>1</vt:i4>
      </vt:variant>
      <vt:variant>
        <vt:lpstr>포함된 OLE 서버</vt:lpstr>
      </vt:variant>
      <vt:variant>
        <vt:i4>1</vt:i4>
      </vt:variant>
      <vt:variant>
        <vt:lpstr>슬라이드 제목</vt:lpstr>
      </vt:variant>
      <vt:variant>
        <vt:i4>10</vt:i4>
      </vt:variant>
    </vt:vector>
  </HeadingPairs>
  <TitlesOfParts>
    <vt:vector size="20" baseType="lpstr">
      <vt:lpstr>宋体</vt:lpstr>
      <vt:lpstr>굴림</vt:lpstr>
      <vt:lpstr>돋움</vt:lpstr>
      <vt:lpstr>맑은 고딕</vt:lpstr>
      <vt:lpstr>Arial</vt:lpstr>
      <vt:lpstr>Calibri</vt:lpstr>
      <vt:lpstr>Times New Roman</vt:lpstr>
      <vt:lpstr>Wingdings</vt:lpstr>
      <vt:lpstr>2014_WTS_PPT양식_Beta_r1</vt:lpstr>
      <vt:lpstr>Equation</vt:lpstr>
      <vt:lpstr>Motivation for new SI: Study on Flexible and Full Duplex for NR</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UHS part 상반기 성과 정리</dc:title>
  <dc:creator>user</dc:creator>
  <cp:lastModifiedBy>윤영우/연구위원/차세대표준(연)ACS팀(yw.yun@lge.com)</cp:lastModifiedBy>
  <cp:revision>989</cp:revision>
  <cp:lastPrinted>2016-03-10T23:37:06Z</cp:lastPrinted>
  <dcterms:created xsi:type="dcterms:W3CDTF">2014-06-23T02:51:18Z</dcterms:created>
  <dcterms:modified xsi:type="dcterms:W3CDTF">2017-12-11T13:10:34Z</dcterms:modified>
</cp:coreProperties>
</file>