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wdp" ContentType="image/vnd.ms-photo"/>
  <Default Extension="vml" ContentType="application/vnd.openxmlformats-officedocument.vmlDrawing"/>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Default Extension="vsd" ContentType="application/vnd.visio"/>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28"/>
  </p:notesMasterIdLst>
  <p:handoutMasterIdLst>
    <p:handoutMasterId r:id="rId29"/>
  </p:handoutMasterIdLst>
  <p:sldIdLst>
    <p:sldId id="434" r:id="rId2"/>
    <p:sldId id="514" r:id="rId3"/>
    <p:sldId id="509" r:id="rId4"/>
    <p:sldId id="515" r:id="rId5"/>
    <p:sldId id="516" r:id="rId6"/>
    <p:sldId id="517" r:id="rId7"/>
    <p:sldId id="518" r:id="rId8"/>
    <p:sldId id="523" r:id="rId9"/>
    <p:sldId id="524" r:id="rId10"/>
    <p:sldId id="552" r:id="rId11"/>
    <p:sldId id="529" r:id="rId12"/>
    <p:sldId id="530" r:id="rId13"/>
    <p:sldId id="531" r:id="rId14"/>
    <p:sldId id="532" r:id="rId15"/>
    <p:sldId id="535" r:id="rId16"/>
    <p:sldId id="536" r:id="rId17"/>
    <p:sldId id="538" r:id="rId18"/>
    <p:sldId id="539" r:id="rId19"/>
    <p:sldId id="540" r:id="rId20"/>
    <p:sldId id="543" r:id="rId21"/>
    <p:sldId id="547" r:id="rId22"/>
    <p:sldId id="548" r:id="rId23"/>
    <p:sldId id="550" r:id="rId24"/>
    <p:sldId id="551" r:id="rId25"/>
    <p:sldId id="553" r:id="rId26"/>
    <p:sldId id="491" r:id="rId27"/>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xmlns="">
        <p14:section name="默认节" id="{40BAD13A-CF3B-46F1-9F92-1EEB6DF0B91B}">
          <p14:sldIdLst>
            <p14:sldId id="434"/>
            <p14:sldId id="514"/>
            <p14:sldId id="509"/>
            <p14:sldId id="515"/>
            <p14:sldId id="516"/>
            <p14:sldId id="517"/>
            <p14:sldId id="518"/>
            <p14:sldId id="523"/>
            <p14:sldId id="524"/>
            <p14:sldId id="552"/>
            <p14:sldId id="529"/>
            <p14:sldId id="530"/>
            <p14:sldId id="531"/>
            <p14:sldId id="532"/>
            <p14:sldId id="535"/>
            <p14:sldId id="536"/>
            <p14:sldId id="538"/>
            <p14:sldId id="539"/>
            <p14:sldId id="540"/>
            <p14:sldId id="543"/>
            <p14:sldId id="547"/>
            <p14:sldId id="548"/>
            <p14:sldId id="550"/>
            <p14:sldId id="551"/>
            <p14:sldId id="553"/>
            <p14:sldId id="491"/>
          </p14:sldIdLst>
        </p14:section>
        <p14:section name="无标题节" id="{55232401-34EE-4EBD-BFAF-C9D0F61BAE12}">
          <p14:sldIdLst/>
        </p14:section>
      </p14:sectionLst>
    </p:ext>
    <p:ext uri="{EFAFB233-063F-42B5-8137-9DF3F51BA10A}">
      <p15:sldGuideLst xmlns:p15="http://schemas.microsoft.com/office/powerpoint/2012/main" xmlns="">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A20000"/>
    <a:srgbClr val="3E5D82"/>
    <a:srgbClr val="0000FF"/>
    <a:srgbClr val="02AE16"/>
    <a:srgbClr val="9177FD"/>
    <a:srgbClr val="FF6709"/>
    <a:srgbClr val="FF2222"/>
    <a:srgbClr val="E4E4E4"/>
    <a:srgbClr val="383747"/>
    <a:srgbClr val="6666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868" autoAdjust="0"/>
    <p:restoredTop sz="82738" autoAdjust="0"/>
  </p:normalViewPr>
  <p:slideViewPr>
    <p:cSldViewPr snapToGrid="0" snapToObjects="1" showGuides="1">
      <p:cViewPr varScale="1">
        <p:scale>
          <a:sx n="73" d="100"/>
          <a:sy n="73" d="100"/>
        </p:scale>
        <p:origin x="-96" y="-360"/>
      </p:cViewPr>
      <p:guideLst>
        <p:guide orient="horz" pos="587"/>
        <p:guide orient="horz" pos="3883"/>
        <p:guide orient="horz" pos="440"/>
        <p:guide orient="horz" pos="2912"/>
        <p:guide pos="7164"/>
        <p:guide pos="519"/>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2017/12/12</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xmlns=""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12/12/2017</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xmlns=""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xmlns=""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4/8 or 6/8 are for configured with 1 (or 2) symbols with</a:t>
            </a:r>
            <a:r>
              <a:rPr lang="en-US" baseline="0" dirty="0" smtClean="0"/>
              <a:t> DMRS</a:t>
            </a:r>
            <a:endParaRPr 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pPr/>
              <a:t>13</a:t>
            </a:fld>
            <a:endParaRPr lang="en-US" altLang="zh-CN"/>
          </a:p>
        </p:txBody>
      </p:sp>
    </p:spTree>
    <p:extLst>
      <p:ext uri="{BB962C8B-B14F-4D97-AF65-F5344CB8AC3E}">
        <p14:creationId xmlns:p14="http://schemas.microsoft.com/office/powerpoint/2010/main" xmlns="" val="4010618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pPr/>
              <a:t>14</a:t>
            </a:fld>
            <a:endParaRPr lang="en-US" altLang="zh-CN"/>
          </a:p>
        </p:txBody>
      </p:sp>
    </p:spTree>
    <p:extLst>
      <p:ext uri="{BB962C8B-B14F-4D97-AF65-F5344CB8AC3E}">
        <p14:creationId xmlns:p14="http://schemas.microsoft.com/office/powerpoint/2010/main" xmlns="" val="614325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28613" y="665163"/>
            <a:ext cx="5910262" cy="3325812"/>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solidFill>
                  <a:prstClr val="black"/>
                </a:solidFill>
              </a:rPr>
              <a:pPr/>
              <a:t>22</a:t>
            </a:fld>
            <a:endParaRPr lang="en-US" altLang="zh-CN" dirty="0">
              <a:solidFill>
                <a:prstClr val="black"/>
              </a:solidFill>
            </a:endParaRPr>
          </a:p>
        </p:txBody>
      </p:sp>
    </p:spTree>
    <p:extLst>
      <p:ext uri="{BB962C8B-B14F-4D97-AF65-F5344CB8AC3E}">
        <p14:creationId xmlns:p14="http://schemas.microsoft.com/office/powerpoint/2010/main" xmlns="" val="912794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B524-39D1-4AA2-8F56-B570DCCF57FB}" type="slidenum">
              <a:rPr lang="en-US" altLang="zh-CN" smtClean="0">
                <a:solidFill>
                  <a:srgbClr val="000000"/>
                </a:solidFill>
              </a:rPr>
              <a:pPr/>
              <a:t>24</a:t>
            </a:fld>
            <a:endParaRPr lang="en-US" altLang="zh-CN">
              <a:solidFill>
                <a:srgbClr val="000000"/>
              </a:solidFill>
            </a:endParaRPr>
          </a:p>
        </p:txBody>
      </p:sp>
    </p:spTree>
    <p:extLst>
      <p:ext uri="{BB962C8B-B14F-4D97-AF65-F5344CB8AC3E}">
        <p14:creationId xmlns:p14="http://schemas.microsoft.com/office/powerpoint/2010/main" xmlns="" val="4085272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26</a:t>
            </a:fld>
            <a:endParaRPr lang="en-US"/>
          </a:p>
        </p:txBody>
      </p:sp>
    </p:spTree>
    <p:extLst>
      <p:ext uri="{BB962C8B-B14F-4D97-AF65-F5344CB8AC3E}">
        <p14:creationId xmlns:p14="http://schemas.microsoft.com/office/powerpoint/2010/main" xmlns=""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12 December 2017</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44081"/>
            <a:ext cx="7632700" cy="584751"/>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221585"/>
            <a:ext cx="7632700" cy="3145631"/>
          </a:xfrm>
          <a:prstGeom prst="rect">
            <a:avLst/>
          </a:prstGeom>
        </p:spPr>
        <p:txBody>
          <a:bodyPr lIns="68562" tIns="34281" rIns="68562" bIns="34281"/>
          <a:lstStyle>
            <a:lvl1pPr>
              <a:defRPr b="1">
                <a:latin typeface="Times New Roman" pitchFamily="18" charset="0"/>
                <a:ea typeface="+mn-ea"/>
                <a:cs typeface="Times New Roman" pitchFamily="18" charset="0"/>
              </a:defRPr>
            </a:lvl1pPr>
            <a:lvl2pPr>
              <a:defRPr>
                <a:latin typeface="Times New Roman" pitchFamily="18" charset="0"/>
                <a:ea typeface="+mn-ea"/>
                <a:cs typeface="Times New Roman" pitchFamily="18" charset="0"/>
              </a:defRPr>
            </a:lvl2pPr>
            <a:lvl3pPr>
              <a:defRPr>
                <a:latin typeface="Times New Roman" pitchFamily="18" charset="0"/>
                <a:ea typeface="+mn-ea"/>
                <a:cs typeface="Times New Roman" pitchFamily="18" charset="0"/>
              </a:defRPr>
            </a:lvl3pPr>
            <a:lvl4pPr>
              <a:defRPr>
                <a:latin typeface="Times New Roman" pitchFamily="18" charset="0"/>
                <a:ea typeface="+mn-ea"/>
                <a:cs typeface="Times New Roman" pitchFamily="18" charset="0"/>
              </a:defRPr>
            </a:lvl4pPr>
            <a:lvl5pPr>
              <a:defRPr>
                <a:latin typeface="Times New Roman" pitchFamily="18" charset="0"/>
                <a:ea typeface="+mn-ea"/>
                <a:cs typeface="Times New Roman" pitchFamily="18"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xmlns="" val="3700264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4" name="文本占位符 3"/>
          <p:cNvSpPr>
            <a:spLocks noGrp="1"/>
          </p:cNvSpPr>
          <p:nvPr>
            <p:ph type="body" sz="quarter" idx="10"/>
          </p:nvPr>
        </p:nvSpPr>
        <p:spPr>
          <a:xfrm>
            <a:off x="608251" y="1352557"/>
            <a:ext cx="7851318" cy="3055144"/>
          </a:xfrm>
          <a:prstGeom prst="rect">
            <a:avLst/>
          </a:prstGeom>
        </p:spPr>
        <p:txBody>
          <a:bodyPr lIns="68562" tIns="34281" rIns="68562" bIns="34281"/>
          <a:lstStyle>
            <a:lvl1pPr>
              <a:defRPr>
                <a:solidFill>
                  <a:srgbClr val="333333"/>
                </a:solidFill>
              </a:defRPr>
            </a:lvl1pPr>
          </a:lstStyle>
          <a:p>
            <a:pPr lvl="0"/>
            <a:r>
              <a:rPr lang="zh-CN" altLang="en-US" dirty="0" smtClean="0"/>
              <a:t>单击此处编辑母版文本样式</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8" cstate="print">
              <a:duotone>
                <a:prstClr val="black"/>
                <a:schemeClr val="accent4">
                  <a:tint val="45000"/>
                  <a:satMod val="400000"/>
                </a:schemeClr>
              </a:duotone>
              <a:extLst>
                <a:ext uri="{BEBA8EAE-BF5A-486C-A8C5-ECC9F3942E4B}">
                  <a14:imgProps xmlns:a14="http://schemas.microsoft.com/office/drawing/2010/main" xmlns="">
                    <a14:imgLayer r:embed="rId9">
                      <a14:imgEffect>
                        <a14:brightnessContrast bright="40000"/>
                      </a14:imgEffect>
                    </a14:imgLayer>
                  </a14:imgProps>
                </a:ex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 id="2147483986" r:id="rId5"/>
    <p:sldLayoutId id="2147483987" r:id="rId6"/>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oleObject" Target="../embeddings/Microsoft_Visio_2003-2010_Drawing13131366666.vsd"/><Relationship Id="rId3" Type="http://schemas.openxmlformats.org/officeDocument/2006/relationships/oleObject" Target="../embeddings/Microsoft_Visio_2003-2010_Drawing88811111.vsd"/><Relationship Id="rId7" Type="http://schemas.openxmlformats.org/officeDocument/2006/relationships/oleObject" Target="../embeddings/Microsoft_Visio_2003-2010_Drawing12121255555.vsd"/><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Microsoft_Visio_2003-2010_Drawing11111144444.vsd"/><Relationship Id="rId11" Type="http://schemas.openxmlformats.org/officeDocument/2006/relationships/image" Target="../media/image11.png"/><Relationship Id="rId5" Type="http://schemas.openxmlformats.org/officeDocument/2006/relationships/oleObject" Target="../embeddings/Microsoft_Visio_2003-2010_Drawing10101033333.vsd"/><Relationship Id="rId10" Type="http://schemas.openxmlformats.org/officeDocument/2006/relationships/image" Target="../media/image10.png"/><Relationship Id="rId4" Type="http://schemas.openxmlformats.org/officeDocument/2006/relationships/oleObject" Target="../embeddings/Microsoft_Visio_2003-2010_Drawing99922222.vsd"/><Relationship Id="rId9" Type="http://schemas.openxmlformats.org/officeDocument/2006/relationships/oleObject" Target="../embeddings/Microsoft_Visio_2003-2010_Drawing14141477777.vsd"/></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66661" y="253240"/>
            <a:ext cx="782340" cy="784034"/>
          </a:xfrm>
          <a:prstGeom prst="rect">
            <a:avLst/>
          </a:prstGeom>
          <a:noFill/>
          <a:ln w="9525">
            <a:noFill/>
            <a:miter lim="800000"/>
            <a:headEnd/>
            <a:tailEnd/>
          </a:ln>
        </p:spPr>
      </p:pic>
      <p:sp>
        <p:nvSpPr>
          <p:cNvPr id="12" name="标题 1"/>
          <p:cNvSpPr txBox="1">
            <a:spLocks/>
          </p:cNvSpPr>
          <p:nvPr/>
        </p:nvSpPr>
        <p:spPr>
          <a:xfrm>
            <a:off x="245462" y="1706957"/>
            <a:ext cx="4890303" cy="473976"/>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800" dirty="0" smtClean="0">
                <a:latin typeface="Arial" pitchFamily="34" charset="0"/>
                <a:ea typeface="Arial Unicode MS" pitchFamily="34" charset="-122"/>
                <a:cs typeface="Arial" pitchFamily="34" charset="0"/>
              </a:rPr>
              <a:t>Views on UE NR features</a:t>
            </a:r>
            <a:endParaRPr kumimoji="0" lang="en-US" altLang="en-US" sz="2800" b="0" i="0" u="none" strike="noStrike" kern="0" cap="none" spc="-1000" normalizeH="0" noProof="0" dirty="0">
              <a:ln>
                <a:noFill/>
              </a:ln>
              <a:solidFill>
                <a:srgbClr val="C00000"/>
              </a:solidFill>
              <a:effectLst/>
              <a:uLnTx/>
              <a:uFillTx/>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65486"/>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245463" y="46990"/>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#78 </a:t>
            </a:r>
          </a:p>
          <a:p>
            <a:r>
              <a:rPr lang="it-IT" altLang="zh-CN" sz="1400" dirty="0" smtClean="0">
                <a:latin typeface="Arial" pitchFamily="34" charset="0"/>
                <a:cs typeface="Arial" pitchFamily="34" charset="0"/>
              </a:rPr>
              <a:t>Lisbon, Portugal, December 18-21, 2017 </a:t>
            </a:r>
          </a:p>
          <a:p>
            <a:r>
              <a:rPr lang="en-US" altLang="zh-CN" sz="1400" dirty="0" smtClean="0">
                <a:latin typeface="Arial" pitchFamily="34" charset="0"/>
                <a:cs typeface="Arial" pitchFamily="34" charset="0"/>
              </a:rPr>
              <a:t>Agenda Item: 9.2.1</a:t>
            </a:r>
            <a:endParaRPr lang="zh-CN" altLang="en-US" sz="1400" dirty="0">
              <a:latin typeface="Arial" pitchFamily="34" charset="0"/>
              <a:cs typeface="Arial" pitchFamily="34" charset="0"/>
            </a:endParaRPr>
          </a:p>
        </p:txBody>
      </p:sp>
      <p:sp>
        <p:nvSpPr>
          <p:cNvPr id="9" name="矩形 8"/>
          <p:cNvSpPr/>
          <p:nvPr/>
        </p:nvSpPr>
        <p:spPr>
          <a:xfrm>
            <a:off x="176713" y="2676695"/>
            <a:ext cx="1580882" cy="307777"/>
          </a:xfrm>
          <a:prstGeom prst="rect">
            <a:avLst/>
          </a:prstGeom>
        </p:spPr>
        <p:txBody>
          <a:bodyPr wrap="none">
            <a:spAutoFit/>
          </a:bodyPr>
          <a:lstStyle/>
          <a:p>
            <a:r>
              <a:rPr lang="en-US" altLang="zh-CN" sz="1400" dirty="0" smtClean="0">
                <a:solidFill>
                  <a:srgbClr val="A20000"/>
                </a:solidFill>
                <a:latin typeface="Arial" pitchFamily="34" charset="0"/>
                <a:cs typeface="Arial" pitchFamily="34" charset="0"/>
              </a:rPr>
              <a:t>Huawei, HiSilicon</a:t>
            </a:r>
            <a:endParaRPr lang="zh-CN" altLang="en-US" sz="1400" dirty="0" smtClean="0">
              <a:solidFill>
                <a:srgbClr val="A20000"/>
              </a:solidFill>
              <a:latin typeface="Arial" pitchFamily="34" charset="0"/>
              <a:cs typeface="Arial" pitchFamily="34" charset="0"/>
            </a:endParaRPr>
          </a:p>
        </p:txBody>
      </p:sp>
      <p:sp>
        <p:nvSpPr>
          <p:cNvPr id="10" name="矩形 9"/>
          <p:cNvSpPr/>
          <p:nvPr/>
        </p:nvSpPr>
        <p:spPr>
          <a:xfrm>
            <a:off x="8039887" y="41250"/>
            <a:ext cx="1090363" cy="307777"/>
          </a:xfrm>
          <a:prstGeom prst="rect">
            <a:avLst/>
          </a:prstGeom>
        </p:spPr>
        <p:txBody>
          <a:bodyPr wrap="none">
            <a:spAutoFit/>
          </a:bodyPr>
          <a:lstStyle/>
          <a:p>
            <a:r>
              <a:rPr lang="en-US" altLang="zh-CN" sz="1400" dirty="0" smtClean="0">
                <a:latin typeface="Arial" pitchFamily="34" charset="0"/>
                <a:cs typeface="Arial" pitchFamily="34" charset="0"/>
              </a:rPr>
              <a:t>RP-172481</a:t>
            </a:r>
            <a:endParaRPr lang="zh-CN" altLang="en-US" sz="1400" dirty="0" smtClean="0">
              <a:latin typeface="Arial" pitchFamily="34" charset="0"/>
              <a:cs typeface="Arial" pitchFamily="34" charset="0"/>
            </a:endParaRPr>
          </a:p>
        </p:txBody>
      </p:sp>
    </p:spTree>
    <p:extLst>
      <p:ext uri="{BB962C8B-B14F-4D97-AF65-F5344CB8AC3E}">
        <p14:creationId xmlns:p14="http://schemas.microsoft.com/office/powerpoint/2010/main" xmlns="" val="3003612975"/>
      </p:ext>
    </p:extLst>
  </p:cSld>
  <p:clrMapOvr>
    <a:masterClrMapping/>
  </p:clrMapOvr>
  <mc:AlternateContent xmlns:mc="http://schemas.openxmlformats.org/markup-compatibility/2006">
    <mc:Choice xmlns:p14="http://schemas.microsoft.com/office/powerpoint/2010/main" xmlns="" Requires="p14">
      <p:transition spd="med" p14:dur="700" advClick="0" advTm="8000">
        <p:fade/>
      </p:transition>
    </mc:Choice>
    <mc:Fallback>
      <p:transition spd="med" advClick="0" advTm="8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0264" y="584751"/>
            <a:ext cx="7851318" cy="3587626"/>
          </a:xfrm>
        </p:spPr>
        <p:txBody>
          <a:bodyPr/>
          <a:lstStyle/>
          <a:p>
            <a:r>
              <a:rPr lang="en-US" sz="1400" b="0" dirty="0" smtClean="0">
                <a:latin typeface="Arial" pitchFamily="34" charset="0"/>
                <a:cs typeface="Arial" pitchFamily="34" charset="0"/>
              </a:rPr>
              <a:t>Application Scenarios</a:t>
            </a:r>
          </a:p>
          <a:p>
            <a:pPr lvl="1"/>
            <a:r>
              <a:rPr lang="en-US" altLang="zh-CN" sz="1100" dirty="0" smtClean="0">
                <a:latin typeface="Arial" pitchFamily="34" charset="0"/>
                <a:cs typeface="Arial" pitchFamily="34" charset="0"/>
              </a:rPr>
              <a:t>Efficient for NR deployment supporting TRPs in SFN (specifically of SS/PBCH blocks) operation </a:t>
            </a:r>
          </a:p>
          <a:p>
            <a:pPr lvl="2"/>
            <a:r>
              <a:rPr lang="en-US" altLang="zh-CN" sz="1100" dirty="0" smtClean="0">
                <a:latin typeface="Arial" pitchFamily="34" charset="0"/>
                <a:cs typeface="Arial" pitchFamily="34" charset="0"/>
              </a:rPr>
              <a:t>CSI-RS for mobility from the target cell can be configured in the handover command (and the associated dedicated PRACH preambles). Target cell can establish the right TRP(s) based on the CSI-RS association with RACH preamble.</a:t>
            </a:r>
          </a:p>
          <a:p>
            <a:pPr lvl="1"/>
            <a:r>
              <a:rPr lang="en-US" altLang="zh-CN" sz="1100" dirty="0" smtClean="0">
                <a:latin typeface="Arial" pitchFamily="34" charset="0"/>
                <a:cs typeface="Arial" pitchFamily="34" charset="0"/>
              </a:rPr>
              <a:t>Secondary Carrier could be without SS Blocks (e.g. non-contiguous </a:t>
            </a:r>
            <a:r>
              <a:rPr lang="en-US" altLang="zh-CN" sz="1100" dirty="0" err="1" smtClean="0">
                <a:latin typeface="Arial" pitchFamily="34" charset="0"/>
                <a:cs typeface="Arial" pitchFamily="34" charset="0"/>
              </a:rPr>
              <a:t>intracell</a:t>
            </a:r>
            <a:r>
              <a:rPr lang="en-US" altLang="zh-CN" sz="1100" dirty="0" smtClean="0">
                <a:latin typeface="Arial" pitchFamily="34" charset="0"/>
                <a:cs typeface="Arial" pitchFamily="34" charset="0"/>
              </a:rPr>
              <a:t> CA). For efficient HO or carrier activation/deactivation, CSI-RS needs to be configured in these </a:t>
            </a:r>
            <a:r>
              <a:rPr lang="en-US" altLang="zh-CN" sz="1100" dirty="0" err="1" smtClean="0">
                <a:latin typeface="Arial" pitchFamily="34" charset="0"/>
                <a:cs typeface="Arial" pitchFamily="34" charset="0"/>
              </a:rPr>
              <a:t>Scells</a:t>
            </a:r>
            <a:r>
              <a:rPr lang="en-US" altLang="zh-CN" sz="1100" dirty="0" smtClean="0">
                <a:latin typeface="Arial" pitchFamily="34" charset="0"/>
                <a:cs typeface="Arial" pitchFamily="34" charset="0"/>
              </a:rPr>
              <a:t>. </a:t>
            </a:r>
          </a:p>
          <a:p>
            <a:r>
              <a:rPr lang="en-US" altLang="zh-CN" sz="1400" b="0" dirty="0" smtClean="0">
                <a:latin typeface="Arial" pitchFamily="34" charset="0"/>
                <a:cs typeface="Arial" pitchFamily="34" charset="0"/>
              </a:rPr>
              <a:t>Benefit of CSI-RS for RRM and RLM:</a:t>
            </a:r>
          </a:p>
          <a:p>
            <a:pPr lvl="1"/>
            <a:r>
              <a:rPr lang="en-US" altLang="zh-CN" sz="1100" dirty="0" smtClean="0">
                <a:latin typeface="Arial" pitchFamily="34" charset="0"/>
                <a:cs typeface="Arial" pitchFamily="34" charset="0"/>
              </a:rPr>
              <a:t>Allow networks to configure SS Blocks burst set periodicity up to 160ms for power efficient network operations.</a:t>
            </a:r>
          </a:p>
          <a:p>
            <a:pPr lvl="1"/>
            <a:r>
              <a:rPr lang="en-US" altLang="zh-CN" sz="1100" dirty="0" smtClean="0">
                <a:latin typeface="Arial" pitchFamily="34" charset="0"/>
                <a:cs typeface="Arial" pitchFamily="34" charset="0"/>
              </a:rPr>
              <a:t>Per UE, CSI-RS can be configured in wider bandwidth and on a per need basis providing improved RSRP and RSRQ accuracy. </a:t>
            </a:r>
          </a:p>
          <a:p>
            <a:pPr lvl="1"/>
            <a:r>
              <a:rPr lang="en-US" altLang="zh-CN" sz="1100" dirty="0" smtClean="0">
                <a:latin typeface="Arial" pitchFamily="34" charset="0"/>
                <a:cs typeface="Arial" pitchFamily="34" charset="0"/>
              </a:rPr>
              <a:t>Provide an accurate RLM i.e. CSI-RS can be sent in narrower beam compared to SS-RS for RLM. This improves the</a:t>
            </a:r>
            <a:r>
              <a:rPr lang="en-US" altLang="zh-CN" sz="1100" dirty="0" smtClean="0">
                <a:solidFill>
                  <a:schemeClr val="tx2">
                    <a:lumMod val="60000"/>
                    <a:lumOff val="40000"/>
                  </a:schemeClr>
                </a:solidFill>
                <a:latin typeface="Arial" pitchFamily="34" charset="0"/>
                <a:cs typeface="Arial" pitchFamily="34" charset="0"/>
              </a:rPr>
              <a:t> </a:t>
            </a:r>
            <a:r>
              <a:rPr lang="en-US" altLang="zh-CN" sz="1100" dirty="0" smtClean="0">
                <a:latin typeface="Arial" pitchFamily="34" charset="0"/>
                <a:cs typeface="Arial" pitchFamily="34" charset="0"/>
              </a:rPr>
              <a:t>hypothetical PDCCH BLER in addition to shorter monitoring time for UE due to shorter CSI-RS periodicities. </a:t>
            </a:r>
          </a:p>
          <a:p>
            <a:endParaRPr lang="en-US" sz="1200" b="0" dirty="0"/>
          </a:p>
        </p:txBody>
      </p:sp>
      <p:sp>
        <p:nvSpPr>
          <p:cNvPr id="4" name="标题 3"/>
          <p:cNvSpPr>
            <a:spLocks noGrp="1"/>
          </p:cNvSpPr>
          <p:nvPr>
            <p:ph type="title"/>
          </p:nvPr>
        </p:nvSpPr>
        <p:spPr>
          <a:xfrm>
            <a:off x="447957" y="0"/>
            <a:ext cx="8382534" cy="461641"/>
          </a:xfrm>
        </p:spPr>
        <p:txBody>
          <a:bodyPr/>
          <a:lstStyle/>
          <a:p>
            <a:pPr lvl="1"/>
            <a:r>
              <a:rPr lang="en-US" altLang="zh-CN" sz="2400" dirty="0" smtClean="0">
                <a:solidFill>
                  <a:srgbClr val="C00000"/>
                </a:solidFill>
                <a:latin typeface="Arial" pitchFamily="34" charset="0"/>
                <a:cs typeface="Arial" pitchFamily="34" charset="0"/>
              </a:rPr>
              <a:t>Mandatory: CSI-RS based RRM/RLM/BM [1-6,1-7,1-8]</a:t>
            </a:r>
            <a:endParaRPr lang="zh-CN" altLang="en-US" sz="2400" dirty="0" smtClean="0">
              <a:solidFill>
                <a:srgbClr val="C00000"/>
              </a:solidFill>
              <a:latin typeface="Arial" pitchFamily="34" charset="0"/>
              <a:cs typeface="Arial" pitchFamily="34" charset="0"/>
            </a:endParaRPr>
          </a:p>
        </p:txBody>
      </p:sp>
      <p:grpSp>
        <p:nvGrpSpPr>
          <p:cNvPr id="2" name="组合 5"/>
          <p:cNvGrpSpPr/>
          <p:nvPr/>
        </p:nvGrpSpPr>
        <p:grpSpPr>
          <a:xfrm>
            <a:off x="1019604" y="3274171"/>
            <a:ext cx="2870009" cy="1344418"/>
            <a:chOff x="4749357" y="1397826"/>
            <a:chExt cx="4199432" cy="2194469"/>
          </a:xfrm>
        </p:grpSpPr>
        <p:sp>
          <p:nvSpPr>
            <p:cNvPr id="7" name="Oval 97"/>
            <p:cNvSpPr/>
            <p:nvPr/>
          </p:nvSpPr>
          <p:spPr bwMode="auto">
            <a:xfrm>
              <a:off x="6708616" y="1645584"/>
              <a:ext cx="2240173" cy="1828963"/>
            </a:xfrm>
            <a:prstGeom prst="ellipse">
              <a:avLst/>
            </a:prstGeom>
            <a:solidFill>
              <a:srgbClr val="CCFFCC"/>
            </a:solidFill>
            <a:ln>
              <a:noFill/>
            </a:ln>
            <a:effectLst/>
            <a:extLs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8562" tIns="34281" rIns="68562" bIns="34281" numCol="1" rtlCol="0" anchor="t" anchorCtr="0" compatLnSpc="1">
              <a:prstTxWarp prst="textNoShape">
                <a:avLst/>
              </a:prstTxWarp>
            </a:bodyPr>
            <a:lstStyle/>
            <a:p>
              <a:pPr defTabSz="685617">
                <a:buClr>
                  <a:srgbClr val="CC9900"/>
                </a:buClr>
                <a:buFont typeface="Wingdings" pitchFamily="2" charset="2"/>
                <a:buChar char="n"/>
              </a:pPr>
              <a:endParaRPr lang="en-US" sz="1300" dirty="0" smtClean="0">
                <a:latin typeface="Arial" charset="0"/>
              </a:endParaRPr>
            </a:p>
          </p:txBody>
        </p:sp>
        <p:sp>
          <p:nvSpPr>
            <p:cNvPr id="8" name="Oval 98"/>
            <p:cNvSpPr/>
            <p:nvPr/>
          </p:nvSpPr>
          <p:spPr bwMode="auto">
            <a:xfrm>
              <a:off x="4749357" y="1645584"/>
              <a:ext cx="2028298" cy="1828963"/>
            </a:xfrm>
            <a:prstGeom prst="ellipse">
              <a:avLst/>
            </a:prstGeom>
            <a:solidFill>
              <a:schemeClr val="accent2"/>
            </a:solidFill>
            <a:ln>
              <a:noFill/>
            </a:ln>
            <a:effectLst/>
            <a:extLs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8562" tIns="34281" rIns="68562" bIns="34281" numCol="1" rtlCol="0" anchor="t" anchorCtr="0" compatLnSpc="1">
              <a:prstTxWarp prst="textNoShape">
                <a:avLst/>
              </a:prstTxWarp>
            </a:bodyPr>
            <a:lstStyle/>
            <a:p>
              <a:pPr defTabSz="685617">
                <a:buClr>
                  <a:srgbClr val="CC9900"/>
                </a:buClr>
                <a:buFont typeface="Wingdings" pitchFamily="2" charset="2"/>
                <a:buChar char="n"/>
              </a:pPr>
              <a:endParaRPr lang="en-US" sz="1300" dirty="0" smtClean="0">
                <a:latin typeface="Arial" charset="0"/>
              </a:endParaRPr>
            </a:p>
          </p:txBody>
        </p:sp>
        <p:graphicFrame>
          <p:nvGraphicFramePr>
            <p:cNvPr id="9" name="Object 2"/>
            <p:cNvGraphicFramePr>
              <a:graphicFrameLocks noChangeAspect="1"/>
            </p:cNvGraphicFramePr>
            <p:nvPr/>
          </p:nvGraphicFramePr>
          <p:xfrm>
            <a:off x="5004333" y="2053237"/>
            <a:ext cx="245277" cy="331352"/>
          </p:xfrm>
          <a:graphic>
            <a:graphicData uri="http://schemas.openxmlformats.org/presentationml/2006/ole">
              <p:oleObj spid="_x0000_s36887" name="Visio" r:id="rId3" imgW="182717" imgH="477276" progId="">
                <p:embed/>
              </p:oleObj>
            </a:graphicData>
          </a:graphic>
        </p:graphicFrame>
        <p:graphicFrame>
          <p:nvGraphicFramePr>
            <p:cNvPr id="10" name="Object 2"/>
            <p:cNvGraphicFramePr>
              <a:graphicFrameLocks noChangeAspect="1"/>
            </p:cNvGraphicFramePr>
            <p:nvPr/>
          </p:nvGraphicFramePr>
          <p:xfrm>
            <a:off x="5633762" y="2781849"/>
            <a:ext cx="245205" cy="330994"/>
          </p:xfrm>
          <a:graphic>
            <a:graphicData uri="http://schemas.openxmlformats.org/presentationml/2006/ole">
              <p:oleObj spid="_x0000_s36888" name="Visio" r:id="rId4" imgW="182717" imgH="477276" progId="">
                <p:embed/>
              </p:oleObj>
            </a:graphicData>
          </a:graphic>
        </p:graphicFrame>
        <p:graphicFrame>
          <p:nvGraphicFramePr>
            <p:cNvPr id="11" name="Object 2"/>
            <p:cNvGraphicFramePr>
              <a:graphicFrameLocks noChangeAspect="1"/>
            </p:cNvGraphicFramePr>
            <p:nvPr/>
          </p:nvGraphicFramePr>
          <p:xfrm>
            <a:off x="6211065" y="2053237"/>
            <a:ext cx="245205" cy="330994"/>
          </p:xfrm>
          <a:graphic>
            <a:graphicData uri="http://schemas.openxmlformats.org/presentationml/2006/ole">
              <p:oleObj spid="_x0000_s36889" name="Visio" r:id="rId5" imgW="182717" imgH="477276" progId="">
                <p:embed/>
              </p:oleObj>
            </a:graphicData>
          </a:graphic>
        </p:graphicFrame>
        <p:graphicFrame>
          <p:nvGraphicFramePr>
            <p:cNvPr id="12" name="Object 2"/>
            <p:cNvGraphicFramePr>
              <a:graphicFrameLocks noChangeAspect="1"/>
            </p:cNvGraphicFramePr>
            <p:nvPr/>
          </p:nvGraphicFramePr>
          <p:xfrm>
            <a:off x="7222831" y="2218683"/>
            <a:ext cx="245205" cy="330994"/>
          </p:xfrm>
          <a:graphic>
            <a:graphicData uri="http://schemas.openxmlformats.org/presentationml/2006/ole">
              <p:oleObj spid="_x0000_s36890" name="Visio" r:id="rId6" imgW="182717" imgH="477276" progId="">
                <p:embed/>
              </p:oleObj>
            </a:graphicData>
          </a:graphic>
        </p:graphicFrame>
        <p:graphicFrame>
          <p:nvGraphicFramePr>
            <p:cNvPr id="13" name="Object 2"/>
            <p:cNvGraphicFramePr>
              <a:graphicFrameLocks noChangeAspect="1"/>
            </p:cNvGraphicFramePr>
            <p:nvPr/>
          </p:nvGraphicFramePr>
          <p:xfrm>
            <a:off x="7852508" y="2947346"/>
            <a:ext cx="245205" cy="330994"/>
          </p:xfrm>
          <a:graphic>
            <a:graphicData uri="http://schemas.openxmlformats.org/presentationml/2006/ole">
              <p:oleObj spid="_x0000_s36891" name="Visio" r:id="rId7" imgW="182717" imgH="477276" progId="">
                <p:embed/>
              </p:oleObj>
            </a:graphicData>
          </a:graphic>
        </p:graphicFrame>
        <p:graphicFrame>
          <p:nvGraphicFramePr>
            <p:cNvPr id="14" name="Object 2"/>
            <p:cNvGraphicFramePr>
              <a:graphicFrameLocks noChangeAspect="1"/>
            </p:cNvGraphicFramePr>
            <p:nvPr/>
          </p:nvGraphicFramePr>
          <p:xfrm>
            <a:off x="8429811" y="2218683"/>
            <a:ext cx="245205" cy="330994"/>
          </p:xfrm>
          <a:graphic>
            <a:graphicData uri="http://schemas.openxmlformats.org/presentationml/2006/ole">
              <p:oleObj spid="_x0000_s36892" name="Visio" r:id="rId8" imgW="182717" imgH="477276" progId="">
                <p:embed/>
              </p:oleObj>
            </a:graphicData>
          </a:graphic>
        </p:graphicFrame>
        <p:graphicFrame>
          <p:nvGraphicFramePr>
            <p:cNvPr id="15" name="Object 2"/>
            <p:cNvGraphicFramePr>
              <a:graphicFrameLocks noChangeAspect="1"/>
            </p:cNvGraphicFramePr>
            <p:nvPr/>
          </p:nvGraphicFramePr>
          <p:xfrm>
            <a:off x="7852508" y="1887740"/>
            <a:ext cx="245205" cy="330994"/>
          </p:xfrm>
          <a:graphic>
            <a:graphicData uri="http://schemas.openxmlformats.org/presentationml/2006/ole">
              <p:oleObj spid="_x0000_s36893" name="Visio" r:id="rId9" imgW="182717" imgH="477276" progId="">
                <p:embed/>
              </p:oleObj>
            </a:graphicData>
          </a:graphic>
        </p:graphicFrame>
        <p:pic>
          <p:nvPicPr>
            <p:cNvPr id="16" name="Picture 3"/>
            <p:cNvPicPr>
              <a:picLocks noChangeAspect="1" noChangeArrowheads="1"/>
            </p:cNvPicPr>
            <p:nvPr/>
          </p:nvPicPr>
          <p:blipFill>
            <a:blip r:embed="rId10" cstate="print">
              <a:biLevel thresh="50000"/>
            </a:blip>
            <a:srcRect/>
            <a:stretch>
              <a:fillRect/>
            </a:stretch>
          </p:blipFill>
          <p:spPr bwMode="auto">
            <a:xfrm>
              <a:off x="6474256" y="2947346"/>
              <a:ext cx="193457" cy="330994"/>
            </a:xfrm>
            <a:prstGeom prst="rect">
              <a:avLst/>
            </a:prstGeom>
            <a:solidFill>
              <a:srgbClr val="000000">
                <a:alpha val="0"/>
              </a:srgbClr>
            </a:solidFill>
            <a:ln w="9525">
              <a:noFill/>
              <a:miter lim="800000"/>
              <a:headEnd/>
              <a:tailEnd/>
            </a:ln>
          </p:spPr>
        </p:pic>
        <p:cxnSp>
          <p:nvCxnSpPr>
            <p:cNvPr id="17" name="Straight Arrow Connector 107"/>
            <p:cNvCxnSpPr/>
            <p:nvPr/>
          </p:nvCxnSpPr>
          <p:spPr bwMode="auto">
            <a:xfrm>
              <a:off x="5249610" y="2218734"/>
              <a:ext cx="1206660" cy="728612"/>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8" name="Straight Arrow Connector 108"/>
            <p:cNvCxnSpPr/>
            <p:nvPr/>
          </p:nvCxnSpPr>
          <p:spPr bwMode="auto">
            <a:xfrm>
              <a:off x="6356282" y="2384589"/>
              <a:ext cx="117974" cy="562757"/>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9" name="Straight Arrow Connector 109"/>
            <p:cNvCxnSpPr/>
            <p:nvPr/>
          </p:nvCxnSpPr>
          <p:spPr bwMode="auto">
            <a:xfrm>
              <a:off x="5878966" y="2947346"/>
              <a:ext cx="577303" cy="0"/>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0" name="Right Arrow 111"/>
            <p:cNvSpPr/>
            <p:nvPr/>
          </p:nvSpPr>
          <p:spPr bwMode="auto">
            <a:xfrm>
              <a:off x="6685784" y="3030094"/>
              <a:ext cx="688434" cy="165497"/>
            </a:xfrm>
            <a:prstGeom prst="rightArrow">
              <a:avLst/>
            </a:prstGeom>
            <a:solidFill>
              <a:schemeClr val="tx2"/>
            </a:solidFill>
            <a:ln>
              <a:noFill/>
            </a:ln>
            <a:effectLst/>
            <a:extLs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8562" tIns="34281" rIns="68562" bIns="34281" numCol="1" rtlCol="0" anchor="t" anchorCtr="0" compatLnSpc="1">
              <a:prstTxWarp prst="textNoShape">
                <a:avLst/>
              </a:prstTxWarp>
            </a:bodyPr>
            <a:lstStyle/>
            <a:p>
              <a:pPr defTabSz="685617">
                <a:buClr>
                  <a:srgbClr val="CC9900"/>
                </a:buClr>
                <a:buFont typeface="Wingdings" pitchFamily="2" charset="2"/>
                <a:buChar char="n"/>
              </a:pPr>
              <a:endParaRPr lang="en-US" sz="1300" dirty="0" smtClean="0">
                <a:latin typeface="Arial" charset="0"/>
              </a:endParaRPr>
            </a:p>
          </p:txBody>
        </p:sp>
        <p:cxnSp>
          <p:nvCxnSpPr>
            <p:cNvPr id="21" name="Straight Arrow Connector 112"/>
            <p:cNvCxnSpPr/>
            <p:nvPr/>
          </p:nvCxnSpPr>
          <p:spPr bwMode="auto">
            <a:xfrm flipH="1">
              <a:off x="6685784" y="2452163"/>
              <a:ext cx="537047" cy="495183"/>
            </a:xfrm>
            <a:prstGeom prst="straightConnector1">
              <a:avLst/>
            </a:prstGeom>
            <a:noFill/>
            <a:ln>
              <a:solidFill>
                <a:schemeClr val="tx1"/>
              </a:solidFill>
              <a:prstDash val="dash"/>
              <a:tailEnd type="arrow"/>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2" name="Straight Arrow Connector 113"/>
            <p:cNvCxnSpPr/>
            <p:nvPr/>
          </p:nvCxnSpPr>
          <p:spPr bwMode="auto">
            <a:xfrm flipH="1">
              <a:off x="6777655" y="2167537"/>
              <a:ext cx="1074853" cy="779809"/>
            </a:xfrm>
            <a:prstGeom prst="straightConnector1">
              <a:avLst/>
            </a:prstGeom>
            <a:noFill/>
            <a:ln>
              <a:solidFill>
                <a:schemeClr val="tx1"/>
              </a:solidFill>
              <a:prstDash val="dash"/>
              <a:tailEnd type="arrow"/>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3" name="Straight Arrow Connector 114"/>
            <p:cNvCxnSpPr/>
            <p:nvPr/>
          </p:nvCxnSpPr>
          <p:spPr bwMode="auto">
            <a:xfrm flipH="1">
              <a:off x="6870500" y="2452163"/>
              <a:ext cx="1559311" cy="495183"/>
            </a:xfrm>
            <a:prstGeom prst="straightConnector1">
              <a:avLst/>
            </a:prstGeom>
            <a:noFill/>
            <a:ln>
              <a:solidFill>
                <a:schemeClr val="tx1"/>
              </a:solidFill>
              <a:prstDash val="dash"/>
              <a:tailEnd type="arrow"/>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 name="Straight Arrow Connector 115"/>
            <p:cNvCxnSpPr/>
            <p:nvPr/>
          </p:nvCxnSpPr>
          <p:spPr bwMode="auto">
            <a:xfrm flipH="1" flipV="1">
              <a:off x="6984770" y="2947346"/>
              <a:ext cx="867738" cy="165497"/>
            </a:xfrm>
            <a:prstGeom prst="straightConnector1">
              <a:avLst/>
            </a:prstGeom>
            <a:noFill/>
            <a:ln>
              <a:solidFill>
                <a:schemeClr val="tx1"/>
              </a:solidFill>
              <a:prstDash val="dash"/>
              <a:tailEnd type="arrow"/>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5" name="TextBox 24"/>
            <p:cNvSpPr txBox="1"/>
            <p:nvPr/>
          </p:nvSpPr>
          <p:spPr>
            <a:xfrm>
              <a:off x="5204058" y="1687029"/>
              <a:ext cx="1007007" cy="196208"/>
            </a:xfrm>
            <a:prstGeom prst="rect">
              <a:avLst/>
            </a:prstGeom>
            <a:noFill/>
          </p:spPr>
          <p:txBody>
            <a:bodyPr wrap="square" lIns="68562" tIns="34281" rIns="68562" bIns="34281" rtlCol="0">
              <a:spAutoFit/>
            </a:bodyPr>
            <a:lstStyle/>
            <a:p>
              <a:pPr algn="ctr">
                <a:buNone/>
              </a:pPr>
              <a:r>
                <a:rPr lang="en-US" sz="800" dirty="0" smtClean="0"/>
                <a:t>NR Cell 1</a:t>
              </a:r>
              <a:endParaRPr lang="en-US" sz="800" dirty="0"/>
            </a:p>
          </p:txBody>
        </p:sp>
        <p:sp>
          <p:nvSpPr>
            <p:cNvPr id="26" name="TextBox 25"/>
            <p:cNvSpPr txBox="1"/>
            <p:nvPr/>
          </p:nvSpPr>
          <p:spPr>
            <a:xfrm>
              <a:off x="7422804" y="1645584"/>
              <a:ext cx="1007007" cy="196208"/>
            </a:xfrm>
            <a:prstGeom prst="rect">
              <a:avLst/>
            </a:prstGeom>
            <a:noFill/>
          </p:spPr>
          <p:txBody>
            <a:bodyPr wrap="square" lIns="68562" tIns="34281" rIns="68562" bIns="34281" rtlCol="0">
              <a:spAutoFit/>
            </a:bodyPr>
            <a:lstStyle/>
            <a:p>
              <a:pPr algn="ctr">
                <a:buNone/>
              </a:pPr>
              <a:r>
                <a:rPr lang="en-US" sz="800" dirty="0" smtClean="0"/>
                <a:t>NR Cell 2</a:t>
              </a:r>
              <a:endParaRPr lang="en-US" sz="800" dirty="0"/>
            </a:p>
          </p:txBody>
        </p:sp>
        <p:sp>
          <p:nvSpPr>
            <p:cNvPr id="27" name="TextBox 26"/>
            <p:cNvSpPr txBox="1"/>
            <p:nvPr/>
          </p:nvSpPr>
          <p:spPr>
            <a:xfrm>
              <a:off x="6164209" y="3278338"/>
              <a:ext cx="1607574" cy="313957"/>
            </a:xfrm>
            <a:prstGeom prst="rect">
              <a:avLst/>
            </a:prstGeom>
            <a:noFill/>
          </p:spPr>
          <p:txBody>
            <a:bodyPr wrap="square" lIns="68562" tIns="34281" rIns="68562" bIns="34281" rtlCol="0">
              <a:spAutoFit/>
            </a:bodyPr>
            <a:lstStyle/>
            <a:p>
              <a:pPr algn="ctr">
                <a:buNone/>
              </a:pPr>
              <a:r>
                <a:rPr lang="en-US" sz="800" dirty="0" smtClean="0"/>
                <a:t>UE movement</a:t>
              </a:r>
              <a:endParaRPr lang="en-US" sz="800" dirty="0"/>
            </a:p>
          </p:txBody>
        </p:sp>
        <p:sp>
          <p:nvSpPr>
            <p:cNvPr id="28" name="TextBox 27"/>
            <p:cNvSpPr txBox="1"/>
            <p:nvPr/>
          </p:nvSpPr>
          <p:spPr>
            <a:xfrm>
              <a:off x="5677829" y="1397826"/>
              <a:ext cx="2138021" cy="364195"/>
            </a:xfrm>
            <a:prstGeom prst="rect">
              <a:avLst/>
            </a:prstGeom>
            <a:noFill/>
          </p:spPr>
          <p:txBody>
            <a:bodyPr wrap="square" lIns="68562" tIns="34281" rIns="68562" bIns="34281" rtlCol="0">
              <a:spAutoFit/>
            </a:bodyPr>
            <a:lstStyle/>
            <a:p>
              <a:pPr algn="ctr">
                <a:buNone/>
              </a:pPr>
              <a:r>
                <a:rPr lang="en-US" sz="1000" u="sng" dirty="0" smtClean="0"/>
                <a:t>CSI-RS based mobility</a:t>
              </a:r>
              <a:endParaRPr lang="en-US" sz="1000" u="sng" dirty="0"/>
            </a:p>
          </p:txBody>
        </p:sp>
        <p:sp>
          <p:nvSpPr>
            <p:cNvPr id="29" name="Oval 125"/>
            <p:cNvSpPr/>
            <p:nvPr/>
          </p:nvSpPr>
          <p:spPr bwMode="auto">
            <a:xfrm>
              <a:off x="6984770" y="2121445"/>
              <a:ext cx="1278397" cy="1336907"/>
            </a:xfrm>
            <a:prstGeom prst="ellipse">
              <a:avLst/>
            </a:prstGeom>
            <a:noFill/>
            <a:ln>
              <a:solidFill>
                <a:schemeClr val="tx2">
                  <a:lumMod val="60000"/>
                  <a:lumOff val="40000"/>
                </a:schemeClr>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8562" tIns="34281" rIns="68562" bIns="34281" numCol="1" rtlCol="0" anchor="t" anchorCtr="0" compatLnSpc="1">
              <a:prstTxWarp prst="textNoShape">
                <a:avLst/>
              </a:prstTxWarp>
            </a:bodyPr>
            <a:lstStyle/>
            <a:p>
              <a:pPr defTabSz="685617">
                <a:buClr>
                  <a:srgbClr val="CC9900"/>
                </a:buClr>
                <a:buFont typeface="Wingdings" pitchFamily="2" charset="2"/>
                <a:buChar char="n"/>
              </a:pPr>
              <a:endParaRPr lang="en-US" sz="1300" dirty="0" smtClean="0">
                <a:latin typeface="Arial" charset="0"/>
              </a:endParaRPr>
            </a:p>
          </p:txBody>
        </p:sp>
        <p:cxnSp>
          <p:nvCxnSpPr>
            <p:cNvPr id="30" name="Straight Connector 129"/>
            <p:cNvCxnSpPr>
              <a:stCxn id="29" idx="6"/>
            </p:cNvCxnSpPr>
            <p:nvPr/>
          </p:nvCxnSpPr>
          <p:spPr bwMode="auto">
            <a:xfrm>
              <a:off x="8263167" y="2789898"/>
              <a:ext cx="411848" cy="472245"/>
            </a:xfrm>
            <a:prstGeom prst="line">
              <a:avLst/>
            </a:prstGeom>
            <a:noFill/>
            <a:ln>
              <a:solidFill>
                <a:schemeClr val="tx2">
                  <a:lumMod val="60000"/>
                  <a:lumOff val="40000"/>
                </a:schemeClr>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31" name="矩形 30"/>
          <p:cNvSpPr/>
          <p:nvPr/>
        </p:nvSpPr>
        <p:spPr>
          <a:xfrm>
            <a:off x="424045" y="4655672"/>
            <a:ext cx="4572000" cy="215444"/>
          </a:xfrm>
          <a:prstGeom prst="rect">
            <a:avLst/>
          </a:prstGeom>
        </p:spPr>
        <p:txBody>
          <a:bodyPr>
            <a:spAutoFit/>
          </a:bodyPr>
          <a:lstStyle/>
          <a:p>
            <a:r>
              <a:rPr lang="en-US" altLang="zh-CN" sz="800" dirty="0" smtClean="0"/>
              <a:t>After hand-over, network can immediately establish UE-specific TRP(s) for data communication </a:t>
            </a:r>
            <a:endParaRPr lang="zh-CN" altLang="en-US" sz="800" dirty="0"/>
          </a:p>
        </p:txBody>
      </p:sp>
      <p:pic>
        <p:nvPicPr>
          <p:cNvPr id="32" name="图片 7"/>
          <p:cNvPicPr>
            <a:picLocks noChangeAspect="1"/>
          </p:cNvPicPr>
          <p:nvPr/>
        </p:nvPicPr>
        <p:blipFill>
          <a:blip r:embed="rId11" cstate="print"/>
          <a:stretch>
            <a:fillRect/>
          </a:stretch>
        </p:blipFill>
        <p:spPr>
          <a:xfrm>
            <a:off x="4950195" y="3163745"/>
            <a:ext cx="2236451" cy="1418994"/>
          </a:xfrm>
          <a:prstGeom prst="rect">
            <a:avLst/>
          </a:prstGeom>
        </p:spPr>
      </p:pic>
      <p:sp>
        <p:nvSpPr>
          <p:cNvPr id="33" name="TextBox 32"/>
          <p:cNvSpPr txBox="1"/>
          <p:nvPr/>
        </p:nvSpPr>
        <p:spPr>
          <a:xfrm>
            <a:off x="4649435" y="4667229"/>
            <a:ext cx="4112023" cy="215444"/>
          </a:xfrm>
          <a:prstGeom prst="rect">
            <a:avLst/>
          </a:prstGeom>
          <a:noFill/>
        </p:spPr>
        <p:txBody>
          <a:bodyPr wrap="none" rtlCol="0">
            <a:spAutoFit/>
          </a:bodyPr>
          <a:lstStyle/>
          <a:p>
            <a:r>
              <a:rPr lang="en-US" altLang="zh-CN" sz="800" dirty="0" smtClean="0"/>
              <a:t>CSI-RS can be configured in wider bandwidth “as needed”, providing improved RSRP accuracy.</a:t>
            </a:r>
            <a:endParaRPr lang="zh-CN" altLang="en-US" sz="800" dirty="0"/>
          </a:p>
        </p:txBody>
      </p:sp>
    </p:spTree>
    <p:extLst>
      <p:ext uri="{BB962C8B-B14F-4D97-AF65-F5344CB8AC3E}">
        <p14:creationId xmlns:p14="http://schemas.microsoft.com/office/powerpoint/2010/main" xmlns="" val="298044650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38572" y="2031690"/>
            <a:ext cx="7632700" cy="584751"/>
          </a:xfrm>
        </p:spPr>
        <p:txBody>
          <a:bodyPr/>
          <a:lstStyle/>
          <a:p>
            <a:r>
              <a:rPr lang="en-US" dirty="0" smtClean="0">
                <a:solidFill>
                  <a:srgbClr val="A20000"/>
                </a:solidFill>
                <a:latin typeface="FrutigerNext LT Regular"/>
              </a:rPr>
              <a:t>MIMO/RS</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244081"/>
            <a:ext cx="7632700" cy="461641"/>
          </a:xfrm>
        </p:spPr>
        <p:txBody>
          <a:bodyPr/>
          <a:lstStyle/>
          <a:p>
            <a:r>
              <a:rPr lang="en-US" sz="2400" dirty="0" smtClean="0">
                <a:solidFill>
                  <a:srgbClr val="C00000"/>
                </a:solidFill>
              </a:rPr>
              <a:t>Overview of MIMO/RS</a:t>
            </a:r>
            <a:endParaRPr lang="en-US" sz="2400" dirty="0">
              <a:solidFill>
                <a:srgbClr val="C00000"/>
              </a:solidFill>
            </a:endParaRPr>
          </a:p>
        </p:txBody>
      </p:sp>
      <p:sp>
        <p:nvSpPr>
          <p:cNvPr id="3" name="Content Placeholder 2"/>
          <p:cNvSpPr>
            <a:spLocks noGrp="1"/>
          </p:cNvSpPr>
          <p:nvPr>
            <p:ph idx="1"/>
          </p:nvPr>
        </p:nvSpPr>
        <p:spPr>
          <a:xfrm>
            <a:off x="441616" y="789552"/>
            <a:ext cx="8341755" cy="3780420"/>
          </a:xfrm>
        </p:spPr>
        <p:txBody>
          <a:bodyPr/>
          <a:lstStyle/>
          <a:p>
            <a:pPr>
              <a:lnSpc>
                <a:spcPct val="150000"/>
              </a:lnSpc>
              <a:spcAft>
                <a:spcPts val="0"/>
              </a:spcAft>
            </a:pPr>
            <a:r>
              <a:rPr lang="en-US" altLang="zh-CN" sz="1400" b="0" dirty="0" smtClean="0">
                <a:latin typeface="Arial" pitchFamily="34" charset="0"/>
                <a:cs typeface="Arial" pitchFamily="34" charset="0"/>
              </a:rPr>
              <a:t>4 layer PDSCH reception at the UE as mandatory[2-2]</a:t>
            </a:r>
          </a:p>
          <a:p>
            <a:pPr>
              <a:lnSpc>
                <a:spcPct val="150000"/>
              </a:lnSpc>
              <a:spcAft>
                <a:spcPts val="0"/>
              </a:spcAft>
            </a:pPr>
            <a:r>
              <a:rPr lang="en-US" altLang="zh-CN" sz="1400" b="0" dirty="0">
                <a:latin typeface="Arial" pitchFamily="34" charset="0"/>
                <a:cs typeface="Arial" pitchFamily="34" charset="0"/>
              </a:rPr>
              <a:t>PRB bundling with size </a:t>
            </a:r>
            <a:r>
              <a:rPr lang="en-US" altLang="zh-CN" sz="1400" b="0" dirty="0" smtClean="0">
                <a:latin typeface="Arial" pitchFamily="34" charset="0"/>
                <a:cs typeface="Arial" pitchFamily="34" charset="0"/>
              </a:rPr>
              <a:t>2/4 </a:t>
            </a:r>
            <a:r>
              <a:rPr lang="en-US" altLang="zh-CN" sz="1400" b="0" dirty="0">
                <a:latin typeface="Arial" pitchFamily="34" charset="0"/>
                <a:cs typeface="Arial" pitchFamily="34" charset="0"/>
              </a:rPr>
              <a:t>[</a:t>
            </a:r>
            <a:r>
              <a:rPr lang="en-US" altLang="zh-CN" sz="1400" b="0" dirty="0" smtClean="0">
                <a:latin typeface="Arial" pitchFamily="34" charset="0"/>
                <a:cs typeface="Arial" pitchFamily="34" charset="0"/>
              </a:rPr>
              <a:t>2-3]</a:t>
            </a:r>
            <a:endParaRPr lang="en-US" altLang="zh-CN" sz="1400" b="0" dirty="0">
              <a:latin typeface="Arial" pitchFamily="34" charset="0"/>
              <a:cs typeface="Arial" pitchFamily="34" charset="0"/>
            </a:endParaRPr>
          </a:p>
          <a:p>
            <a:pPr>
              <a:lnSpc>
                <a:spcPct val="150000"/>
              </a:lnSpc>
              <a:spcAft>
                <a:spcPts val="0"/>
              </a:spcAft>
            </a:pPr>
            <a:r>
              <a:rPr lang="en-US" altLang="zh-CN" sz="1400" b="0" dirty="0">
                <a:latin typeface="Arial" pitchFamily="34" charset="0"/>
                <a:cs typeface="Arial" pitchFamily="34" charset="0"/>
              </a:rPr>
              <a:t>DMRS configurations with up to 12 orthogonal </a:t>
            </a:r>
            <a:r>
              <a:rPr lang="en-US" altLang="zh-CN" sz="1400" b="0" dirty="0" smtClean="0">
                <a:latin typeface="Arial" pitchFamily="34" charset="0"/>
                <a:cs typeface="Arial" pitchFamily="34" charset="0"/>
              </a:rPr>
              <a:t>ports [2-3]</a:t>
            </a:r>
            <a:endParaRPr lang="en-US" altLang="zh-CN" sz="1400" b="0" dirty="0">
              <a:latin typeface="Arial" pitchFamily="34" charset="0"/>
              <a:cs typeface="Arial" pitchFamily="34" charset="0"/>
            </a:endParaRPr>
          </a:p>
          <a:p>
            <a:pPr lvl="1">
              <a:lnSpc>
                <a:spcPct val="150000"/>
              </a:lnSpc>
              <a:spcAft>
                <a:spcPts val="0"/>
              </a:spcAft>
            </a:pPr>
            <a:r>
              <a:rPr lang="en-US" altLang="zh-CN" sz="1300" dirty="0">
                <a:latin typeface="Arial" pitchFamily="34" charset="0"/>
                <a:cs typeface="Arial" pitchFamily="34" charset="0"/>
              </a:rPr>
              <a:t>Support both configurations </a:t>
            </a:r>
            <a:r>
              <a:rPr lang="en-US" altLang="zh-CN" sz="1300" dirty="0" smtClean="0">
                <a:latin typeface="Arial" pitchFamily="34" charset="0"/>
                <a:cs typeface="Arial" pitchFamily="34" charset="0"/>
              </a:rPr>
              <a:t>type 1 </a:t>
            </a:r>
            <a:r>
              <a:rPr lang="en-US" altLang="zh-CN" sz="1300" dirty="0">
                <a:latin typeface="Arial" pitchFamily="34" charset="0"/>
                <a:cs typeface="Arial" pitchFamily="34" charset="0"/>
              </a:rPr>
              <a:t>and </a:t>
            </a:r>
            <a:r>
              <a:rPr lang="en-US" altLang="zh-CN" sz="1300" dirty="0" smtClean="0">
                <a:latin typeface="Arial" pitchFamily="34" charset="0"/>
                <a:cs typeface="Arial" pitchFamily="34" charset="0"/>
              </a:rPr>
              <a:t>type 2</a:t>
            </a:r>
            <a:endParaRPr lang="en-US" altLang="zh-CN" sz="1300" dirty="0">
              <a:latin typeface="Arial" pitchFamily="34" charset="0"/>
              <a:cs typeface="Arial" pitchFamily="34" charset="0"/>
            </a:endParaRPr>
          </a:p>
          <a:p>
            <a:pPr>
              <a:lnSpc>
                <a:spcPct val="150000"/>
              </a:lnSpc>
              <a:spcAft>
                <a:spcPts val="0"/>
              </a:spcAft>
            </a:pPr>
            <a:r>
              <a:rPr lang="en-US" altLang="zh-CN" sz="1400" b="0" dirty="0" smtClean="0">
                <a:latin typeface="Arial" pitchFamily="34" charset="0"/>
                <a:cs typeface="Arial" pitchFamily="34" charset="0"/>
              </a:rPr>
              <a:t>2 layer PUSCH transmission at the UE as mandatory[2-5]</a:t>
            </a:r>
          </a:p>
          <a:p>
            <a:pPr>
              <a:lnSpc>
                <a:spcPct val="150000"/>
              </a:lnSpc>
              <a:spcAft>
                <a:spcPts val="0"/>
              </a:spcAft>
            </a:pPr>
            <a:r>
              <a:rPr lang="en-US" altLang="zh-CN" sz="1400" b="0" dirty="0" smtClean="0">
                <a:latin typeface="Arial" pitchFamily="34" charset="0"/>
                <a:cs typeface="Arial" pitchFamily="34" charset="0"/>
              </a:rPr>
              <a:t>CSI-RS </a:t>
            </a:r>
            <a:r>
              <a:rPr lang="en-US" altLang="zh-CN" sz="1400" b="0" dirty="0">
                <a:latin typeface="Arial" pitchFamily="34" charset="0"/>
                <a:cs typeface="Arial" pitchFamily="34" charset="0"/>
              </a:rPr>
              <a:t>based beam management as </a:t>
            </a:r>
            <a:r>
              <a:rPr lang="en-US" altLang="zh-CN" sz="1400" b="0" dirty="0" smtClean="0">
                <a:latin typeface="Arial" pitchFamily="34" charset="0"/>
                <a:cs typeface="Arial" pitchFamily="34" charset="0"/>
              </a:rPr>
              <a:t>mandatory[2-8]</a:t>
            </a:r>
            <a:endParaRPr lang="en-US" altLang="zh-CN" sz="1400" b="0" dirty="0">
              <a:latin typeface="Arial" pitchFamily="34" charset="0"/>
              <a:cs typeface="Arial" pitchFamily="34" charset="0"/>
            </a:endParaRPr>
          </a:p>
          <a:p>
            <a:pPr>
              <a:lnSpc>
                <a:spcPct val="150000"/>
              </a:lnSpc>
              <a:spcAft>
                <a:spcPts val="0"/>
              </a:spcAft>
            </a:pPr>
            <a:r>
              <a:rPr lang="en-US" altLang="zh-CN" sz="1400" b="0" dirty="0" smtClean="0">
                <a:latin typeface="Arial" pitchFamily="34" charset="0"/>
                <a:cs typeface="Arial" pitchFamily="34" charset="0"/>
              </a:rPr>
              <a:t>DL Codebook: Type-I up to 16 ports and a subset of Type II feedback schemes can be mandatory [2-12/13]</a:t>
            </a:r>
          </a:p>
          <a:p>
            <a:pPr>
              <a:lnSpc>
                <a:spcPct val="150000"/>
              </a:lnSpc>
              <a:spcAft>
                <a:spcPts val="0"/>
              </a:spcAft>
            </a:pPr>
            <a:r>
              <a:rPr lang="en-US" altLang="zh-CN" sz="1400" b="0" dirty="0">
                <a:latin typeface="Arial" pitchFamily="34" charset="0"/>
                <a:cs typeface="Arial" pitchFamily="34" charset="0"/>
              </a:rPr>
              <a:t>PTRS as mandatory at least for high </a:t>
            </a:r>
            <a:r>
              <a:rPr lang="en-US" altLang="zh-CN" sz="1400" b="0" dirty="0" smtClean="0">
                <a:latin typeface="Arial" pitchFamily="34" charset="0"/>
                <a:cs typeface="Arial" pitchFamily="34" charset="0"/>
              </a:rPr>
              <a:t>frequency[2-15/16]</a:t>
            </a:r>
            <a:endParaRPr lang="en-US" altLang="zh-CN" sz="1400" b="0" dirty="0">
              <a:latin typeface="Arial" pitchFamily="34" charset="0"/>
              <a:cs typeface="Arial" pitchFamily="34" charset="0"/>
            </a:endParaRPr>
          </a:p>
          <a:p>
            <a:pPr>
              <a:lnSpc>
                <a:spcPct val="150000"/>
              </a:lnSpc>
              <a:spcAft>
                <a:spcPts val="0"/>
              </a:spcAft>
            </a:pPr>
            <a:r>
              <a:rPr lang="en-US" altLang="zh-CN" sz="1400" b="0" dirty="0" smtClean="0">
                <a:latin typeface="Arial" pitchFamily="34" charset="0"/>
                <a:cs typeface="Arial" pitchFamily="34" charset="0"/>
              </a:rPr>
              <a:t>CSI-RS for fine time and frequency tracking (TRS) as mandatory[2-17]</a:t>
            </a:r>
          </a:p>
          <a:p>
            <a:pPr>
              <a:lnSpc>
                <a:spcPct val="150000"/>
              </a:lnSpc>
              <a:spcAft>
                <a:spcPts val="0"/>
              </a:spcAft>
            </a:pPr>
            <a:r>
              <a:rPr lang="en-US" altLang="zh-CN" sz="1400" b="0" dirty="0" smtClean="0">
                <a:latin typeface="Arial" pitchFamily="34" charset="0"/>
                <a:cs typeface="Arial" pitchFamily="34" charset="0"/>
              </a:rPr>
              <a:t>SRS antenna switching and carrier-based switching as mandatory [2-18]</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6800" y="69269"/>
            <a:ext cx="7632700" cy="461641"/>
          </a:xfrm>
        </p:spPr>
        <p:txBody>
          <a:bodyPr/>
          <a:lstStyle/>
          <a:p>
            <a:r>
              <a:rPr lang="en-US" altLang="zh-CN" sz="2400" dirty="0" smtClean="0">
                <a:solidFill>
                  <a:srgbClr val="C00000"/>
                </a:solidFill>
                <a:latin typeface="Arial" pitchFamily="34" charset="0"/>
                <a:cs typeface="Arial" pitchFamily="34" charset="0"/>
              </a:rPr>
              <a:t>Mandatory:  DMRS configuration type 2 [2-3]</a:t>
            </a:r>
            <a:endParaRPr lang="zh-CN" altLang="en-US" sz="2400" dirty="0">
              <a:solidFill>
                <a:srgbClr val="C00000"/>
              </a:solidFill>
              <a:latin typeface="Arial" pitchFamily="34" charset="0"/>
              <a:cs typeface="Arial" pitchFamily="34" charset="0"/>
            </a:endParaRPr>
          </a:p>
        </p:txBody>
      </p:sp>
      <p:graphicFrame>
        <p:nvGraphicFramePr>
          <p:cNvPr id="10" name="表格 9"/>
          <p:cNvGraphicFramePr>
            <a:graphicFrameLocks noGrp="1"/>
          </p:cNvGraphicFramePr>
          <p:nvPr>
            <p:extLst/>
          </p:nvPr>
        </p:nvGraphicFramePr>
        <p:xfrm>
          <a:off x="522604" y="762549"/>
          <a:ext cx="7828832" cy="3603836"/>
        </p:xfrm>
        <a:graphic>
          <a:graphicData uri="http://schemas.openxmlformats.org/drawingml/2006/table">
            <a:tbl>
              <a:tblPr firstRow="1" bandRow="1">
                <a:tableStyleId>{00A15C55-8517-42AA-B614-E9B94910E393}</a:tableStyleId>
              </a:tblPr>
              <a:tblGrid>
                <a:gridCol w="1217204"/>
                <a:gridCol w="3208991"/>
                <a:gridCol w="3402637"/>
              </a:tblGrid>
              <a:tr h="251460">
                <a:tc>
                  <a:txBody>
                    <a:bodyPr/>
                    <a:lstStyle/>
                    <a:p>
                      <a:endParaRPr lang="en-US" sz="1200" dirty="0">
                        <a:solidFill>
                          <a:srgbClr val="002060"/>
                        </a:solidFill>
                        <a:latin typeface="Calibri" panose="020F0502020204030204" pitchFamily="34" charset="0"/>
                        <a:cs typeface="Calibri" panose="020F0502020204030204" pitchFamily="34" charset="0"/>
                      </a:endParaRPr>
                    </a:p>
                  </a:txBody>
                  <a:tcPr marL="68562" marR="68562" marT="34290" marB="34290">
                    <a:solidFill>
                      <a:srgbClr val="990000"/>
                    </a:solidFill>
                  </a:tcPr>
                </a:tc>
                <a:tc>
                  <a:txBody>
                    <a:bodyPr/>
                    <a:lstStyle/>
                    <a:p>
                      <a:pPr algn="ctr"/>
                      <a:r>
                        <a:rPr lang="en-US" sz="1200" dirty="0" smtClean="0">
                          <a:solidFill>
                            <a:schemeClr val="lt1"/>
                          </a:solidFill>
                          <a:latin typeface="Calibri" panose="020F0502020204030204" pitchFamily="34" charset="0"/>
                          <a:cs typeface="Calibri" panose="020F0502020204030204" pitchFamily="34" charset="0"/>
                        </a:rPr>
                        <a:t>DMRS configuration Type</a:t>
                      </a:r>
                      <a:r>
                        <a:rPr lang="en-US" sz="1200" baseline="0" dirty="0" smtClean="0">
                          <a:solidFill>
                            <a:schemeClr val="lt1"/>
                          </a:solidFill>
                          <a:latin typeface="Calibri" panose="020F0502020204030204" pitchFamily="34" charset="0"/>
                          <a:cs typeface="Calibri" panose="020F0502020204030204" pitchFamily="34" charset="0"/>
                        </a:rPr>
                        <a:t> 1</a:t>
                      </a:r>
                      <a:endParaRPr lang="en-US" sz="1200" dirty="0">
                        <a:solidFill>
                          <a:srgbClr val="002060"/>
                        </a:solidFill>
                        <a:latin typeface="Calibri" panose="020F0502020204030204" pitchFamily="34" charset="0"/>
                        <a:cs typeface="Calibri" panose="020F0502020204030204" pitchFamily="34" charset="0"/>
                      </a:endParaRPr>
                    </a:p>
                  </a:txBody>
                  <a:tcPr marL="68562" marR="68562" marT="34290" marB="34290">
                    <a:solidFill>
                      <a:srgbClr val="990000"/>
                    </a:solidFill>
                  </a:tcPr>
                </a:tc>
                <a:tc>
                  <a:txBody>
                    <a:bodyPr/>
                    <a:lstStyle/>
                    <a:p>
                      <a:pPr algn="ctr"/>
                      <a:r>
                        <a:rPr lang="en-US" sz="1200" dirty="0" smtClean="0">
                          <a:latin typeface="Calibri" panose="020F0502020204030204" pitchFamily="34" charset="0"/>
                          <a:cs typeface="Calibri" panose="020F0502020204030204" pitchFamily="34" charset="0"/>
                        </a:rPr>
                        <a:t>DMRS configuration type 2</a:t>
                      </a:r>
                      <a:endParaRPr lang="en-US" sz="1200" dirty="0">
                        <a:solidFill>
                          <a:srgbClr val="002060"/>
                        </a:solidFill>
                        <a:latin typeface="Calibri" panose="020F0502020204030204" pitchFamily="34" charset="0"/>
                        <a:cs typeface="Calibri" panose="020F0502020204030204" pitchFamily="34" charset="0"/>
                      </a:endParaRPr>
                    </a:p>
                  </a:txBody>
                  <a:tcPr marL="68562" marR="68562" marT="34290" marB="34290">
                    <a:solidFill>
                      <a:srgbClr val="990000"/>
                    </a:solidFill>
                  </a:tcPr>
                </a:tc>
              </a:tr>
              <a:tr h="6951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0000"/>
                          </a:solidFill>
                          <a:latin typeface="Calibri" panose="020F0502020204030204" pitchFamily="34" charset="0"/>
                          <a:cs typeface="Calibri" panose="020F0502020204030204" pitchFamily="34" charset="0"/>
                        </a:rPr>
                        <a:t>Main Features</a:t>
                      </a:r>
                    </a:p>
                  </a:txBody>
                  <a:tcPr marL="68562" marR="68562" marT="34290" marB="34290" anchor="ctr"/>
                </a:tc>
                <a:tc>
                  <a:txBody>
                    <a:bodyPr/>
                    <a:lstStyle/>
                    <a:p>
                      <a:pPr marL="285750" indent="-285750" algn="l">
                        <a:buFont typeface="Arial" panose="020B0604020202020204" pitchFamily="34" charset="0"/>
                        <a:buChar char="•"/>
                      </a:pPr>
                      <a:r>
                        <a:rPr lang="en-US" sz="1100" dirty="0" smtClean="0">
                          <a:latin typeface="Calibri" panose="020F0502020204030204" pitchFamily="34" charset="0"/>
                          <a:cs typeface="Calibri" panose="020F0502020204030204" pitchFamily="34" charset="0"/>
                        </a:rPr>
                        <a:t>Max </a:t>
                      </a:r>
                      <a:r>
                        <a:rPr lang="en-US" sz="1100" b="1" dirty="0" smtClean="0">
                          <a:latin typeface="Calibri" panose="020F0502020204030204" pitchFamily="34" charset="0"/>
                          <a:cs typeface="Calibri" panose="020F0502020204030204" pitchFamily="34" charset="0"/>
                        </a:rPr>
                        <a:t>8 orthogonal </a:t>
                      </a:r>
                      <a:r>
                        <a:rPr lang="en-US" sz="1100" dirty="0" smtClean="0">
                          <a:latin typeface="Calibri" panose="020F0502020204030204" pitchFamily="34" charset="0"/>
                          <a:cs typeface="Calibri" panose="020F0502020204030204" pitchFamily="34" charset="0"/>
                        </a:rPr>
                        <a:t>ports for </a:t>
                      </a:r>
                      <a:r>
                        <a:rPr lang="en-US" sz="1100" b="1" dirty="0" smtClean="0">
                          <a:latin typeface="Calibri" panose="020F0502020204030204" pitchFamily="34" charset="0"/>
                          <a:cs typeface="Calibri" panose="020F0502020204030204" pitchFamily="34" charset="0"/>
                        </a:rPr>
                        <a:t>MU</a:t>
                      </a:r>
                    </a:p>
                    <a:p>
                      <a:pPr marL="285750" indent="-285750" algn="l">
                        <a:buFont typeface="Arial" panose="020B0604020202020204" pitchFamily="34" charset="0"/>
                        <a:buChar char="•"/>
                      </a:pPr>
                      <a:r>
                        <a:rPr lang="en-US" sz="1100" dirty="0" smtClean="0">
                          <a:latin typeface="Calibri" panose="020F0502020204030204" pitchFamily="34" charset="0"/>
                          <a:cs typeface="Calibri" panose="020F0502020204030204" pitchFamily="34" charset="0"/>
                        </a:rPr>
                        <a:t>Max </a:t>
                      </a:r>
                      <a:r>
                        <a:rPr lang="en-US" sz="1100" b="1" dirty="0" smtClean="0">
                          <a:latin typeface="Calibri" panose="020F0502020204030204" pitchFamily="34" charset="0"/>
                          <a:cs typeface="Calibri" panose="020F0502020204030204" pitchFamily="34" charset="0"/>
                        </a:rPr>
                        <a:t>4/8 ports </a:t>
                      </a:r>
                      <a:r>
                        <a:rPr lang="en-US" sz="1100" dirty="0" smtClean="0">
                          <a:latin typeface="Calibri" panose="020F0502020204030204" pitchFamily="34" charset="0"/>
                          <a:cs typeface="Calibri" panose="020F0502020204030204" pitchFamily="34" charset="0"/>
                        </a:rPr>
                        <a:t>for DL </a:t>
                      </a:r>
                      <a:r>
                        <a:rPr lang="en-US" sz="1100" b="1" dirty="0" smtClean="0">
                          <a:latin typeface="Calibri" panose="020F0502020204030204" pitchFamily="34" charset="0"/>
                          <a:cs typeface="Calibri" panose="020F0502020204030204" pitchFamily="34" charset="0"/>
                        </a:rPr>
                        <a:t>SU</a:t>
                      </a:r>
                    </a:p>
                    <a:p>
                      <a:pPr marL="285750" indent="-285750" algn="l">
                        <a:buFont typeface="Arial" panose="020B0604020202020204" pitchFamily="34" charset="0"/>
                        <a:buChar char="•"/>
                      </a:pPr>
                      <a:r>
                        <a:rPr lang="en-US" sz="1100" baseline="0" dirty="0" smtClean="0">
                          <a:latin typeface="Calibri" panose="020F0502020204030204" pitchFamily="34" charset="0"/>
                          <a:cs typeface="Calibri" panose="020F0502020204030204" pitchFamily="34" charset="0"/>
                        </a:rPr>
                        <a:t>Comb 2 + 2 CS + (TD-OCC)</a:t>
                      </a:r>
                      <a:endParaRPr lang="en-US" sz="1100" dirty="0">
                        <a:latin typeface="Calibri" panose="020F0502020204030204" pitchFamily="34" charset="0"/>
                        <a:cs typeface="Calibri" panose="020F0502020204030204" pitchFamily="34" charset="0"/>
                      </a:endParaRPr>
                    </a:p>
                  </a:txBody>
                  <a:tcPr marL="68562" marR="68562" marT="34290" marB="34290"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smtClean="0">
                          <a:latin typeface="Calibri" panose="020F0502020204030204" pitchFamily="34" charset="0"/>
                          <a:cs typeface="Calibri" panose="020F0502020204030204" pitchFamily="34" charset="0"/>
                        </a:rPr>
                        <a:t>Max </a:t>
                      </a:r>
                      <a:r>
                        <a:rPr lang="en-US" sz="1100" b="1" dirty="0" smtClean="0">
                          <a:solidFill>
                            <a:srgbClr val="990000"/>
                          </a:solidFill>
                          <a:latin typeface="Calibri" panose="020F0502020204030204" pitchFamily="34" charset="0"/>
                          <a:cs typeface="Calibri" panose="020F0502020204030204" pitchFamily="34" charset="0"/>
                        </a:rPr>
                        <a:t>12 orthogonal </a:t>
                      </a:r>
                      <a:r>
                        <a:rPr lang="en-US" sz="1100" dirty="0" smtClean="0">
                          <a:latin typeface="Calibri" panose="020F0502020204030204" pitchFamily="34" charset="0"/>
                          <a:cs typeface="Calibri" panose="020F0502020204030204" pitchFamily="34" charset="0"/>
                        </a:rPr>
                        <a:t>ports for </a:t>
                      </a:r>
                      <a:r>
                        <a:rPr lang="en-US" sz="1100" b="1" dirty="0" smtClean="0">
                          <a:latin typeface="Calibri" panose="020F0502020204030204" pitchFamily="34" charset="0"/>
                          <a:cs typeface="Calibri" panose="020F0502020204030204" pitchFamily="34" charset="0"/>
                        </a:rPr>
                        <a:t>MU</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smtClean="0">
                          <a:latin typeface="Calibri" panose="020F0502020204030204" pitchFamily="34" charset="0"/>
                          <a:cs typeface="Calibri" panose="020F0502020204030204" pitchFamily="34" charset="0"/>
                        </a:rPr>
                        <a:t>Max </a:t>
                      </a:r>
                      <a:r>
                        <a:rPr lang="en-US" sz="1100" b="1" kern="1200" dirty="0" smtClean="0">
                          <a:solidFill>
                            <a:srgbClr val="990000"/>
                          </a:solidFill>
                          <a:latin typeface="Calibri" panose="020F0502020204030204" pitchFamily="34" charset="0"/>
                          <a:ea typeface="+mn-ea"/>
                          <a:cs typeface="Calibri" panose="020F0502020204030204" pitchFamily="34" charset="0"/>
                        </a:rPr>
                        <a:t>6/8 ports </a:t>
                      </a:r>
                      <a:r>
                        <a:rPr lang="en-US" sz="1100" dirty="0" smtClean="0">
                          <a:latin typeface="Calibri" panose="020F0502020204030204" pitchFamily="34" charset="0"/>
                          <a:cs typeface="Calibri" panose="020F0502020204030204" pitchFamily="34" charset="0"/>
                        </a:rPr>
                        <a:t>for DL </a:t>
                      </a:r>
                      <a:r>
                        <a:rPr lang="en-US" sz="1100" b="1" dirty="0" smtClean="0">
                          <a:latin typeface="Calibri" panose="020F0502020204030204" pitchFamily="34" charset="0"/>
                          <a:cs typeface="Calibri" panose="020F0502020204030204" pitchFamily="34" charset="0"/>
                        </a:rPr>
                        <a:t>SU</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smtClean="0">
                          <a:latin typeface="Calibri" panose="020F0502020204030204" pitchFamily="34" charset="0"/>
                          <a:cs typeface="Calibri" panose="020F0502020204030204" pitchFamily="34" charset="0"/>
                        </a:rPr>
                        <a:t>2-FD-OCC across</a:t>
                      </a:r>
                      <a:r>
                        <a:rPr lang="en-US" sz="1100" baseline="0" dirty="0" smtClean="0">
                          <a:latin typeface="Calibri" panose="020F0502020204030204" pitchFamily="34" charset="0"/>
                          <a:cs typeface="Calibri" panose="020F0502020204030204" pitchFamily="34" charset="0"/>
                        </a:rPr>
                        <a:t> adjacent REs + (TD-OCC) </a:t>
                      </a:r>
                      <a:endParaRPr lang="en-US" sz="1100" dirty="0" smtClean="0">
                        <a:latin typeface="Calibri" panose="020F0502020204030204" pitchFamily="34" charset="0"/>
                        <a:cs typeface="Calibri" panose="020F0502020204030204" pitchFamily="34" charset="0"/>
                      </a:endParaRPr>
                    </a:p>
                  </a:txBody>
                  <a:tcPr marL="68562" marR="68562" marT="34290" marB="34290" anchor="ctr"/>
                </a:tc>
              </a:tr>
              <a:tr h="8686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0000"/>
                          </a:solidFill>
                          <a:latin typeface="Calibri" panose="020F0502020204030204" pitchFamily="34" charset="0"/>
                          <a:cs typeface="Calibri" panose="020F0502020204030204" pitchFamily="34" charset="0"/>
                        </a:rPr>
                        <a:t>Throughput</a:t>
                      </a:r>
                      <a:r>
                        <a:rPr lang="en-US" sz="1200" b="1" baseline="0" dirty="0" smtClean="0">
                          <a:solidFill>
                            <a:srgbClr val="000000"/>
                          </a:solidFill>
                          <a:latin typeface="Calibri" panose="020F0502020204030204" pitchFamily="34" charset="0"/>
                          <a:cs typeface="Calibri" panose="020F0502020204030204" pitchFamily="34" charset="0"/>
                        </a:rPr>
                        <a:t> </a:t>
                      </a:r>
                      <a:endParaRPr lang="en-US" sz="1200" b="1" dirty="0" smtClean="0">
                        <a:solidFill>
                          <a:srgbClr val="000000"/>
                        </a:solidFill>
                        <a:latin typeface="Calibri" panose="020F0502020204030204" pitchFamily="34" charset="0"/>
                        <a:cs typeface="Calibri" panose="020F0502020204030204" pitchFamily="34" charset="0"/>
                      </a:endParaRPr>
                    </a:p>
                  </a:txBody>
                  <a:tcPr marL="68562" marR="68562" marT="34290" marB="34290" anchor="ctr"/>
                </a:tc>
                <a:tc>
                  <a:txBody>
                    <a:bodyPr/>
                    <a:lstStyle/>
                    <a:p>
                      <a:pPr marL="0" indent="0" algn="l">
                        <a:buFont typeface="Arial" panose="020B0604020202020204" pitchFamily="34" charset="0"/>
                        <a:buNone/>
                      </a:pPr>
                      <a:r>
                        <a:rPr lang="en-US" sz="1100" b="1" dirty="0" smtClean="0">
                          <a:latin typeface="Calibri" panose="020F0502020204030204" pitchFamily="34" charset="0"/>
                          <a:cs typeface="Calibri" panose="020F0502020204030204" pitchFamily="34" charset="0"/>
                        </a:rPr>
                        <a:t>Lower throughput performance</a:t>
                      </a:r>
                    </a:p>
                    <a:p>
                      <a:pPr marL="285750" lvl="0" indent="-285750" algn="l">
                        <a:buFont typeface="Arial" panose="020B0604020202020204" pitchFamily="34" charset="0"/>
                        <a:buChar char="•"/>
                      </a:pPr>
                      <a:r>
                        <a:rPr lang="en-US" sz="1100" baseline="0" dirty="0" smtClean="0">
                          <a:latin typeface="Calibri" panose="020F0502020204030204" pitchFamily="34" charset="0"/>
                          <a:cs typeface="Calibri" panose="020F0502020204030204" pitchFamily="34" charset="0"/>
                        </a:rPr>
                        <a:t>Smaller number of ports </a:t>
                      </a:r>
                    </a:p>
                    <a:p>
                      <a:pPr marL="285750" lvl="0" indent="-285750" algn="l">
                        <a:buFont typeface="Arial" panose="020B0604020202020204" pitchFamily="34" charset="0"/>
                        <a:buChar char="•"/>
                      </a:pPr>
                      <a:r>
                        <a:rPr lang="en-US" sz="1100" baseline="0" dirty="0" smtClean="0">
                          <a:latin typeface="Calibri" panose="020F0502020204030204" pitchFamily="34" charset="0"/>
                          <a:cs typeface="Calibri" panose="020F0502020204030204" pitchFamily="34" charset="0"/>
                        </a:rPr>
                        <a:t>[More quasi-orthogonal layers]</a:t>
                      </a:r>
                    </a:p>
                  </a:txBody>
                  <a:tcPr marL="68562" marR="68562" marT="34290" marB="34290" anchor="ctr"/>
                </a:tc>
                <a:tc>
                  <a:txBody>
                    <a:bodyPr/>
                    <a:lstStyle/>
                    <a:p>
                      <a:pPr marL="0" indent="0" algn="l">
                        <a:buFont typeface="Arial" panose="020B0604020202020204" pitchFamily="34" charset="0"/>
                        <a:buNone/>
                      </a:pPr>
                      <a:r>
                        <a:rPr lang="en-US" sz="1100" b="1" dirty="0" smtClean="0">
                          <a:solidFill>
                            <a:srgbClr val="990000"/>
                          </a:solidFill>
                          <a:latin typeface="Calibri" panose="020F0502020204030204" pitchFamily="34" charset="0"/>
                          <a:cs typeface="Calibri" panose="020F0502020204030204" pitchFamily="34" charset="0"/>
                        </a:rPr>
                        <a:t>Higher throughput performance</a:t>
                      </a:r>
                    </a:p>
                    <a:p>
                      <a:pPr marL="285750" indent="-285750" algn="l">
                        <a:buFont typeface="Arial" panose="020B0604020202020204" pitchFamily="34" charset="0"/>
                        <a:buChar char="•"/>
                      </a:pPr>
                      <a:r>
                        <a:rPr lang="en-US" sz="1100" dirty="0" smtClean="0">
                          <a:latin typeface="Calibri" panose="020F0502020204030204" pitchFamily="34" charset="0"/>
                          <a:cs typeface="Calibri" panose="020F0502020204030204" pitchFamily="34" charset="0"/>
                        </a:rPr>
                        <a:t>Larger number of </a:t>
                      </a:r>
                      <a:r>
                        <a:rPr lang="en-US" sz="1100" baseline="0" dirty="0" smtClean="0">
                          <a:latin typeface="Calibri" panose="020F0502020204030204" pitchFamily="34" charset="0"/>
                          <a:cs typeface="Calibri" panose="020F0502020204030204" pitchFamily="34" charset="0"/>
                        </a:rPr>
                        <a:t>ports</a:t>
                      </a:r>
                    </a:p>
                    <a:p>
                      <a:pPr marL="285750" indent="-285750" algn="l">
                        <a:buFont typeface="Arial" panose="020B0604020202020204" pitchFamily="34" charset="0"/>
                        <a:buChar char="•"/>
                      </a:pPr>
                      <a:r>
                        <a:rPr lang="en-US" sz="1100" baseline="0" dirty="0" smtClean="0">
                          <a:latin typeface="Calibri" panose="020F0502020204030204" pitchFamily="34" charset="0"/>
                          <a:cs typeface="Calibri" panose="020F0502020204030204" pitchFamily="34" charset="0"/>
                        </a:rPr>
                        <a:t>[Fewer quasi-orthogonal layers]</a:t>
                      </a:r>
                    </a:p>
                    <a:p>
                      <a:pPr marL="285750" indent="-285750" algn="l">
                        <a:buFont typeface="Arial" panose="020B0604020202020204" pitchFamily="34" charset="0"/>
                        <a:buChar char="•"/>
                      </a:pPr>
                      <a:r>
                        <a:rPr lang="en-US" sz="1100" baseline="0" dirty="0" smtClean="0">
                          <a:latin typeface="Calibri" panose="020F0502020204030204" pitchFamily="34" charset="0"/>
                          <a:cs typeface="Calibri" panose="020F0502020204030204" pitchFamily="34" charset="0"/>
                        </a:rPr>
                        <a:t>15%~20% mean UPT gain for 4Rx UE and </a:t>
                      </a:r>
                      <a:r>
                        <a:rPr lang="en-US" altLang="zh-CN" sz="1100" baseline="0" dirty="0" smtClean="0">
                          <a:latin typeface="Calibri" panose="020F0502020204030204" pitchFamily="34" charset="0"/>
                          <a:cs typeface="Calibri" panose="020F0502020204030204" pitchFamily="34" charset="0"/>
                        </a:rPr>
                        <a:t>17%~29% mean UPT gain for 8Rx UE </a:t>
                      </a:r>
                      <a:endParaRPr lang="en-US" sz="1100" baseline="0" dirty="0" smtClean="0">
                        <a:latin typeface="Calibri" panose="020F0502020204030204" pitchFamily="34" charset="0"/>
                        <a:cs typeface="Calibri" panose="020F0502020204030204" pitchFamily="34" charset="0"/>
                      </a:endParaRPr>
                    </a:p>
                  </a:txBody>
                  <a:tcPr marL="68562" marR="68562" marT="34290" marB="34290" anchor="ctr"/>
                </a:tc>
              </a:tr>
              <a:tr h="843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0000"/>
                          </a:solidFill>
                          <a:latin typeface="Calibri" panose="020F0502020204030204" pitchFamily="34" charset="0"/>
                          <a:cs typeface="Calibri" panose="020F0502020204030204" pitchFamily="34" charset="0"/>
                        </a:rPr>
                        <a:t>Estimation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0000"/>
                          </a:solidFill>
                          <a:latin typeface="Calibri" panose="020F0502020204030204" pitchFamily="34" charset="0"/>
                          <a:cs typeface="Calibri" panose="020F0502020204030204" pitchFamily="34" charset="0"/>
                        </a:rPr>
                        <a:t>Performance</a:t>
                      </a:r>
                    </a:p>
                  </a:txBody>
                  <a:tcPr marL="68562" marR="68562" marT="34290" marB="34290" anchor="ctr"/>
                </a:tc>
                <a:tc>
                  <a:txBody>
                    <a:bodyPr/>
                    <a:lstStyle/>
                    <a:p>
                      <a:pPr marL="0" indent="0" algn="l">
                        <a:buFont typeface="Arial" panose="020B0604020202020204" pitchFamily="34" charset="0"/>
                        <a:buNone/>
                      </a:pPr>
                      <a:r>
                        <a:rPr lang="en-US" sz="1100" b="1" dirty="0" smtClean="0">
                          <a:latin typeface="Calibri" panose="020F0502020204030204" pitchFamily="34" charset="0"/>
                          <a:cs typeface="Calibri" panose="020F0502020204030204" pitchFamily="34" charset="0"/>
                        </a:rPr>
                        <a:t>Poor</a:t>
                      </a:r>
                      <a:r>
                        <a:rPr lang="en-US" sz="1100" b="1" baseline="0" dirty="0" smtClean="0">
                          <a:latin typeface="Calibri" panose="020F0502020204030204" pitchFamily="34" charset="0"/>
                          <a:cs typeface="Calibri" panose="020F0502020204030204" pitchFamily="34" charset="0"/>
                        </a:rPr>
                        <a:t> performance </a:t>
                      </a:r>
                      <a:r>
                        <a:rPr lang="en-US" sz="1100" baseline="0" dirty="0" smtClean="0">
                          <a:latin typeface="Calibri" panose="020F0502020204030204" pitchFamily="34" charset="0"/>
                          <a:cs typeface="Calibri" panose="020F0502020204030204" pitchFamily="34" charset="0"/>
                        </a:rPr>
                        <a:t>due to </a:t>
                      </a:r>
                      <a:r>
                        <a:rPr lang="en-US" altLang="zh-CN" sz="1100" dirty="0" smtClean="0">
                          <a:latin typeface="Calibri" panose="020F0502020204030204" pitchFamily="34" charset="0"/>
                          <a:cs typeface="Calibri" panose="020F0502020204030204" pitchFamily="34" charset="0"/>
                        </a:rPr>
                        <a:t>de-spreading</a:t>
                      </a:r>
                      <a:r>
                        <a:rPr lang="en-US" sz="1100" baseline="0" dirty="0" smtClean="0">
                          <a:latin typeface="Calibri" panose="020F0502020204030204" pitchFamily="34" charset="0"/>
                          <a:cs typeface="Calibri" panose="020F0502020204030204" pitchFamily="34" charset="0"/>
                        </a:rPr>
                        <a:t> loss</a:t>
                      </a:r>
                      <a:r>
                        <a:rPr lang="en-US" altLang="zh-CN" sz="1100" dirty="0" smtClean="0">
                          <a:latin typeface="Calibri" panose="020F0502020204030204" pitchFamily="34" charset="0"/>
                          <a:cs typeface="Calibri" panose="020F0502020204030204" pitchFamily="34" charset="0"/>
                        </a:rPr>
                        <a:t>:</a:t>
                      </a:r>
                    </a:p>
                    <a:p>
                      <a:pPr marL="285750" lvl="0" indent="-285750" algn="l" defTabSz="914400" rtl="0" eaLnBrk="1" latinLnBrk="0" hangingPunct="1">
                        <a:buFont typeface="Arial" panose="020B0604020202020204" pitchFamily="34" charset="0"/>
                        <a:buChar cha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Unsuitable for large subcarrier spacing scenarios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Unsuitable for frequency-selective scenarios</a:t>
                      </a:r>
                    </a:p>
                  </a:txBody>
                  <a:tcPr marL="68562" marR="68562" marT="34290" marB="34290" anchor="ctr"/>
                </a:tc>
                <a:tc>
                  <a:txBody>
                    <a:bodyPr/>
                    <a:lstStyle/>
                    <a:p>
                      <a:pPr marL="0" indent="0" algn="l">
                        <a:buFont typeface="Arial" panose="020B0604020202020204" pitchFamily="34" charset="0"/>
                        <a:buNone/>
                      </a:pPr>
                      <a:r>
                        <a:rPr lang="en-US" sz="1100" b="1" dirty="0" smtClean="0">
                          <a:solidFill>
                            <a:srgbClr val="990000"/>
                          </a:solidFill>
                          <a:latin typeface="Calibri" panose="020F0502020204030204" pitchFamily="34" charset="0"/>
                          <a:cs typeface="Calibri" panose="020F0502020204030204" pitchFamily="34" charset="0"/>
                        </a:rPr>
                        <a:t>Robust performance</a:t>
                      </a:r>
                      <a:r>
                        <a:rPr lang="en-US" sz="1100" b="1" baseline="0" dirty="0" smtClean="0">
                          <a:solidFill>
                            <a:srgbClr val="990000"/>
                          </a:solidFill>
                          <a:latin typeface="Calibri" panose="020F0502020204030204" pitchFamily="34" charset="0"/>
                          <a:cs typeface="Calibri" panose="020F0502020204030204" pitchFamily="34" charset="0"/>
                        </a:rPr>
                        <a:t> </a:t>
                      </a:r>
                      <a:r>
                        <a:rPr lang="en-US" sz="1100" baseline="0" dirty="0" smtClean="0">
                          <a:latin typeface="Calibri" panose="020F0502020204030204" pitchFamily="34" charset="0"/>
                          <a:cs typeface="Calibri" panose="020F0502020204030204" pitchFamily="34" charset="0"/>
                        </a:rPr>
                        <a:t>with </a:t>
                      </a:r>
                      <a:r>
                        <a:rPr lang="en-US" altLang="zh-CN" sz="1100" dirty="0" smtClean="0">
                          <a:latin typeface="Calibri" panose="020F0502020204030204" pitchFamily="34" charset="0"/>
                          <a:cs typeface="Calibri" panose="020F0502020204030204" pitchFamily="34" charset="0"/>
                        </a:rPr>
                        <a:t>higher de-spreading gain:</a:t>
                      </a:r>
                    </a:p>
                    <a:p>
                      <a:pPr marL="285750" lvl="0" indent="-285750" algn="l" defTabSz="914400" rtl="0" eaLnBrk="1" latinLnBrk="0" hangingPunct="1">
                        <a:lnSpc>
                          <a:spcPct val="100000"/>
                        </a:lnSpc>
                        <a:buFont typeface="Arial" panose="020B0604020202020204" pitchFamily="34" charset="0"/>
                        <a:buChar cha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Benefit to </a:t>
                      </a:r>
                      <a:r>
                        <a:rPr lang="en-US" altLang="zh-CN" sz="1100" b="0" kern="1200" baseline="0" dirty="0" smtClean="0">
                          <a:solidFill>
                            <a:srgbClr val="990000"/>
                          </a:solidFill>
                          <a:latin typeface="Calibri" panose="020F0502020204030204" pitchFamily="34" charset="0"/>
                          <a:ea typeface="+mn-ea"/>
                          <a:cs typeface="Calibri" panose="020F0502020204030204" pitchFamily="34" charset="0"/>
                        </a:rPr>
                        <a:t>large subcarrier spacing scenarios</a:t>
                      </a:r>
                    </a:p>
                    <a:p>
                      <a:pPr marL="285750" lvl="0" indent="-285750" algn="l" defTabSz="914400" rtl="0" eaLnBrk="1" latinLnBrk="0" hangingPunct="1">
                        <a:lnSpc>
                          <a:spcPct val="100000"/>
                        </a:lnSpc>
                        <a:buFont typeface="Arial" panose="020B0604020202020204" pitchFamily="34" charset="0"/>
                        <a:buChar cha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Benefit to </a:t>
                      </a:r>
                      <a:r>
                        <a:rPr lang="en-US" altLang="zh-CN" sz="1100" b="0" kern="1200" baseline="0" dirty="0" smtClean="0">
                          <a:solidFill>
                            <a:srgbClr val="990000"/>
                          </a:solidFill>
                          <a:latin typeface="Calibri" panose="020F0502020204030204" pitchFamily="34" charset="0"/>
                          <a:ea typeface="+mn-ea"/>
                          <a:cs typeface="Calibri" panose="020F0502020204030204" pitchFamily="34" charset="0"/>
                        </a:rPr>
                        <a:t>frequency-selective scenarios</a:t>
                      </a:r>
                    </a:p>
                    <a:p>
                      <a:pPr marL="285750" lvl="0" indent="-285750" algn="l" defTabSz="914400" rtl="0" eaLnBrk="1" latinLnBrk="0" hangingPunct="1">
                        <a:lnSpc>
                          <a:spcPct val="100000"/>
                        </a:lnSpc>
                        <a:buFont typeface="Arial" panose="020B0604020202020204" pitchFamily="34" charset="0"/>
                        <a:buChar cha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~1dB  SINR gain @60KHz SCS or 1000ns delay spread</a:t>
                      </a:r>
                    </a:p>
                  </a:txBody>
                  <a:tcPr marL="68562" marR="68562" marT="34290" marB="34290" anchor="ctr"/>
                </a:tc>
              </a:tr>
              <a:tr h="843675">
                <a:tc>
                  <a:txBody>
                    <a:bodyPr/>
                    <a:lstStyle/>
                    <a:p>
                      <a:pPr algn="l"/>
                      <a:r>
                        <a:rPr lang="en-US" sz="1200" b="1" dirty="0" smtClean="0">
                          <a:solidFill>
                            <a:srgbClr val="000000"/>
                          </a:solidFill>
                          <a:latin typeface="Calibri" panose="020F0502020204030204" pitchFamily="34" charset="0"/>
                          <a:cs typeface="Calibri" panose="020F0502020204030204" pitchFamily="34" charset="0"/>
                        </a:rPr>
                        <a:t>Reception</a:t>
                      </a:r>
                      <a:r>
                        <a:rPr lang="en-US" sz="1200" b="1" baseline="0" dirty="0" smtClean="0">
                          <a:solidFill>
                            <a:srgbClr val="000000"/>
                          </a:solidFill>
                          <a:latin typeface="Calibri" panose="020F0502020204030204" pitchFamily="34" charset="0"/>
                          <a:cs typeface="Calibri" panose="020F0502020204030204" pitchFamily="34" charset="0"/>
                        </a:rPr>
                        <a:t> C</a:t>
                      </a:r>
                      <a:r>
                        <a:rPr lang="en-US" sz="1200" b="1" dirty="0" smtClean="0">
                          <a:solidFill>
                            <a:srgbClr val="000000"/>
                          </a:solidFill>
                          <a:latin typeface="Calibri" panose="020F0502020204030204" pitchFamily="34" charset="0"/>
                          <a:cs typeface="Calibri" panose="020F0502020204030204" pitchFamily="34" charset="0"/>
                        </a:rPr>
                        <a:t>omplexity</a:t>
                      </a:r>
                      <a:endParaRPr lang="en-US" sz="1200" b="1" dirty="0">
                        <a:solidFill>
                          <a:srgbClr val="000000"/>
                        </a:solidFill>
                        <a:latin typeface="Calibri" panose="020F0502020204030204" pitchFamily="34" charset="0"/>
                        <a:cs typeface="Calibri" panose="020F0502020204030204" pitchFamily="34" charset="0"/>
                      </a:endParaRPr>
                    </a:p>
                  </a:txBody>
                  <a:tcPr marL="68562" marR="68562" marT="34290" marB="34290" anchor="ctr"/>
                </a:tc>
                <a:tc>
                  <a:txBody>
                    <a:bodyPr/>
                    <a:lstStyle/>
                    <a:p>
                      <a:pPr marL="0" indent="0" algn="l">
                        <a:buFont typeface="Arial" panose="020B0604020202020204" pitchFamily="34" charset="0"/>
                        <a:buNone/>
                      </a:pPr>
                      <a:r>
                        <a:rPr lang="en-US" sz="1100" b="1" dirty="0" smtClean="0">
                          <a:latin typeface="Calibri" panose="020F0502020204030204" pitchFamily="34" charset="0"/>
                          <a:cs typeface="Calibri" panose="020F0502020204030204" pitchFamily="34" charset="0"/>
                        </a:rPr>
                        <a:t>Higher channel estimation complexity</a:t>
                      </a:r>
                      <a:endParaRPr lang="en-US" sz="1100" dirty="0" smtClean="0">
                        <a:latin typeface="Calibri" panose="020F0502020204030204" pitchFamily="34" charset="0"/>
                        <a:cs typeface="Calibri" panose="020F0502020204030204" pitchFamily="34" charset="0"/>
                      </a:endParaRPr>
                    </a:p>
                    <a:p>
                      <a:pPr marL="285750" indent="-285750" algn="l">
                        <a:buFont typeface="Arial" panose="020B0604020202020204" pitchFamily="34" charset="0"/>
                        <a:buChar char="•"/>
                      </a:pPr>
                      <a:r>
                        <a:rPr lang="en-US" sz="1100" dirty="0" smtClean="0">
                          <a:latin typeface="Calibri" panose="020F0502020204030204" pitchFamily="34" charset="0"/>
                          <a:cs typeface="Calibri" panose="020F0502020204030204" pitchFamily="34" charset="0"/>
                        </a:rPr>
                        <a:t>Limits PRB bundling size</a:t>
                      </a:r>
                    </a:p>
                  </a:txBody>
                  <a:tcPr marL="68562" marR="68562" marT="34290" marB="34290" anchor="ctr"/>
                </a:tc>
                <a:tc>
                  <a:txBody>
                    <a:bodyPr/>
                    <a:lstStyle/>
                    <a:p>
                      <a:pPr marL="0" indent="0" algn="l">
                        <a:buFont typeface="Arial" panose="020B0604020202020204" pitchFamily="34" charset="0"/>
                        <a:buNone/>
                      </a:pPr>
                      <a:r>
                        <a:rPr lang="en-US" sz="1100" b="1" dirty="0" smtClean="0">
                          <a:solidFill>
                            <a:srgbClr val="990000"/>
                          </a:solidFill>
                          <a:latin typeface="Calibri" panose="020F0502020204030204" pitchFamily="34" charset="0"/>
                          <a:cs typeface="Calibri" panose="020F0502020204030204" pitchFamily="34" charset="0"/>
                        </a:rPr>
                        <a:t>Lower channel estimation complexity</a:t>
                      </a:r>
                      <a:endParaRPr lang="en-US" sz="1100" dirty="0" smtClean="0">
                        <a:solidFill>
                          <a:srgbClr val="990000"/>
                        </a:solidFill>
                        <a:latin typeface="Calibri" panose="020F0502020204030204" pitchFamily="34" charset="0"/>
                        <a:cs typeface="Calibri" panose="020F0502020204030204" pitchFamily="34" charset="0"/>
                      </a:endParaRPr>
                    </a:p>
                    <a:p>
                      <a:pPr marL="285750" indent="-285750" algn="l">
                        <a:buFont typeface="Arial" panose="020B0604020202020204" pitchFamily="34" charset="0"/>
                        <a:buChar char="•"/>
                      </a:pPr>
                      <a:r>
                        <a:rPr lang="en-US" sz="1100" dirty="0" smtClean="0">
                          <a:latin typeface="Calibri" panose="020F0502020204030204" pitchFamily="34" charset="0"/>
                          <a:cs typeface="Calibri" panose="020F0502020204030204" pitchFamily="34" charset="0"/>
                        </a:rPr>
                        <a:t>Can support </a:t>
                      </a:r>
                      <a:r>
                        <a:rPr lang="en-US" sz="1100" dirty="0" smtClean="0">
                          <a:solidFill>
                            <a:srgbClr val="990000"/>
                          </a:solidFill>
                          <a:latin typeface="Calibri" panose="020F0502020204030204" pitchFamily="34" charset="0"/>
                          <a:cs typeface="Calibri" panose="020F0502020204030204" pitchFamily="34" charset="0"/>
                        </a:rPr>
                        <a:t>larger bundling size</a:t>
                      </a:r>
                    </a:p>
                  </a:txBody>
                  <a:tcPr marL="68562" marR="68562" marT="34290" marB="34290" anchor="ctr"/>
                </a:tc>
              </a:tr>
            </a:tbl>
          </a:graphicData>
        </a:graphic>
      </p:graphicFrame>
      <p:sp>
        <p:nvSpPr>
          <p:cNvPr id="4" name="Rectangle 3"/>
          <p:cNvSpPr/>
          <p:nvPr/>
        </p:nvSpPr>
        <p:spPr>
          <a:xfrm>
            <a:off x="292417" y="4279803"/>
            <a:ext cx="8261328" cy="320134"/>
          </a:xfrm>
          <a:prstGeom prst="rect">
            <a:avLst/>
          </a:prstGeom>
        </p:spPr>
        <p:txBody>
          <a:bodyPr wrap="none" lIns="68562" tIns="34281" rIns="68562" bIns="34281">
            <a:spAutoFit/>
          </a:bodyPr>
          <a:lstStyle/>
          <a:p>
            <a:pPr marL="135695" indent="-135695" defTabSz="655860">
              <a:lnSpc>
                <a:spcPct val="130000"/>
              </a:lnSpc>
              <a:buFont typeface="Arial" pitchFamily="34" charset="0"/>
              <a:buChar char="•"/>
            </a:pPr>
            <a:r>
              <a:rPr lang="en-US" altLang="zh-CN" sz="1400" dirty="0" smtClean="0">
                <a:solidFill>
                  <a:srgbClr val="990000"/>
                </a:solidFill>
                <a:latin typeface="Arial" pitchFamily="34" charset="0"/>
                <a:cs typeface="Arial" pitchFamily="34" charset="0"/>
              </a:rPr>
              <a:t>All UE </a:t>
            </a:r>
            <a:r>
              <a:rPr lang="en-US" altLang="zh-CN" sz="1400" dirty="0">
                <a:solidFill>
                  <a:srgbClr val="990000"/>
                </a:solidFill>
                <a:latin typeface="Arial" pitchFamily="34" charset="0"/>
                <a:cs typeface="Arial" pitchFamily="34" charset="0"/>
              </a:rPr>
              <a:t>need to support </a:t>
            </a:r>
            <a:r>
              <a:rPr lang="en-US" sz="1400" dirty="0">
                <a:solidFill>
                  <a:srgbClr val="990000"/>
                </a:solidFill>
                <a:latin typeface="Arial" pitchFamily="34" charset="0"/>
                <a:cs typeface="Arial" pitchFamily="34" charset="0"/>
              </a:rPr>
              <a:t>DMRS configuration type </a:t>
            </a:r>
            <a:r>
              <a:rPr lang="en-US" sz="1400" dirty="0" smtClean="0">
                <a:solidFill>
                  <a:srgbClr val="990000"/>
                </a:solidFill>
                <a:latin typeface="Arial" pitchFamily="34" charset="0"/>
                <a:cs typeface="Arial" pitchFamily="34" charset="0"/>
              </a:rPr>
              <a:t>2 in terms of performance and reception complexity.</a:t>
            </a:r>
            <a:endParaRPr lang="en-US" altLang="zh-CN" sz="1400" dirty="0">
              <a:solidFill>
                <a:srgbClr val="990000"/>
              </a:solidFill>
              <a:latin typeface="Arial" pitchFamily="34" charset="0"/>
              <a:cs typeface="Arial" pitchFamily="34" charset="0"/>
            </a:endParaRPr>
          </a:p>
        </p:txBody>
      </p:sp>
    </p:spTree>
    <p:extLst>
      <p:ext uri="{BB962C8B-B14F-4D97-AF65-F5344CB8AC3E}">
        <p14:creationId xmlns:p14="http://schemas.microsoft.com/office/powerpoint/2010/main" xmlns="" val="29513644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bwMode="auto">
          <a:xfrm>
            <a:off x="160865" y="90274"/>
            <a:ext cx="5758207"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68562" tIns="0" rIns="68562" bIns="0" numCol="1" anchor="ctr" anchorCtr="0" compatLnSpc="1">
            <a:prstTxWarp prst="textNoShape">
              <a:avLst/>
            </a:prstTxWarp>
            <a:spAutoFit/>
          </a:bodyPr>
          <a:lstStyle/>
          <a:p>
            <a:pPr eaLnBrk="0" hangingPunct="0">
              <a:buClrTx/>
              <a:buNone/>
            </a:pPr>
            <a:r>
              <a:rPr lang="en-US" altLang="zh-CN" sz="2400" b="1" dirty="0" smtClean="0">
                <a:solidFill>
                  <a:srgbClr val="C00000"/>
                </a:solidFill>
                <a:latin typeface="Arial" pitchFamily="34" charset="0"/>
                <a:ea typeface="黑体" pitchFamily="49" charset="-122"/>
                <a:cs typeface="Arial" pitchFamily="34" charset="0"/>
              </a:rPr>
              <a:t>Mandatory: Type 2 Codebook [2-12/13]</a:t>
            </a:r>
          </a:p>
        </p:txBody>
      </p:sp>
      <p:graphicFrame>
        <p:nvGraphicFramePr>
          <p:cNvPr id="4" name="表格 3"/>
          <p:cNvGraphicFramePr>
            <a:graphicFrameLocks noGrp="1"/>
          </p:cNvGraphicFramePr>
          <p:nvPr>
            <p:extLst/>
          </p:nvPr>
        </p:nvGraphicFramePr>
        <p:xfrm>
          <a:off x="4707934" y="490384"/>
          <a:ext cx="4064007" cy="3924761"/>
        </p:xfrm>
        <a:graphic>
          <a:graphicData uri="http://schemas.openxmlformats.org/drawingml/2006/table">
            <a:tbl>
              <a:tblPr firstRow="1" firstCol="1" bandRow="1">
                <a:tableStyleId>{616DA210-FB5B-4158-B5E0-FEB733F419BA}</a:tableStyleId>
              </a:tblPr>
              <a:tblGrid>
                <a:gridCol w="785528"/>
                <a:gridCol w="617308"/>
                <a:gridCol w="168220"/>
                <a:gridCol w="76822"/>
                <a:gridCol w="710785"/>
                <a:gridCol w="785528"/>
                <a:gridCol w="76822"/>
                <a:gridCol w="842994"/>
              </a:tblGrid>
              <a:tr h="174197">
                <a:tc gridSpan="8">
                  <a:txBody>
                    <a:bodyPr/>
                    <a:lstStyle/>
                    <a:p>
                      <a:pPr algn="ctr">
                        <a:lnSpc>
                          <a:spcPct val="107000"/>
                        </a:lnSpc>
                        <a:spcAft>
                          <a:spcPts val="0"/>
                        </a:spcAft>
                      </a:pPr>
                      <a:r>
                        <a:rPr lang="en-US" sz="1000" dirty="0" smtClean="0">
                          <a:effectLst/>
                          <a:latin typeface="Calibri" panose="020F0502020204030204" pitchFamily="34" charset="0"/>
                          <a:ea typeface="宋体" panose="02010600030101010101" pitchFamily="2" charset="-122"/>
                          <a:cs typeface="Times New Roman" panose="02020603050405020304" pitchFamily="18" charset="0"/>
                        </a:rPr>
                        <a:t>Table</a:t>
                      </a:r>
                      <a:r>
                        <a:rPr lang="en-US" sz="1000" baseline="0" dirty="0" smtClean="0">
                          <a:effectLst/>
                          <a:latin typeface="Calibri" panose="020F0502020204030204" pitchFamily="34" charset="0"/>
                          <a:ea typeface="宋体" panose="02010600030101010101" pitchFamily="2" charset="-122"/>
                          <a:cs typeface="Times New Roman" panose="02020603050405020304" pitchFamily="18" charset="0"/>
                        </a:rPr>
                        <a:t> 2. Overhead comparison of Type I and Type II</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en-US"/>
                    </a:p>
                  </a:txBody>
                  <a:tcPr/>
                </a:tc>
                <a:tc hMerge="1">
                  <a:txBody>
                    <a:bodyPr/>
                    <a:lstStyle/>
                    <a:p>
                      <a:endParaRPr lang="zh-CN" altLang="en-US"/>
                    </a:p>
                  </a:txBody>
                  <a:tcPr/>
                </a:tc>
                <a:tc hMerge="1">
                  <a:txBody>
                    <a:bodyPr/>
                    <a:lstStyle/>
                    <a:p>
                      <a:endParaRPr lang="en-US"/>
                    </a:p>
                  </a:txBody>
                  <a:tcPr/>
                </a:tc>
                <a:tc hMerge="1">
                  <a:txBody>
                    <a:bodyPr/>
                    <a:lstStyle/>
                    <a:p>
                      <a:endParaRPr lang="zh-CN" alt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4541">
                <a:tc gridSpan="8">
                  <a:txBody>
                    <a:bodyPr/>
                    <a:lstStyle/>
                    <a:p>
                      <a:pPr algn="ctr">
                        <a:lnSpc>
                          <a:spcPct val="107000"/>
                        </a:lnSpc>
                        <a:spcAft>
                          <a:spcPts val="0"/>
                        </a:spcAft>
                      </a:pPr>
                      <a:r>
                        <a:rPr lang="en-GB" sz="1000" kern="100" dirty="0">
                          <a:effectLst/>
                        </a:rPr>
                        <a:t>Payload size for 4 ports</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en-US"/>
                    </a:p>
                  </a:txBody>
                  <a:tcPr/>
                </a:tc>
                <a:tc hMerge="1">
                  <a:txBody>
                    <a:bodyPr/>
                    <a:lstStyle/>
                    <a:p>
                      <a:endParaRPr lang="zh-CN" altLang="en-US"/>
                    </a:p>
                  </a:txBody>
                  <a:tcPr/>
                </a:tc>
                <a:tc hMerge="1">
                  <a:txBody>
                    <a:bodyPr/>
                    <a:lstStyle/>
                    <a:p>
                      <a:endParaRPr lang="en-US"/>
                    </a:p>
                  </a:txBody>
                  <a:tcPr/>
                </a:tc>
                <a:tc hMerge="1">
                  <a:txBody>
                    <a:bodyPr/>
                    <a:lstStyle/>
                    <a:p>
                      <a:endParaRPr lang="zh-CN" alt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22301">
                <a:tc rowSpan="2">
                  <a:txBody>
                    <a:bodyPr/>
                    <a:lstStyle/>
                    <a:p>
                      <a:pPr>
                        <a:lnSpc>
                          <a:spcPct val="107000"/>
                        </a:lnSpc>
                      </a:pPr>
                      <a:endParaRPr lang="en-US" sz="1000" dirty="0">
                        <a:effectLst/>
                        <a:latin typeface="Calibri" panose="020F0502020204030204" pitchFamily="34" charset="0"/>
                        <a:cs typeface="Times New Roman" panose="02020603050405020304" pitchFamily="18" charset="0"/>
                      </a:endParaRPr>
                    </a:p>
                  </a:txBody>
                  <a:tcPr marL="51422" marR="51422" marT="0" marB="0" anchor="ctr"/>
                </a:tc>
                <a:tc gridSpan="4">
                  <a:txBody>
                    <a:bodyPr/>
                    <a:lstStyle/>
                    <a:p>
                      <a:pPr algn="ctr">
                        <a:lnSpc>
                          <a:spcPct val="107000"/>
                        </a:lnSpc>
                        <a:spcAft>
                          <a:spcPts val="0"/>
                        </a:spcAft>
                      </a:pPr>
                      <a:r>
                        <a:rPr lang="en-US" sz="1000" dirty="0">
                          <a:effectLst/>
                        </a:rPr>
                        <a:t>Type I</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zh-CN" altLang="en-US"/>
                    </a:p>
                  </a:txBody>
                  <a:tcPr/>
                </a:tc>
                <a:tc hMerge="1">
                  <a:txBody>
                    <a:bodyPr/>
                    <a:lstStyle/>
                    <a:p>
                      <a:endParaRPr lang="en-US"/>
                    </a:p>
                  </a:txBody>
                  <a:tcPr/>
                </a:tc>
                <a:tc hMerge="1">
                  <a:txBody>
                    <a:bodyPr/>
                    <a:lstStyle/>
                    <a:p>
                      <a:endParaRPr lang="zh-CN" altLang="en-US"/>
                    </a:p>
                  </a:txBody>
                  <a:tcPr/>
                </a:tc>
                <a:tc gridSpan="3">
                  <a:txBody>
                    <a:bodyPr/>
                    <a:lstStyle/>
                    <a:p>
                      <a:pPr algn="ctr">
                        <a:lnSpc>
                          <a:spcPct val="107000"/>
                        </a:lnSpc>
                        <a:spcAft>
                          <a:spcPts val="0"/>
                        </a:spcAft>
                      </a:pPr>
                      <a:r>
                        <a:rPr lang="en-US" sz="1000">
                          <a:effectLst/>
                        </a:rPr>
                        <a:t>Type II (L=2,W+S,8PSK)</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tc>
                <a:tc hMerge="1">
                  <a:txBody>
                    <a:bodyPr/>
                    <a:lstStyle/>
                    <a:p>
                      <a:endParaRPr lang="en-US"/>
                    </a:p>
                  </a:txBody>
                  <a:tcPr/>
                </a:tc>
                <a:tc hMerge="1">
                  <a:txBody>
                    <a:bodyPr/>
                    <a:lstStyle/>
                    <a:p>
                      <a:endParaRPr lang="en-US"/>
                    </a:p>
                  </a:txBody>
                  <a:tcPr/>
                </a:tc>
              </a:tr>
              <a:tr h="283662">
                <a:tc vMerge="1">
                  <a:txBody>
                    <a:bodyPr/>
                    <a:lstStyle/>
                    <a:p>
                      <a:endParaRPr lang="en-US"/>
                    </a:p>
                  </a:txBody>
                  <a:tcPr/>
                </a:tc>
                <a:tc>
                  <a:txBody>
                    <a:bodyPr/>
                    <a:lstStyle/>
                    <a:p>
                      <a:pPr algn="ctr">
                        <a:lnSpc>
                          <a:spcPct val="107000"/>
                        </a:lnSpc>
                        <a:spcAft>
                          <a:spcPts val="0"/>
                        </a:spcAft>
                      </a:pPr>
                      <a:r>
                        <a:rPr lang="en-US" sz="1000" dirty="0">
                          <a:effectLst/>
                        </a:rPr>
                        <a:t>WB-reporting</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3">
                  <a:txBody>
                    <a:bodyPr/>
                    <a:lstStyle/>
                    <a:p>
                      <a:pPr algn="ctr">
                        <a:lnSpc>
                          <a:spcPct val="107000"/>
                        </a:lnSpc>
                        <a:spcAft>
                          <a:spcPts val="0"/>
                        </a:spcAft>
                      </a:pPr>
                      <a:r>
                        <a:rPr lang="en-US" sz="1000" dirty="0">
                          <a:effectLst/>
                        </a:rPr>
                        <a:t>SB-reporting</a:t>
                      </a:r>
                    </a:p>
                    <a:p>
                      <a:pPr algn="ctr">
                        <a:lnSpc>
                          <a:spcPct val="107000"/>
                        </a:lnSpc>
                        <a:spcAft>
                          <a:spcPts val="0"/>
                        </a:spcAft>
                      </a:pPr>
                      <a:r>
                        <a:rPr lang="en-US" sz="1000" dirty="0">
                          <a:effectLst/>
                        </a:rPr>
                        <a:t> (10 </a:t>
                      </a:r>
                      <a:r>
                        <a:rPr lang="en-US" sz="1000" dirty="0" err="1">
                          <a:effectLst/>
                        </a:rPr>
                        <a:t>subbands</a:t>
                      </a:r>
                      <a:r>
                        <a:rPr lang="en-US" sz="1000" dirty="0">
                          <a:effectLst/>
                        </a:rPr>
                        <a:t>)</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tc>
                <a:tc hMerge="1">
                  <a:txBody>
                    <a:bodyPr/>
                    <a:lstStyle/>
                    <a:p>
                      <a:pPr algn="ctr">
                        <a:lnSpc>
                          <a:spcPct val="107000"/>
                        </a:lnSpc>
                        <a:spcAft>
                          <a:spcPts val="0"/>
                        </a:spcAft>
                      </a:pPr>
                      <a:endParaRPr lang="en-US" sz="1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lnSpc>
                          <a:spcPct val="107000"/>
                        </a:lnSpc>
                        <a:spcAft>
                          <a:spcPts val="0"/>
                        </a:spcAft>
                      </a:pPr>
                      <a:r>
                        <a:rPr lang="en-US" sz="1000">
                          <a:effectLst/>
                        </a:rPr>
                        <a:t>WB-reporting</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2">
                  <a:txBody>
                    <a:bodyPr/>
                    <a:lstStyle/>
                    <a:p>
                      <a:pPr algn="ctr">
                        <a:lnSpc>
                          <a:spcPct val="107000"/>
                        </a:lnSpc>
                        <a:spcAft>
                          <a:spcPts val="0"/>
                        </a:spcAft>
                      </a:pPr>
                      <a:r>
                        <a:rPr lang="en-US" sz="1000">
                          <a:effectLst/>
                        </a:rPr>
                        <a:t>SB-reporting</a:t>
                      </a:r>
                    </a:p>
                    <a:p>
                      <a:pPr algn="ctr">
                        <a:lnSpc>
                          <a:spcPct val="107000"/>
                        </a:lnSpc>
                        <a:spcAft>
                          <a:spcPts val="0"/>
                        </a:spcAft>
                      </a:pPr>
                      <a:r>
                        <a:rPr lang="en-US" sz="1000">
                          <a:effectLst/>
                        </a:rPr>
                        <a:t> (10 subbands)</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tc>
                <a:tc hMerge="1">
                  <a:txBody>
                    <a:bodyPr/>
                    <a:lstStyle/>
                    <a:p>
                      <a:endParaRPr lang="en-US"/>
                    </a:p>
                  </a:txBody>
                  <a:tcPr/>
                </a:tc>
              </a:tr>
              <a:tr h="122301">
                <a:tc>
                  <a:txBody>
                    <a:bodyPr/>
                    <a:lstStyle/>
                    <a:p>
                      <a:pPr algn="ctr">
                        <a:lnSpc>
                          <a:spcPct val="107000"/>
                        </a:lnSpc>
                        <a:spcAft>
                          <a:spcPts val="0"/>
                        </a:spcAft>
                      </a:pPr>
                      <a:r>
                        <a:rPr lang="en-US" sz="1000">
                          <a:effectLst/>
                        </a:rPr>
                        <a:t>Rank 1</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a:txBody>
                    <a:bodyPr/>
                    <a:lstStyle/>
                    <a:p>
                      <a:pPr algn="ctr">
                        <a:lnSpc>
                          <a:spcPct val="107000"/>
                        </a:lnSpc>
                        <a:spcAft>
                          <a:spcPts val="0"/>
                        </a:spcAft>
                      </a:pPr>
                      <a:r>
                        <a:rPr lang="en-US" sz="1000" dirty="0">
                          <a:effectLst/>
                        </a:rPr>
                        <a:t>5</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3">
                  <a:txBody>
                    <a:bodyPr/>
                    <a:lstStyle/>
                    <a:p>
                      <a:pPr algn="ctr">
                        <a:lnSpc>
                          <a:spcPct val="107000"/>
                        </a:lnSpc>
                        <a:spcAft>
                          <a:spcPts val="0"/>
                        </a:spcAft>
                      </a:pPr>
                      <a:r>
                        <a:rPr lang="en-US" sz="1000" dirty="0" smtClean="0">
                          <a:effectLst/>
                        </a:rPr>
                        <a:t>23(L=1)/42(L=4)</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pPr algn="ctr">
                        <a:lnSpc>
                          <a:spcPct val="107000"/>
                        </a:lnSpc>
                        <a:spcAft>
                          <a:spcPts val="0"/>
                        </a:spcAft>
                      </a:pPr>
                      <a:endParaRPr lang="en-US" sz="1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lnSpc>
                          <a:spcPct val="107000"/>
                        </a:lnSpc>
                        <a:spcAft>
                          <a:spcPts val="0"/>
                        </a:spcAft>
                      </a:pPr>
                      <a:r>
                        <a:rPr lang="en-US" sz="1000" dirty="0">
                          <a:effectLst/>
                        </a:rPr>
                        <a:t>24</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2">
                  <a:txBody>
                    <a:bodyPr/>
                    <a:lstStyle/>
                    <a:p>
                      <a:pPr algn="ctr">
                        <a:lnSpc>
                          <a:spcPct val="107000"/>
                        </a:lnSpc>
                        <a:spcAft>
                          <a:spcPts val="0"/>
                        </a:spcAft>
                      </a:pPr>
                      <a:r>
                        <a:rPr lang="en-US" sz="1000" dirty="0">
                          <a:effectLst/>
                        </a:rPr>
                        <a:t>135</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en-US"/>
                    </a:p>
                  </a:txBody>
                  <a:tcPr/>
                </a:tc>
              </a:tr>
              <a:tr h="122301">
                <a:tc>
                  <a:txBody>
                    <a:bodyPr/>
                    <a:lstStyle/>
                    <a:p>
                      <a:pPr algn="ctr">
                        <a:lnSpc>
                          <a:spcPct val="107000"/>
                        </a:lnSpc>
                        <a:spcAft>
                          <a:spcPts val="0"/>
                        </a:spcAft>
                      </a:pPr>
                      <a:r>
                        <a:rPr lang="en-US" sz="1000" dirty="0">
                          <a:effectLst/>
                        </a:rPr>
                        <a:t>Rank 2</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a:txBody>
                    <a:bodyPr/>
                    <a:lstStyle/>
                    <a:p>
                      <a:pPr algn="ctr">
                        <a:lnSpc>
                          <a:spcPct val="107000"/>
                        </a:lnSpc>
                        <a:spcAft>
                          <a:spcPts val="0"/>
                        </a:spcAft>
                      </a:pPr>
                      <a:r>
                        <a:rPr lang="en-US" sz="1000">
                          <a:effectLst/>
                        </a:rPr>
                        <a:t>6</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3">
                  <a:txBody>
                    <a:bodyPr/>
                    <a:lstStyle/>
                    <a:p>
                      <a:pPr algn="ctr">
                        <a:lnSpc>
                          <a:spcPct val="107000"/>
                        </a:lnSpc>
                        <a:spcAft>
                          <a:spcPts val="0"/>
                        </a:spcAft>
                      </a:pPr>
                      <a:r>
                        <a:rPr lang="en-US" sz="1000" dirty="0" smtClean="0">
                          <a:effectLst/>
                        </a:rPr>
                        <a:t>15(L=1)/34(L=4)</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pPr algn="ctr">
                        <a:lnSpc>
                          <a:spcPct val="107000"/>
                        </a:lnSpc>
                        <a:spcAft>
                          <a:spcPts val="0"/>
                        </a:spcAft>
                      </a:pPr>
                      <a:endParaRPr lang="en-US" sz="1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lnSpc>
                          <a:spcPct val="107000"/>
                        </a:lnSpc>
                        <a:spcAft>
                          <a:spcPts val="0"/>
                        </a:spcAft>
                      </a:pPr>
                      <a:r>
                        <a:rPr lang="en-US" sz="1000" dirty="0">
                          <a:effectLst/>
                        </a:rPr>
                        <a:t>44</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2">
                  <a:txBody>
                    <a:bodyPr/>
                    <a:lstStyle/>
                    <a:p>
                      <a:pPr algn="ctr">
                        <a:lnSpc>
                          <a:spcPct val="107000"/>
                        </a:lnSpc>
                        <a:spcAft>
                          <a:spcPts val="0"/>
                        </a:spcAft>
                      </a:pPr>
                      <a:r>
                        <a:rPr lang="en-US" sz="1000" dirty="0">
                          <a:effectLst/>
                        </a:rPr>
                        <a:t>266</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en-US"/>
                    </a:p>
                  </a:txBody>
                  <a:tcPr/>
                </a:tc>
              </a:tr>
              <a:tr h="134541">
                <a:tc gridSpan="8">
                  <a:txBody>
                    <a:bodyPr/>
                    <a:lstStyle/>
                    <a:p>
                      <a:pPr algn="ctr">
                        <a:lnSpc>
                          <a:spcPct val="107000"/>
                        </a:lnSpc>
                        <a:spcAft>
                          <a:spcPts val="0"/>
                        </a:spcAft>
                      </a:pPr>
                      <a:r>
                        <a:rPr lang="en-GB" sz="1000" kern="100" dirty="0">
                          <a:effectLst/>
                        </a:rPr>
                        <a:t>Payload size for 8 ports (wideband)</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en-US"/>
                    </a:p>
                  </a:txBody>
                  <a:tcPr/>
                </a:tc>
                <a:tc hMerge="1">
                  <a:txBody>
                    <a:bodyPr/>
                    <a:lstStyle/>
                    <a:p>
                      <a:endParaRPr lang="zh-CN" altLang="en-US"/>
                    </a:p>
                  </a:txBody>
                  <a:tcPr/>
                </a:tc>
                <a:tc hMerge="1">
                  <a:txBody>
                    <a:bodyPr/>
                    <a:lstStyle/>
                    <a:p>
                      <a:endParaRPr lang="en-US"/>
                    </a:p>
                  </a:txBody>
                  <a:tcPr/>
                </a:tc>
                <a:tc hMerge="1">
                  <a:txBody>
                    <a:bodyPr/>
                    <a:lstStyle/>
                    <a:p>
                      <a:endParaRPr lang="zh-CN" alt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4602">
                <a:tc>
                  <a:txBody>
                    <a:bodyPr/>
                    <a:lstStyle/>
                    <a:p>
                      <a:pPr algn="ctr">
                        <a:lnSpc>
                          <a:spcPct val="107000"/>
                        </a:lnSpc>
                        <a:spcAft>
                          <a:spcPts val="0"/>
                        </a:spcAft>
                      </a:pPr>
                      <a:r>
                        <a:rPr lang="en-US" sz="1000">
                          <a:effectLst/>
                        </a:rPr>
                        <a:t> </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2">
                  <a:txBody>
                    <a:bodyPr/>
                    <a:lstStyle/>
                    <a:p>
                      <a:pPr algn="ctr">
                        <a:lnSpc>
                          <a:spcPct val="107000"/>
                        </a:lnSpc>
                        <a:spcAft>
                          <a:spcPts val="0"/>
                        </a:spcAft>
                      </a:pPr>
                      <a:r>
                        <a:rPr lang="en-US" sz="1000" dirty="0">
                          <a:effectLst/>
                        </a:rPr>
                        <a:t>Type I</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zh-CN" altLang="en-US"/>
                    </a:p>
                  </a:txBody>
                  <a:tcPr/>
                </a:tc>
                <a:tc gridSpan="2">
                  <a:txBody>
                    <a:bodyPr/>
                    <a:lstStyle/>
                    <a:p>
                      <a:pPr algn="ctr">
                        <a:lnSpc>
                          <a:spcPct val="107000"/>
                        </a:lnSpc>
                        <a:spcAft>
                          <a:spcPts val="0"/>
                        </a:spcAft>
                      </a:pPr>
                      <a:r>
                        <a:rPr lang="en-US" sz="1000" dirty="0">
                          <a:effectLst/>
                        </a:rPr>
                        <a:t>Type II (L=2, W+S,8PSK)</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tc>
                <a:tc hMerge="1">
                  <a:txBody>
                    <a:bodyPr/>
                    <a:lstStyle/>
                    <a:p>
                      <a:endParaRPr lang="zh-CN" altLang="en-US"/>
                    </a:p>
                  </a:txBody>
                  <a:tcPr/>
                </a:tc>
                <a:tc gridSpan="2">
                  <a:txBody>
                    <a:bodyPr/>
                    <a:lstStyle/>
                    <a:p>
                      <a:pPr algn="ctr">
                        <a:lnSpc>
                          <a:spcPct val="107000"/>
                        </a:lnSpc>
                        <a:spcAft>
                          <a:spcPts val="0"/>
                        </a:spcAft>
                      </a:pPr>
                      <a:r>
                        <a:rPr lang="en-US" sz="1000" dirty="0">
                          <a:effectLst/>
                        </a:rPr>
                        <a:t>Type II (L=3, W+S,8PSK)</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tc>
                <a:tc hMerge="1">
                  <a:txBody>
                    <a:bodyPr/>
                    <a:lstStyle/>
                    <a:p>
                      <a:endParaRPr lang="en-US"/>
                    </a:p>
                  </a:txBody>
                  <a:tcPr/>
                </a:tc>
                <a:tc>
                  <a:txBody>
                    <a:bodyPr/>
                    <a:lstStyle/>
                    <a:p>
                      <a:pPr algn="ctr">
                        <a:lnSpc>
                          <a:spcPct val="107000"/>
                        </a:lnSpc>
                        <a:spcAft>
                          <a:spcPts val="0"/>
                        </a:spcAft>
                      </a:pPr>
                      <a:r>
                        <a:rPr lang="en-US" sz="1000" dirty="0">
                          <a:effectLst/>
                        </a:rPr>
                        <a:t>Type II (L=4, W+S,8PSK)</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tc>
              </a:tr>
              <a:tr h="122301">
                <a:tc>
                  <a:txBody>
                    <a:bodyPr/>
                    <a:lstStyle/>
                    <a:p>
                      <a:pPr algn="ctr">
                        <a:lnSpc>
                          <a:spcPct val="107000"/>
                        </a:lnSpc>
                        <a:spcAft>
                          <a:spcPts val="0"/>
                        </a:spcAft>
                      </a:pPr>
                      <a:r>
                        <a:rPr lang="en-US" sz="1000" kern="1200">
                          <a:solidFill>
                            <a:schemeClr val="tx1"/>
                          </a:solidFill>
                          <a:effectLst/>
                          <a:latin typeface="+mn-lt"/>
                          <a:ea typeface="+mn-ea"/>
                          <a:cs typeface="+mn-cs"/>
                        </a:rPr>
                        <a:t>Rank 1</a:t>
                      </a:r>
                    </a:p>
                  </a:txBody>
                  <a:tcPr marL="51422" marR="51422" marT="0" marB="0" anchor="ctr"/>
                </a:tc>
                <a:tc gridSpan="2">
                  <a:txBody>
                    <a:bodyPr/>
                    <a:lstStyle/>
                    <a:p>
                      <a:pPr algn="ctr">
                        <a:lnSpc>
                          <a:spcPct val="107000"/>
                        </a:lnSpc>
                        <a:spcAft>
                          <a:spcPts val="0"/>
                        </a:spcAft>
                      </a:pPr>
                      <a:r>
                        <a:rPr lang="en-US" sz="1000" kern="1200">
                          <a:solidFill>
                            <a:schemeClr val="tx1"/>
                          </a:solidFill>
                          <a:effectLst/>
                          <a:latin typeface="+mn-lt"/>
                          <a:ea typeface="+mn-ea"/>
                          <a:cs typeface="+mn-cs"/>
                        </a:rPr>
                        <a:t>8</a:t>
                      </a:r>
                    </a:p>
                  </a:txBody>
                  <a:tcPr marL="51422" marR="51422" marT="0" marB="0" anchor="ctr"/>
                </a:tc>
                <a:tc hMerge="1">
                  <a:txBody>
                    <a:bodyPr/>
                    <a:lstStyle/>
                    <a:p>
                      <a:endParaRPr lang="zh-CN" altLang="en-US"/>
                    </a:p>
                  </a:txBody>
                  <a:tcPr/>
                </a:tc>
                <a:tc gridSpan="2">
                  <a:txBody>
                    <a:bodyPr/>
                    <a:lstStyle/>
                    <a:p>
                      <a:pPr algn="ctr">
                        <a:lnSpc>
                          <a:spcPct val="107000"/>
                        </a:lnSpc>
                        <a:spcAft>
                          <a:spcPts val="0"/>
                        </a:spcAft>
                      </a:pPr>
                      <a:r>
                        <a:rPr lang="en-US" sz="1000" kern="1200" dirty="0">
                          <a:solidFill>
                            <a:schemeClr val="tx1"/>
                          </a:solidFill>
                          <a:effectLst/>
                          <a:latin typeface="+mn-lt"/>
                          <a:ea typeface="+mn-ea"/>
                          <a:cs typeface="+mn-cs"/>
                        </a:rPr>
                        <a:t>27</a:t>
                      </a:r>
                    </a:p>
                  </a:txBody>
                  <a:tcPr marL="51422" marR="51422" marT="0" marB="0" anchor="ctr"/>
                </a:tc>
                <a:tc hMerge="1">
                  <a:txBody>
                    <a:bodyPr/>
                    <a:lstStyle/>
                    <a:p>
                      <a:endParaRPr lang="zh-CN" altLang="en-US"/>
                    </a:p>
                  </a:txBody>
                  <a:tcPr/>
                </a:tc>
                <a:tc gridSpan="2">
                  <a:txBody>
                    <a:bodyPr/>
                    <a:lstStyle/>
                    <a:p>
                      <a:pPr algn="ctr">
                        <a:lnSpc>
                          <a:spcPct val="107000"/>
                        </a:lnSpc>
                        <a:spcAft>
                          <a:spcPts val="0"/>
                        </a:spcAft>
                      </a:pPr>
                      <a:r>
                        <a:rPr lang="en-US" sz="1000" kern="1200" dirty="0">
                          <a:solidFill>
                            <a:schemeClr val="tx1"/>
                          </a:solidFill>
                          <a:effectLst/>
                          <a:latin typeface="+mn-lt"/>
                          <a:ea typeface="+mn-ea"/>
                          <a:cs typeface="+mn-cs"/>
                        </a:rPr>
                        <a:t>39</a:t>
                      </a:r>
                    </a:p>
                  </a:txBody>
                  <a:tcPr marL="51422" marR="51422" marT="0" marB="0" anchor="ctr"/>
                </a:tc>
                <a:tc hMerge="1">
                  <a:txBody>
                    <a:bodyPr/>
                    <a:lstStyle/>
                    <a:p>
                      <a:endParaRPr lang="en-US"/>
                    </a:p>
                  </a:txBody>
                  <a:tcPr/>
                </a:tc>
                <a:tc>
                  <a:txBody>
                    <a:bodyPr/>
                    <a:lstStyle/>
                    <a:p>
                      <a:pPr algn="ctr">
                        <a:lnSpc>
                          <a:spcPct val="107000"/>
                        </a:lnSpc>
                        <a:spcAft>
                          <a:spcPts val="0"/>
                        </a:spcAft>
                      </a:pPr>
                      <a:r>
                        <a:rPr lang="en-US" sz="1000" kern="1200" dirty="0">
                          <a:solidFill>
                            <a:schemeClr val="tx1"/>
                          </a:solidFill>
                          <a:effectLst/>
                          <a:latin typeface="+mn-lt"/>
                          <a:ea typeface="+mn-ea"/>
                          <a:cs typeface="+mn-cs"/>
                        </a:rPr>
                        <a:t>49</a:t>
                      </a:r>
                    </a:p>
                  </a:txBody>
                  <a:tcPr marL="51422" marR="51422" marT="0" marB="0" anchor="ctr"/>
                </a:tc>
              </a:tr>
              <a:tr h="122301">
                <a:tc>
                  <a:txBody>
                    <a:bodyPr/>
                    <a:lstStyle/>
                    <a:p>
                      <a:pPr algn="ctr">
                        <a:lnSpc>
                          <a:spcPct val="107000"/>
                        </a:lnSpc>
                        <a:spcAft>
                          <a:spcPts val="0"/>
                        </a:spcAft>
                      </a:pPr>
                      <a:r>
                        <a:rPr lang="en-US" sz="1000">
                          <a:effectLst/>
                        </a:rPr>
                        <a:t>Rank 2</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2">
                  <a:txBody>
                    <a:bodyPr/>
                    <a:lstStyle/>
                    <a:p>
                      <a:pPr algn="ctr">
                        <a:lnSpc>
                          <a:spcPct val="107000"/>
                        </a:lnSpc>
                        <a:spcAft>
                          <a:spcPts val="0"/>
                        </a:spcAft>
                      </a:pPr>
                      <a:r>
                        <a:rPr lang="en-US" sz="1000" dirty="0">
                          <a:effectLst/>
                        </a:rPr>
                        <a:t>9</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zh-CN" altLang="en-US"/>
                    </a:p>
                  </a:txBody>
                  <a:tcPr/>
                </a:tc>
                <a:tc gridSpan="2">
                  <a:txBody>
                    <a:bodyPr/>
                    <a:lstStyle/>
                    <a:p>
                      <a:pPr algn="ctr">
                        <a:lnSpc>
                          <a:spcPct val="107000"/>
                        </a:lnSpc>
                        <a:spcAft>
                          <a:spcPts val="0"/>
                        </a:spcAft>
                      </a:pPr>
                      <a:r>
                        <a:rPr lang="en-US" sz="1000" dirty="0">
                          <a:effectLst/>
                        </a:rPr>
                        <a:t>47</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zh-CN" altLang="en-US"/>
                    </a:p>
                  </a:txBody>
                  <a:tcPr/>
                </a:tc>
                <a:tc gridSpan="2">
                  <a:txBody>
                    <a:bodyPr/>
                    <a:lstStyle/>
                    <a:p>
                      <a:pPr algn="ctr">
                        <a:lnSpc>
                          <a:spcPct val="107000"/>
                        </a:lnSpc>
                        <a:spcAft>
                          <a:spcPts val="0"/>
                        </a:spcAft>
                      </a:pPr>
                      <a:r>
                        <a:rPr lang="en-US" sz="1000" dirty="0">
                          <a:effectLst/>
                        </a:rPr>
                        <a:t>72</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en-US"/>
                    </a:p>
                  </a:txBody>
                  <a:tcPr/>
                </a:tc>
                <a:tc>
                  <a:txBody>
                    <a:bodyPr/>
                    <a:lstStyle/>
                    <a:p>
                      <a:pPr algn="ctr">
                        <a:lnSpc>
                          <a:spcPct val="107000"/>
                        </a:lnSpc>
                        <a:spcAft>
                          <a:spcPts val="0"/>
                        </a:spcAft>
                      </a:pPr>
                      <a:r>
                        <a:rPr lang="en-US" sz="1000" dirty="0">
                          <a:effectLst/>
                        </a:rPr>
                        <a:t>94</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r>
              <a:tr h="134541">
                <a:tc gridSpan="8">
                  <a:txBody>
                    <a:bodyPr/>
                    <a:lstStyle/>
                    <a:p>
                      <a:pPr algn="ctr">
                        <a:lnSpc>
                          <a:spcPct val="107000"/>
                        </a:lnSpc>
                        <a:spcAft>
                          <a:spcPts val="0"/>
                        </a:spcAft>
                      </a:pPr>
                      <a:r>
                        <a:rPr lang="en-GB" sz="1000" kern="100" dirty="0">
                          <a:effectLst/>
                        </a:rPr>
                        <a:t>Payload size for 8 ports (10 </a:t>
                      </a:r>
                      <a:r>
                        <a:rPr lang="en-GB" sz="1000" kern="100" dirty="0" err="1">
                          <a:effectLst/>
                        </a:rPr>
                        <a:t>subbands</a:t>
                      </a:r>
                      <a:r>
                        <a:rPr lang="en-GB" sz="1000" kern="100" dirty="0">
                          <a:effectLst/>
                        </a:rPr>
                        <a:t>)</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en-US"/>
                    </a:p>
                  </a:txBody>
                  <a:tcPr/>
                </a:tc>
                <a:tc hMerge="1">
                  <a:txBody>
                    <a:bodyPr/>
                    <a:lstStyle/>
                    <a:p>
                      <a:endParaRPr lang="zh-CN" altLang="en-US"/>
                    </a:p>
                  </a:txBody>
                  <a:tcPr/>
                </a:tc>
                <a:tc hMerge="1">
                  <a:txBody>
                    <a:bodyPr/>
                    <a:lstStyle/>
                    <a:p>
                      <a:endParaRPr lang="en-US"/>
                    </a:p>
                  </a:txBody>
                  <a:tcPr/>
                </a:tc>
                <a:tc hMerge="1">
                  <a:txBody>
                    <a:bodyPr/>
                    <a:lstStyle/>
                    <a:p>
                      <a:endParaRPr lang="zh-CN" alt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4602">
                <a:tc>
                  <a:txBody>
                    <a:bodyPr/>
                    <a:lstStyle/>
                    <a:p>
                      <a:pPr algn="ctr">
                        <a:lnSpc>
                          <a:spcPct val="107000"/>
                        </a:lnSpc>
                        <a:spcAft>
                          <a:spcPts val="0"/>
                        </a:spcAft>
                      </a:pPr>
                      <a:r>
                        <a:rPr lang="en-US" sz="1000">
                          <a:effectLst/>
                        </a:rPr>
                        <a:t> </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3">
                  <a:txBody>
                    <a:bodyPr/>
                    <a:lstStyle/>
                    <a:p>
                      <a:pPr algn="ctr">
                        <a:lnSpc>
                          <a:spcPct val="107000"/>
                        </a:lnSpc>
                        <a:spcAft>
                          <a:spcPts val="0"/>
                        </a:spcAft>
                      </a:pPr>
                      <a:r>
                        <a:rPr lang="en-US" sz="1000">
                          <a:effectLst/>
                        </a:rPr>
                        <a:t>Type I</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zh-CN" altLang="en-US"/>
                    </a:p>
                  </a:txBody>
                  <a:tcPr/>
                </a:tc>
                <a:tc hMerge="1">
                  <a:txBody>
                    <a:bodyPr/>
                    <a:lstStyle/>
                    <a:p>
                      <a:pPr algn="ctr">
                        <a:lnSpc>
                          <a:spcPct val="107000"/>
                        </a:lnSpc>
                        <a:spcAft>
                          <a:spcPts val="0"/>
                        </a:spcAft>
                      </a:pP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07000"/>
                        </a:lnSpc>
                        <a:spcAft>
                          <a:spcPts val="0"/>
                        </a:spcAft>
                      </a:pPr>
                      <a:r>
                        <a:rPr lang="en-US" sz="1000" dirty="0">
                          <a:effectLst/>
                        </a:rPr>
                        <a:t>Type II (L=2, W+S,8PSK)</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tc>
                <a:tc gridSpan="2">
                  <a:txBody>
                    <a:bodyPr/>
                    <a:lstStyle/>
                    <a:p>
                      <a:pPr algn="ctr">
                        <a:lnSpc>
                          <a:spcPct val="107000"/>
                        </a:lnSpc>
                        <a:spcAft>
                          <a:spcPts val="0"/>
                        </a:spcAft>
                      </a:pPr>
                      <a:r>
                        <a:rPr lang="en-US" sz="1000" dirty="0">
                          <a:effectLst/>
                        </a:rPr>
                        <a:t>Type II (L=3, W+S,8PSK)</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tc>
                <a:tc hMerge="1">
                  <a:txBody>
                    <a:bodyPr/>
                    <a:lstStyle/>
                    <a:p>
                      <a:endParaRPr lang="en-US"/>
                    </a:p>
                  </a:txBody>
                  <a:tcPr/>
                </a:tc>
                <a:tc>
                  <a:txBody>
                    <a:bodyPr/>
                    <a:lstStyle/>
                    <a:p>
                      <a:pPr algn="ctr">
                        <a:lnSpc>
                          <a:spcPct val="107000"/>
                        </a:lnSpc>
                        <a:spcAft>
                          <a:spcPts val="0"/>
                        </a:spcAft>
                      </a:pPr>
                      <a:r>
                        <a:rPr lang="en-US" sz="1000" dirty="0">
                          <a:effectLst/>
                        </a:rPr>
                        <a:t>Type II (L=4, W+S,8PSK)</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tc>
              </a:tr>
              <a:tr h="122301">
                <a:tc>
                  <a:txBody>
                    <a:bodyPr/>
                    <a:lstStyle/>
                    <a:p>
                      <a:pPr algn="ctr">
                        <a:lnSpc>
                          <a:spcPct val="107000"/>
                        </a:lnSpc>
                        <a:spcAft>
                          <a:spcPts val="0"/>
                        </a:spcAft>
                      </a:pPr>
                      <a:r>
                        <a:rPr lang="en-US" sz="1000">
                          <a:effectLst/>
                        </a:rPr>
                        <a:t>Rank 1</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3">
                  <a:txBody>
                    <a:bodyPr/>
                    <a:lstStyle/>
                    <a:p>
                      <a:pPr algn="ctr">
                        <a:lnSpc>
                          <a:spcPct val="107000"/>
                        </a:lnSpc>
                        <a:spcAft>
                          <a:spcPts val="0"/>
                        </a:spcAft>
                      </a:pPr>
                      <a:r>
                        <a:rPr lang="en-US" sz="1000" dirty="0" smtClean="0">
                          <a:effectLst/>
                        </a:rPr>
                        <a:t>26(L=1)/45(L=4)</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tc>
                <a:tc hMerge="1">
                  <a:txBody>
                    <a:bodyPr/>
                    <a:lstStyle/>
                    <a:p>
                      <a:endParaRPr lang="zh-CN" altLang="en-US"/>
                    </a:p>
                  </a:txBody>
                  <a:tcPr/>
                </a:tc>
                <a:tc hMerge="1">
                  <a:txBody>
                    <a:bodyPr/>
                    <a:lstStyle/>
                    <a:p>
                      <a:pPr algn="ctr">
                        <a:lnSpc>
                          <a:spcPct val="107000"/>
                        </a:lnSpc>
                        <a:spcAft>
                          <a:spcPts val="0"/>
                        </a:spcAft>
                      </a:pP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000">
                          <a:effectLst/>
                        </a:rPr>
                        <a:t>138</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2">
                  <a:txBody>
                    <a:bodyPr/>
                    <a:lstStyle/>
                    <a:p>
                      <a:pPr algn="ctr">
                        <a:lnSpc>
                          <a:spcPct val="107000"/>
                        </a:lnSpc>
                        <a:spcAft>
                          <a:spcPts val="0"/>
                        </a:spcAft>
                      </a:pPr>
                      <a:r>
                        <a:rPr lang="en-US" sz="1000" dirty="0">
                          <a:effectLst/>
                        </a:rPr>
                        <a:t>184</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en-US"/>
                    </a:p>
                  </a:txBody>
                  <a:tcPr/>
                </a:tc>
                <a:tc>
                  <a:txBody>
                    <a:bodyPr/>
                    <a:lstStyle/>
                    <a:p>
                      <a:pPr algn="ctr">
                        <a:lnSpc>
                          <a:spcPct val="107000"/>
                        </a:lnSpc>
                        <a:spcAft>
                          <a:spcPts val="0"/>
                        </a:spcAft>
                      </a:pPr>
                      <a:r>
                        <a:rPr lang="en-US" sz="1000" dirty="0">
                          <a:effectLst/>
                        </a:rPr>
                        <a:t>268</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r>
              <a:tr h="122301">
                <a:tc>
                  <a:txBody>
                    <a:bodyPr/>
                    <a:lstStyle/>
                    <a:p>
                      <a:pPr algn="ctr">
                        <a:lnSpc>
                          <a:spcPct val="107000"/>
                        </a:lnSpc>
                        <a:spcAft>
                          <a:spcPts val="0"/>
                        </a:spcAft>
                      </a:pPr>
                      <a:r>
                        <a:rPr lang="en-US" sz="1000">
                          <a:effectLst/>
                        </a:rPr>
                        <a:t>Rank 2</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3">
                  <a:txBody>
                    <a:bodyPr/>
                    <a:lstStyle/>
                    <a:p>
                      <a:pPr algn="ctr">
                        <a:lnSpc>
                          <a:spcPct val="107000"/>
                        </a:lnSpc>
                        <a:spcAft>
                          <a:spcPts val="0"/>
                        </a:spcAft>
                      </a:pPr>
                      <a:r>
                        <a:rPr lang="en-US" sz="1000" dirty="0" smtClean="0">
                          <a:effectLst/>
                        </a:rPr>
                        <a:t>18(L=1)/37(L=4)</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tc>
                <a:tc hMerge="1">
                  <a:txBody>
                    <a:bodyPr/>
                    <a:lstStyle/>
                    <a:p>
                      <a:endParaRPr lang="zh-CN" altLang="en-US"/>
                    </a:p>
                  </a:txBody>
                  <a:tcPr/>
                </a:tc>
                <a:tc hMerge="1">
                  <a:txBody>
                    <a:bodyPr/>
                    <a:lstStyle/>
                    <a:p>
                      <a:pPr algn="ctr">
                        <a:lnSpc>
                          <a:spcPct val="107000"/>
                        </a:lnSpc>
                        <a:spcAft>
                          <a:spcPts val="0"/>
                        </a:spcAft>
                      </a:pP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000">
                          <a:effectLst/>
                        </a:rPr>
                        <a:t>269</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gridSpan="2">
                  <a:txBody>
                    <a:bodyPr/>
                    <a:lstStyle/>
                    <a:p>
                      <a:pPr algn="ctr">
                        <a:lnSpc>
                          <a:spcPct val="107000"/>
                        </a:lnSpc>
                        <a:spcAft>
                          <a:spcPts val="0"/>
                        </a:spcAft>
                      </a:pPr>
                      <a:r>
                        <a:rPr lang="en-US" sz="1000">
                          <a:effectLst/>
                        </a:rPr>
                        <a:t>362</a:t>
                      </a:r>
                      <a:endParaRPr lang="en-US" sz="100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c hMerge="1">
                  <a:txBody>
                    <a:bodyPr/>
                    <a:lstStyle/>
                    <a:p>
                      <a:endParaRPr lang="en-US"/>
                    </a:p>
                  </a:txBody>
                  <a:tcPr/>
                </a:tc>
                <a:tc>
                  <a:txBody>
                    <a:bodyPr/>
                    <a:lstStyle/>
                    <a:p>
                      <a:pPr algn="ctr">
                        <a:lnSpc>
                          <a:spcPct val="107000"/>
                        </a:lnSpc>
                        <a:spcAft>
                          <a:spcPts val="0"/>
                        </a:spcAft>
                      </a:pPr>
                      <a:r>
                        <a:rPr lang="en-US" sz="1000" dirty="0">
                          <a:effectLst/>
                        </a:rPr>
                        <a:t>532</a:t>
                      </a:r>
                      <a:endParaRPr lang="en-US" sz="1000" dirty="0">
                        <a:effectLst/>
                        <a:latin typeface="Calibri" panose="020F0502020204030204" pitchFamily="34" charset="0"/>
                        <a:ea typeface="宋体" panose="02010600030101010101" pitchFamily="2" charset="-122"/>
                        <a:cs typeface="Times New Roman" panose="02020603050405020304" pitchFamily="18" charset="0"/>
                      </a:endParaRPr>
                    </a:p>
                  </a:txBody>
                  <a:tcPr marL="51422" marR="51422" marT="0" marB="0" anchor="ct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xmlns="" val="148444062"/>
              </p:ext>
            </p:extLst>
          </p:nvPr>
        </p:nvGraphicFramePr>
        <p:xfrm>
          <a:off x="371064" y="764177"/>
          <a:ext cx="4059451" cy="893174"/>
        </p:xfrm>
        <a:graphic>
          <a:graphicData uri="http://schemas.openxmlformats.org/drawingml/2006/table">
            <a:tbl>
              <a:tblPr firstRow="1" bandRow="1">
                <a:tableStyleId>{616DA210-FB5B-4158-B5E0-FEB733F419BA}</a:tableStyleId>
              </a:tblPr>
              <a:tblGrid>
                <a:gridCol w="1101354"/>
                <a:gridCol w="1483931"/>
                <a:gridCol w="1474166"/>
              </a:tblGrid>
              <a:tr h="230234">
                <a:tc gridSpan="3">
                  <a:txBody>
                    <a:bodyPr/>
                    <a:lstStyle/>
                    <a:p>
                      <a:pPr algn="ctr"/>
                      <a:r>
                        <a:rPr lang="en-US" altLang="zh-CN" sz="1000" dirty="0" smtClean="0"/>
                        <a:t>Table</a:t>
                      </a:r>
                      <a:r>
                        <a:rPr lang="en-US" altLang="zh-CN" sz="1000" baseline="0" dirty="0" smtClean="0"/>
                        <a:t> 1. </a:t>
                      </a:r>
                      <a:r>
                        <a:rPr lang="en-US" altLang="zh-CN" sz="1000" dirty="0" smtClean="0"/>
                        <a:t>Performance comparison of type II over type I</a:t>
                      </a:r>
                      <a:endParaRPr lang="zh-CN" altLang="en-US" sz="1000" dirty="0"/>
                    </a:p>
                  </a:txBody>
                  <a:tcPr marL="68562" marR="68562" marT="34290" marB="34290"/>
                </a:tc>
                <a:tc hMerge="1">
                  <a:txBody>
                    <a:bodyPr/>
                    <a:lstStyle/>
                    <a:p>
                      <a:pPr algn="ctr"/>
                      <a:endParaRPr lang="zh-CN" altLang="en-US" sz="1050" dirty="0"/>
                    </a:p>
                  </a:txBody>
                  <a:tcPr/>
                </a:tc>
                <a:tc hMerge="1">
                  <a:txBody>
                    <a:bodyPr/>
                    <a:lstStyle/>
                    <a:p>
                      <a:pPr algn="ctr"/>
                      <a:endParaRPr lang="zh-CN" altLang="en-US" sz="1050" dirty="0"/>
                    </a:p>
                  </a:txBody>
                  <a:tcPr/>
                </a:tc>
              </a:tr>
              <a:tr h="188595">
                <a:tc>
                  <a:txBody>
                    <a:bodyPr/>
                    <a:lstStyle/>
                    <a:p>
                      <a:pPr algn="ctr"/>
                      <a:endParaRPr lang="zh-CN" altLang="en-US" sz="1000" dirty="0"/>
                    </a:p>
                  </a:txBody>
                  <a:tcPr marL="68562" marR="68562" marT="34290" marB="34290"/>
                </a:tc>
                <a:tc>
                  <a:txBody>
                    <a:bodyPr/>
                    <a:lstStyle/>
                    <a:p>
                      <a:pPr algn="ctr"/>
                      <a:r>
                        <a:rPr lang="en-US" altLang="zh-CN" sz="1000" dirty="0" smtClean="0"/>
                        <a:t>Cell average gain</a:t>
                      </a:r>
                      <a:endParaRPr lang="zh-CN" altLang="en-US" sz="1000" dirty="0"/>
                    </a:p>
                  </a:txBody>
                  <a:tcPr marL="68562" marR="68562" marT="34290" marB="34290"/>
                </a:tc>
                <a:tc>
                  <a:txBody>
                    <a:bodyPr/>
                    <a:lstStyle/>
                    <a:p>
                      <a:pPr algn="ctr"/>
                      <a:r>
                        <a:rPr lang="en-US" altLang="zh-CN" sz="1000" dirty="0" smtClean="0"/>
                        <a:t>Cell</a:t>
                      </a:r>
                      <a:r>
                        <a:rPr lang="en-US" altLang="zh-CN" sz="1000" baseline="0" dirty="0" smtClean="0"/>
                        <a:t> edge</a:t>
                      </a:r>
                      <a:r>
                        <a:rPr lang="en-US" altLang="zh-CN" sz="1000" dirty="0" smtClean="0"/>
                        <a:t> gain</a:t>
                      </a:r>
                      <a:endParaRPr lang="zh-CN" altLang="en-US" sz="1000" dirty="0"/>
                    </a:p>
                  </a:txBody>
                  <a:tcPr marL="68562" marR="68562" marT="34290" marB="34290"/>
                </a:tc>
              </a:tr>
              <a:tr h="188595">
                <a:tc>
                  <a:txBody>
                    <a:bodyPr/>
                    <a:lstStyle/>
                    <a:p>
                      <a:pPr algn="ctr"/>
                      <a:r>
                        <a:rPr lang="en-US" altLang="zh-CN" sz="1000" b="1" dirty="0" smtClean="0">
                          <a:solidFill>
                            <a:schemeClr val="tx1"/>
                          </a:solidFill>
                        </a:rPr>
                        <a:t>4T2R</a:t>
                      </a:r>
                      <a:endParaRPr lang="zh-CN" altLang="en-US" sz="1000" b="1" dirty="0">
                        <a:solidFill>
                          <a:schemeClr val="tx1"/>
                        </a:solidFill>
                      </a:endParaRPr>
                    </a:p>
                  </a:txBody>
                  <a:tcPr marL="68562" marR="68562" marT="34290" marB="34290"/>
                </a:tc>
                <a:tc>
                  <a:txBody>
                    <a:bodyPr/>
                    <a:lstStyle/>
                    <a:p>
                      <a:pPr algn="ctr"/>
                      <a:r>
                        <a:rPr lang="en-US" altLang="zh-CN" sz="1000" b="1" dirty="0" smtClean="0">
                          <a:solidFill>
                            <a:srgbClr val="FF0000"/>
                          </a:solidFill>
                        </a:rPr>
                        <a:t>~18%</a:t>
                      </a:r>
                      <a:endParaRPr lang="zh-CN" altLang="en-US" sz="1000" b="1" dirty="0">
                        <a:solidFill>
                          <a:srgbClr val="FF0000"/>
                        </a:solidFill>
                      </a:endParaRPr>
                    </a:p>
                  </a:txBody>
                  <a:tcPr marL="68562" marR="68562" marT="34290" marB="34290"/>
                </a:tc>
                <a:tc>
                  <a:txBody>
                    <a:bodyPr/>
                    <a:lstStyle/>
                    <a:p>
                      <a:pPr algn="ctr"/>
                      <a:r>
                        <a:rPr lang="en-US" altLang="zh-CN" sz="1000" b="1" dirty="0" smtClean="0">
                          <a:solidFill>
                            <a:srgbClr val="FF0000"/>
                          </a:solidFill>
                        </a:rPr>
                        <a:t>~27%</a:t>
                      </a:r>
                      <a:endParaRPr lang="zh-CN" altLang="en-US" sz="1000" b="1" dirty="0">
                        <a:solidFill>
                          <a:srgbClr val="FF0000"/>
                        </a:solidFill>
                      </a:endParaRPr>
                    </a:p>
                  </a:txBody>
                  <a:tcPr marL="68562" marR="68562" marT="34290" marB="34290"/>
                </a:tc>
              </a:tr>
              <a:tr h="188595">
                <a:tc>
                  <a:txBody>
                    <a:bodyPr/>
                    <a:lstStyle/>
                    <a:p>
                      <a:pPr algn="ctr"/>
                      <a:r>
                        <a:rPr lang="en-US" altLang="zh-CN" sz="1000" b="1" dirty="0" smtClean="0">
                          <a:solidFill>
                            <a:schemeClr val="tx1"/>
                          </a:solidFill>
                        </a:rPr>
                        <a:t>32T2R</a:t>
                      </a:r>
                      <a:endParaRPr lang="zh-CN" altLang="en-US" sz="1000" b="1" dirty="0">
                        <a:solidFill>
                          <a:schemeClr val="tx1"/>
                        </a:solidFill>
                      </a:endParaRPr>
                    </a:p>
                  </a:txBody>
                  <a:tcPr marL="68562" marR="68562" marT="34290" marB="34290"/>
                </a:tc>
                <a:tc>
                  <a:txBody>
                    <a:bodyPr/>
                    <a:lstStyle/>
                    <a:p>
                      <a:pPr algn="ctr"/>
                      <a:r>
                        <a:rPr lang="en-US" altLang="zh-CN" sz="1000" b="1" dirty="0" smtClean="0">
                          <a:solidFill>
                            <a:srgbClr val="FF0000"/>
                          </a:solidFill>
                        </a:rPr>
                        <a:t>~35%</a:t>
                      </a:r>
                      <a:endParaRPr lang="zh-CN" altLang="en-US" sz="1000" b="1" dirty="0">
                        <a:solidFill>
                          <a:srgbClr val="FF0000"/>
                        </a:solidFill>
                      </a:endParaRPr>
                    </a:p>
                  </a:txBody>
                  <a:tcPr marL="68562" marR="68562" marT="34290" marB="34290"/>
                </a:tc>
                <a:tc>
                  <a:txBody>
                    <a:bodyPr/>
                    <a:lstStyle/>
                    <a:p>
                      <a:pPr algn="ctr"/>
                      <a:r>
                        <a:rPr lang="en-US" altLang="zh-CN" sz="1000" b="1" dirty="0" smtClean="0">
                          <a:solidFill>
                            <a:srgbClr val="FF0000"/>
                          </a:solidFill>
                        </a:rPr>
                        <a:t>~49%</a:t>
                      </a:r>
                      <a:endParaRPr lang="zh-CN" altLang="en-US" sz="1000" b="1" dirty="0">
                        <a:solidFill>
                          <a:srgbClr val="FF0000"/>
                        </a:solidFill>
                      </a:endParaRPr>
                    </a:p>
                  </a:txBody>
                  <a:tcPr marL="68562" marR="68562" marT="34290" marB="34290"/>
                </a:tc>
              </a:tr>
            </a:tbl>
          </a:graphicData>
        </a:graphic>
      </p:graphicFrame>
      <p:sp>
        <p:nvSpPr>
          <p:cNvPr id="8" name="TextBox 7"/>
          <p:cNvSpPr txBox="1"/>
          <p:nvPr/>
        </p:nvSpPr>
        <p:spPr>
          <a:xfrm>
            <a:off x="285675" y="2214459"/>
            <a:ext cx="4018536" cy="1649151"/>
          </a:xfrm>
          <a:prstGeom prst="rect">
            <a:avLst/>
          </a:prstGeom>
          <a:solidFill>
            <a:schemeClr val="bg1">
              <a:lumMod val="95000"/>
            </a:schemeClr>
          </a:solidFill>
        </p:spPr>
        <p:txBody>
          <a:bodyPr wrap="square" lIns="68562" tIns="34281" rIns="68562" bIns="34281" rtlCol="0">
            <a:spAutoFit/>
          </a:bodyPr>
          <a:lstStyle/>
          <a:p>
            <a:pPr marL="205924" indent="-205924">
              <a:spcBef>
                <a:spcPts val="225"/>
              </a:spcBef>
              <a:buClr>
                <a:schemeClr val="bg1">
                  <a:lumMod val="50000"/>
                </a:schemeClr>
              </a:buClr>
              <a:buSzPct val="80000"/>
              <a:buFont typeface="Wingdings" pitchFamily="2" charset="2"/>
              <a:buChar char="l"/>
            </a:pPr>
            <a:r>
              <a:rPr lang="en-US" altLang="zh-CN" sz="1200" dirty="0" smtClean="0">
                <a:ea typeface="华文细黑" pitchFamily="2" charset="-122"/>
                <a:cs typeface="Arial" pitchFamily="34" charset="0"/>
              </a:rPr>
              <a:t>UE complexity comparison (8T2R, N1=N2=2, O1=O2=4, Rank1 feedback)</a:t>
            </a:r>
          </a:p>
          <a:p>
            <a:pPr marL="205924" indent="-205924">
              <a:spcBef>
                <a:spcPts val="225"/>
              </a:spcBef>
              <a:buClr>
                <a:schemeClr val="bg1">
                  <a:lumMod val="50000"/>
                </a:schemeClr>
              </a:buClr>
              <a:buSzPct val="80000"/>
              <a:buFont typeface="Wingdings" pitchFamily="2" charset="2"/>
              <a:buChar char="l"/>
            </a:pPr>
            <a:r>
              <a:rPr lang="en-US" altLang="zh-CN" sz="1200" dirty="0" smtClean="0">
                <a:ea typeface="华文细黑" pitchFamily="2" charset="-122"/>
                <a:cs typeface="Arial" pitchFamily="34" charset="0"/>
              </a:rPr>
              <a:t>Taking 10 </a:t>
            </a:r>
            <a:r>
              <a:rPr lang="en-US" altLang="zh-CN" sz="1200" dirty="0" err="1" smtClean="0">
                <a:ea typeface="华文细黑" pitchFamily="2" charset="-122"/>
                <a:cs typeface="Arial" pitchFamily="34" charset="0"/>
              </a:rPr>
              <a:t>subbands</a:t>
            </a:r>
            <a:r>
              <a:rPr lang="en-US" altLang="zh-CN" sz="1200" dirty="0" smtClean="0">
                <a:ea typeface="华文细黑" pitchFamily="2" charset="-122"/>
                <a:cs typeface="Arial" pitchFamily="34" charset="0"/>
              </a:rPr>
              <a:t> as an example</a:t>
            </a:r>
          </a:p>
          <a:p>
            <a:pPr marL="548732" lvl="1" indent="-205924">
              <a:spcBef>
                <a:spcPts val="225"/>
              </a:spcBef>
              <a:buClr>
                <a:schemeClr val="bg1">
                  <a:lumMod val="50000"/>
                </a:schemeClr>
              </a:buClr>
              <a:buSzPct val="80000"/>
              <a:buFont typeface="Wingdings" pitchFamily="2" charset="2"/>
              <a:buChar char="l"/>
            </a:pPr>
            <a:r>
              <a:rPr lang="en-US" altLang="zh-CN" sz="1200" dirty="0" smtClean="0">
                <a:ea typeface="华文细黑" pitchFamily="2" charset="-122"/>
                <a:cs typeface="Arial" pitchFamily="34" charset="0"/>
              </a:rPr>
              <a:t>The total number of complex multiplication with Type I and Type II: </a:t>
            </a:r>
            <a:r>
              <a:rPr lang="en-US" altLang="zh-CN" sz="1200" dirty="0" smtClean="0">
                <a:solidFill>
                  <a:srgbClr val="FF0000"/>
                </a:solidFill>
                <a:ea typeface="华文细黑" pitchFamily="2" charset="-122"/>
                <a:cs typeface="Arial" pitchFamily="34" charset="0"/>
              </a:rPr>
              <a:t>8120 and 2031</a:t>
            </a:r>
          </a:p>
          <a:p>
            <a:pPr marL="548732" lvl="1" indent="-205924">
              <a:spcBef>
                <a:spcPts val="225"/>
              </a:spcBef>
              <a:buClr>
                <a:schemeClr val="bg1">
                  <a:lumMod val="50000"/>
                </a:schemeClr>
              </a:buClr>
              <a:buSzPct val="80000"/>
              <a:buFont typeface="Wingdings" pitchFamily="2" charset="2"/>
              <a:buChar char="l"/>
            </a:pPr>
            <a:r>
              <a:rPr lang="en-US" altLang="zh-CN" sz="1200" dirty="0" smtClean="0">
                <a:ea typeface="华文细黑" pitchFamily="2" charset="-122"/>
                <a:cs typeface="Arial" pitchFamily="34" charset="0"/>
              </a:rPr>
              <a:t>Compared with Type I, the complexity at UE side for Type II is 25%</a:t>
            </a:r>
          </a:p>
          <a:p>
            <a:pPr marL="205924" indent="-205924">
              <a:spcBef>
                <a:spcPts val="225"/>
              </a:spcBef>
              <a:buClr>
                <a:schemeClr val="bg1">
                  <a:lumMod val="50000"/>
                </a:schemeClr>
              </a:buClr>
              <a:buSzPct val="80000"/>
              <a:buFont typeface="Wingdings" pitchFamily="2" charset="2"/>
              <a:buChar char="l"/>
            </a:pPr>
            <a:endParaRPr lang="en-US" altLang="zh-CN" sz="1200" dirty="0" smtClean="0">
              <a:ea typeface="华文细黑" pitchFamily="2" charset="-122"/>
              <a:cs typeface="Arial" pitchFamily="34" charset="0"/>
            </a:endParaRPr>
          </a:p>
        </p:txBody>
      </p:sp>
      <p:sp>
        <p:nvSpPr>
          <p:cNvPr id="9" name="Rectangle 3"/>
          <p:cNvSpPr/>
          <p:nvPr/>
        </p:nvSpPr>
        <p:spPr>
          <a:xfrm>
            <a:off x="292417" y="4279802"/>
            <a:ext cx="8692600" cy="429330"/>
          </a:xfrm>
          <a:prstGeom prst="rect">
            <a:avLst/>
          </a:prstGeom>
        </p:spPr>
        <p:txBody>
          <a:bodyPr wrap="none" lIns="68562" tIns="34281" rIns="68562" bIns="34281">
            <a:spAutoFit/>
          </a:bodyPr>
          <a:lstStyle/>
          <a:p>
            <a:pPr marL="135695" indent="-135695" defTabSz="655860">
              <a:lnSpc>
                <a:spcPct val="130000"/>
              </a:lnSpc>
              <a:buFont typeface="Arial" pitchFamily="34" charset="0"/>
              <a:buChar char="•"/>
            </a:pPr>
            <a:r>
              <a:rPr lang="en-US" altLang="zh-CN" dirty="0" smtClean="0">
                <a:solidFill>
                  <a:srgbClr val="990000"/>
                </a:solidFill>
                <a:latin typeface="Arial" pitchFamily="34" charset="0"/>
                <a:cs typeface="Arial" pitchFamily="34" charset="0"/>
              </a:rPr>
              <a:t>At least a subset of type II NP codebook should be as mandatory for UE capability</a:t>
            </a:r>
            <a:r>
              <a:rPr lang="en-US" dirty="0" smtClean="0">
                <a:solidFill>
                  <a:srgbClr val="990000"/>
                </a:solidFill>
                <a:latin typeface="Arial" pitchFamily="34" charset="0"/>
                <a:cs typeface="Arial" pitchFamily="34" charset="0"/>
              </a:rPr>
              <a:t>.</a:t>
            </a:r>
            <a:endParaRPr lang="en-US" altLang="zh-CN" dirty="0">
              <a:solidFill>
                <a:srgbClr val="990000"/>
              </a:solidFill>
              <a:latin typeface="Arial" pitchFamily="34" charset="0"/>
              <a:cs typeface="Arial" pitchFamily="34" charset="0"/>
            </a:endParaRPr>
          </a:p>
        </p:txBody>
      </p:sp>
    </p:spTree>
    <p:extLst>
      <p:ext uri="{BB962C8B-B14F-4D97-AF65-F5344CB8AC3E}">
        <p14:creationId xmlns:p14="http://schemas.microsoft.com/office/powerpoint/2010/main" xmlns="" val="32622578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6800" y="69269"/>
            <a:ext cx="7632700" cy="461641"/>
          </a:xfrm>
        </p:spPr>
        <p:txBody>
          <a:bodyPr/>
          <a:lstStyle/>
          <a:p>
            <a:r>
              <a:rPr lang="en-US" altLang="zh-CN" sz="2400" dirty="0" smtClean="0">
                <a:solidFill>
                  <a:srgbClr val="C00000"/>
                </a:solidFill>
                <a:latin typeface="Arial" pitchFamily="34" charset="0"/>
                <a:cs typeface="Arial" pitchFamily="34" charset="0"/>
              </a:rPr>
              <a:t>Mandatory:  SRS antennas switching [2-18]</a:t>
            </a:r>
            <a:endParaRPr lang="zh-CN" altLang="en-US" sz="2400" dirty="0">
              <a:solidFill>
                <a:srgbClr val="C00000"/>
              </a:solidFill>
              <a:latin typeface="Arial" pitchFamily="34" charset="0"/>
              <a:cs typeface="Arial" pitchFamily="34" charset="0"/>
            </a:endParaRPr>
          </a:p>
        </p:txBody>
      </p:sp>
      <p:sp>
        <p:nvSpPr>
          <p:cNvPr id="3" name="内容占位符 2"/>
          <p:cNvSpPr>
            <a:spLocks noGrp="1"/>
          </p:cNvSpPr>
          <p:nvPr>
            <p:ph idx="1"/>
          </p:nvPr>
        </p:nvSpPr>
        <p:spPr>
          <a:xfrm>
            <a:off x="286800" y="641388"/>
            <a:ext cx="8592786" cy="3842356"/>
          </a:xfrm>
        </p:spPr>
        <p:txBody>
          <a:bodyPr/>
          <a:lstStyle/>
          <a:p>
            <a:pPr marL="135695" lvl="1" indent="-135695" defTabSz="655860">
              <a:lnSpc>
                <a:spcPct val="130000"/>
              </a:lnSpc>
              <a:buClr>
                <a:srgbClr val="777777"/>
              </a:buClr>
              <a:buSzPct val="60000"/>
              <a:buFont typeface="Arial" pitchFamily="34" charset="0"/>
              <a:buChar char="•"/>
            </a:pPr>
            <a:r>
              <a:rPr lang="en-US" altLang="zh-CN" sz="1600" b="1" dirty="0" smtClean="0">
                <a:latin typeface="Arial" pitchFamily="34" charset="0"/>
                <a:cs typeface="Arial" pitchFamily="34" charset="0"/>
              </a:rPr>
              <a:t>Support </a:t>
            </a:r>
            <a:r>
              <a:rPr lang="en-US" sz="1600" b="1" dirty="0" smtClean="0">
                <a:latin typeface="Arial" pitchFamily="34" charset="0"/>
                <a:cs typeface="Arial" pitchFamily="34" charset="0"/>
              </a:rPr>
              <a:t>higher rank DL transmission</a:t>
            </a:r>
            <a:endParaRPr lang="en-US" sz="1600" b="1" dirty="0">
              <a:latin typeface="Arial" pitchFamily="34" charset="0"/>
              <a:cs typeface="Arial" pitchFamily="34" charset="0"/>
            </a:endParaRPr>
          </a:p>
          <a:p>
            <a:pPr marL="435653" lvl="1" indent="-135695" defTabSz="655860">
              <a:lnSpc>
                <a:spcPct val="130000"/>
              </a:lnSpc>
              <a:buFont typeface="Arial" pitchFamily="34" charset="0"/>
              <a:buChar char="•"/>
            </a:pPr>
            <a:r>
              <a:rPr lang="en-US" altLang="zh-CN" sz="1200" dirty="0" smtClean="0">
                <a:solidFill>
                  <a:srgbClr val="000000"/>
                </a:solidFill>
                <a:latin typeface="Arial" pitchFamily="34" charset="0"/>
                <a:cs typeface="Arial" pitchFamily="34" charset="0"/>
              </a:rPr>
              <a:t>With 4 Rx at UE side, support up to 4 layers DL transmission.</a:t>
            </a:r>
          </a:p>
          <a:p>
            <a:pPr marL="435653" lvl="1" indent="-135695" defTabSz="655860">
              <a:lnSpc>
                <a:spcPct val="130000"/>
              </a:lnSpc>
              <a:buFont typeface="Arial" pitchFamily="34" charset="0"/>
              <a:buChar char="•"/>
            </a:pPr>
            <a:r>
              <a:rPr lang="en-US" altLang="zh-CN" sz="1200" dirty="0" smtClean="0">
                <a:solidFill>
                  <a:srgbClr val="000000"/>
                </a:solidFill>
                <a:latin typeface="Arial" pitchFamily="34" charset="0"/>
                <a:cs typeface="Arial" pitchFamily="34" charset="0"/>
              </a:rPr>
              <a:t>In the TDD case, enable 4 antenna SRS switching (1T</a:t>
            </a:r>
            <a:r>
              <a:rPr lang="en-US" altLang="zh-CN" sz="1200" dirty="0" smtClean="0">
                <a:solidFill>
                  <a:srgbClr val="000000"/>
                </a:solidFill>
                <a:latin typeface="Arial" pitchFamily="34" charset="0"/>
                <a:cs typeface="Arial" pitchFamily="34" charset="0"/>
                <a:sym typeface="Wingdings" panose="05000000000000000000" pitchFamily="2" charset="2"/>
              </a:rPr>
              <a:t>4T or 2T4T</a:t>
            </a:r>
            <a:r>
              <a:rPr lang="en-US" altLang="zh-CN" sz="1200" dirty="0" smtClean="0">
                <a:solidFill>
                  <a:srgbClr val="000000"/>
                </a:solidFill>
                <a:latin typeface="Arial" pitchFamily="34" charset="0"/>
                <a:cs typeface="Arial" pitchFamily="34" charset="0"/>
              </a:rPr>
              <a:t>) for obtaining the full rank channel. </a:t>
            </a:r>
            <a:endParaRPr lang="en-US" altLang="zh-CN" sz="1300" dirty="0" smtClean="0">
              <a:latin typeface="Arial" pitchFamily="34" charset="0"/>
              <a:cs typeface="Arial" pitchFamily="34" charset="0"/>
            </a:endParaRPr>
          </a:p>
          <a:p>
            <a:pPr marL="435653" lvl="1" indent="-135695" defTabSz="655860">
              <a:lnSpc>
                <a:spcPct val="130000"/>
              </a:lnSpc>
              <a:buNone/>
            </a:pPr>
            <a:endParaRPr lang="en-US" altLang="zh-CN" sz="1000" dirty="0">
              <a:latin typeface="Arial" pitchFamily="34" charset="0"/>
              <a:cs typeface="Arial" pitchFamily="34" charset="0"/>
            </a:endParaRPr>
          </a:p>
        </p:txBody>
      </p:sp>
      <p:sp>
        <p:nvSpPr>
          <p:cNvPr id="7" name="Rectangle 3"/>
          <p:cNvSpPr/>
          <p:nvPr/>
        </p:nvSpPr>
        <p:spPr>
          <a:xfrm>
            <a:off x="549600" y="3952668"/>
            <a:ext cx="4671884" cy="529358"/>
          </a:xfrm>
          <a:prstGeom prst="rect">
            <a:avLst/>
          </a:prstGeom>
        </p:spPr>
        <p:txBody>
          <a:bodyPr wrap="none" lIns="68562" tIns="34281" rIns="68562" bIns="34281">
            <a:spAutoFit/>
          </a:bodyPr>
          <a:lstStyle/>
          <a:p>
            <a:pPr marL="135695" indent="-135695" defTabSz="655860">
              <a:lnSpc>
                <a:spcPct val="130000"/>
              </a:lnSpc>
              <a:buFont typeface="Arial" pitchFamily="34" charset="0"/>
              <a:buChar char="•"/>
            </a:pPr>
            <a:r>
              <a:rPr lang="en-US" sz="1100" dirty="0" smtClean="0"/>
              <a:t>About </a:t>
            </a:r>
            <a:r>
              <a:rPr lang="en-US" sz="1100" dirty="0" smtClean="0">
                <a:solidFill>
                  <a:srgbClr val="990000"/>
                </a:solidFill>
              </a:rPr>
              <a:t>23% </a:t>
            </a:r>
            <a:r>
              <a:rPr lang="en-US" sz="1100" dirty="0">
                <a:solidFill>
                  <a:srgbClr val="990000"/>
                </a:solidFill>
              </a:rPr>
              <a:t>mean UPT </a:t>
            </a:r>
            <a:r>
              <a:rPr lang="en-US" sz="1100" dirty="0" smtClean="0">
                <a:solidFill>
                  <a:srgbClr val="990000"/>
                </a:solidFill>
              </a:rPr>
              <a:t>gain </a:t>
            </a:r>
            <a:r>
              <a:rPr lang="en-US" sz="1100" dirty="0"/>
              <a:t>can be </a:t>
            </a:r>
            <a:r>
              <a:rPr lang="en-US" sz="1100" dirty="0" smtClean="0"/>
              <a:t>observed over </a:t>
            </a:r>
            <a:r>
              <a:rPr lang="en-US" sz="1100" dirty="0" smtClean="0">
                <a:solidFill>
                  <a:srgbClr val="990000"/>
                </a:solidFill>
              </a:rPr>
              <a:t>2Tx switching </a:t>
            </a:r>
            <a:r>
              <a:rPr lang="en-US" sz="1100" dirty="0" smtClean="0"/>
              <a:t>for 2T4R/UE</a:t>
            </a:r>
          </a:p>
          <a:p>
            <a:pPr marL="135695" indent="-135695" defTabSz="655860">
              <a:lnSpc>
                <a:spcPct val="130000"/>
              </a:lnSpc>
              <a:buFont typeface="Arial" pitchFamily="34" charset="0"/>
              <a:buChar char="•"/>
            </a:pPr>
            <a:r>
              <a:rPr lang="en-US" sz="1100" dirty="0" smtClean="0"/>
              <a:t>About </a:t>
            </a:r>
            <a:r>
              <a:rPr lang="en-US" sz="1100" dirty="0" smtClean="0">
                <a:solidFill>
                  <a:srgbClr val="990000"/>
                </a:solidFill>
              </a:rPr>
              <a:t>26% </a:t>
            </a:r>
            <a:r>
              <a:rPr lang="en-US" sz="1100" dirty="0">
                <a:solidFill>
                  <a:srgbClr val="990000"/>
                </a:solidFill>
              </a:rPr>
              <a:t>mean UPT </a:t>
            </a:r>
            <a:r>
              <a:rPr lang="en-US" sz="1100" dirty="0" smtClean="0">
                <a:solidFill>
                  <a:srgbClr val="990000"/>
                </a:solidFill>
              </a:rPr>
              <a:t>gain </a:t>
            </a:r>
            <a:r>
              <a:rPr lang="en-US" sz="1100" dirty="0"/>
              <a:t>can be </a:t>
            </a:r>
            <a:r>
              <a:rPr lang="en-US" sz="1200" dirty="0"/>
              <a:t>observed</a:t>
            </a:r>
            <a:r>
              <a:rPr lang="en-US" sz="1100" dirty="0"/>
              <a:t> </a:t>
            </a:r>
            <a:r>
              <a:rPr lang="en-US" sz="1100" dirty="0" smtClean="0"/>
              <a:t>over </a:t>
            </a:r>
            <a:r>
              <a:rPr lang="en-US" sz="1100" dirty="0" smtClean="0">
                <a:solidFill>
                  <a:srgbClr val="990000"/>
                </a:solidFill>
              </a:rPr>
              <a:t>1Tx switching </a:t>
            </a:r>
            <a:r>
              <a:rPr lang="en-US" sz="1100" dirty="0" smtClean="0"/>
              <a:t>for 1T4R/UE </a:t>
            </a:r>
          </a:p>
        </p:txBody>
      </p:sp>
      <p:pic>
        <p:nvPicPr>
          <p:cNvPr id="9" name="图片 8"/>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4580" y="1673134"/>
            <a:ext cx="3501540" cy="2177807"/>
          </a:xfrm>
          <a:prstGeom prst="rect">
            <a:avLst/>
          </a:prstGeom>
          <a:noFill/>
        </p:spPr>
      </p:pic>
      <p:pic>
        <p:nvPicPr>
          <p:cNvPr id="10" name="图片 9"/>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02040" y="1673134"/>
            <a:ext cx="3509476" cy="2177807"/>
          </a:xfrm>
          <a:prstGeom prst="rect">
            <a:avLst/>
          </a:prstGeom>
          <a:noFill/>
        </p:spPr>
      </p:pic>
    </p:spTree>
    <p:extLst>
      <p:ext uri="{BB962C8B-B14F-4D97-AF65-F5344CB8AC3E}">
        <p14:creationId xmlns:p14="http://schemas.microsoft.com/office/powerpoint/2010/main" xmlns="" val="11470976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8572" y="2031690"/>
            <a:ext cx="7632700" cy="584751"/>
          </a:xfrm>
        </p:spPr>
        <p:txBody>
          <a:bodyPr/>
          <a:lstStyle/>
          <a:p>
            <a:r>
              <a:rPr lang="en-US" dirty="0" smtClean="0">
                <a:solidFill>
                  <a:srgbClr val="C00000"/>
                </a:solidFill>
              </a:rPr>
              <a:t>Scheduling and HARQ</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2280" y="93595"/>
            <a:ext cx="7057201" cy="830972"/>
          </a:xfrm>
        </p:spPr>
        <p:txBody>
          <a:bodyPr/>
          <a:lstStyle/>
          <a:p>
            <a:r>
              <a:rPr lang="en-US" altLang="zh-CN" sz="2400" dirty="0" smtClean="0">
                <a:solidFill>
                  <a:srgbClr val="C00000"/>
                </a:solidFill>
                <a:latin typeface="Arial" pitchFamily="34" charset="0"/>
                <a:cs typeface="Arial" pitchFamily="34" charset="0"/>
              </a:rPr>
              <a:t>PDCCH monitoring periodicity [3-4] and Blind Decoding [3-6]</a:t>
            </a:r>
            <a:endParaRPr lang="zh-CN" altLang="en-US" sz="2400" dirty="0">
              <a:solidFill>
                <a:srgbClr val="C00000"/>
              </a:solidFill>
              <a:latin typeface="Arial" pitchFamily="34" charset="0"/>
              <a:cs typeface="Arial" pitchFamily="34" charset="0"/>
            </a:endParaRPr>
          </a:p>
        </p:txBody>
      </p:sp>
      <p:sp>
        <p:nvSpPr>
          <p:cNvPr id="3" name="内容占位符 2"/>
          <p:cNvSpPr txBox="1">
            <a:spLocks/>
          </p:cNvSpPr>
          <p:nvPr/>
        </p:nvSpPr>
        <p:spPr>
          <a:xfrm>
            <a:off x="306637" y="924567"/>
            <a:ext cx="8611714" cy="3510390"/>
          </a:xfrm>
          <a:prstGeom prst="rect">
            <a:avLst/>
          </a:prstGeom>
        </p:spPr>
        <p:txBody>
          <a:bodyPr lIns="68562" tIns="34281" rIns="68562" bIns="34281"/>
          <a:lstStyle/>
          <a:p>
            <a:pPr marL="257106" lvl="0" indent="-257106" defTabSz="685617" eaLnBrk="0" hangingPunct="0">
              <a:lnSpc>
                <a:spcPct val="120000"/>
              </a:lnSpc>
              <a:buClr>
                <a:srgbClr val="777777"/>
              </a:buClr>
              <a:buSzPct val="60000"/>
              <a:buFont typeface="Wingdings" pitchFamily="2" charset="2"/>
              <a:buChar char="l"/>
              <a:defRPr/>
            </a:pPr>
            <a:r>
              <a:rPr lang="en-US" altLang="zh-CN" sz="1400" kern="0" dirty="0" smtClean="0">
                <a:latin typeface="Arial" pitchFamily="34" charset="0"/>
                <a:ea typeface="+mn-ea"/>
                <a:cs typeface="Arial" pitchFamily="34" charset="0"/>
              </a:rPr>
              <a:t>3-4: Minimum PDCCH monitoring occasion for a CORESET should be defined for different SCS, </a:t>
            </a:r>
            <a:r>
              <a:rPr lang="en-US" altLang="zh-CN" sz="1400" kern="0" dirty="0" err="1" smtClean="0">
                <a:latin typeface="Arial" pitchFamily="34" charset="0"/>
                <a:ea typeface="+mn-ea"/>
                <a:cs typeface="Arial" pitchFamily="34" charset="0"/>
              </a:rPr>
              <a:t>i.e</a:t>
            </a:r>
            <a:r>
              <a:rPr lang="en-US" altLang="zh-CN" sz="1400" kern="0" dirty="0" smtClean="0">
                <a:latin typeface="Arial" pitchFamily="34" charset="0"/>
                <a:ea typeface="+mn-ea"/>
                <a:cs typeface="Arial" pitchFamily="34" charset="0"/>
              </a:rPr>
              <a:t>, </a:t>
            </a:r>
          </a:p>
          <a:p>
            <a:pPr marL="599915" lvl="1" indent="-257106" defTabSz="685617" eaLnBrk="0" hangingPunct="0">
              <a:lnSpc>
                <a:spcPct val="120000"/>
              </a:lnSpc>
              <a:buClr>
                <a:srgbClr val="777777"/>
              </a:buClr>
              <a:buSzPct val="60000"/>
              <a:buFont typeface="Wingdings" pitchFamily="2" charset="2"/>
              <a:buChar char="l"/>
              <a:defRPr/>
            </a:pPr>
            <a:r>
              <a:rPr lang="en-US" altLang="zh-CN" sz="1200" kern="0" dirty="0">
                <a:latin typeface="Arial" pitchFamily="34" charset="0"/>
                <a:ea typeface="+mn-ea"/>
                <a:cs typeface="Arial" pitchFamily="34" charset="0"/>
              </a:rPr>
              <a:t>2OSs for 15kHz SCS</a:t>
            </a:r>
            <a:endParaRPr lang="zh-CN" altLang="zh-CN" sz="1200" kern="0" dirty="0">
              <a:latin typeface="Arial" pitchFamily="34" charset="0"/>
              <a:ea typeface="+mn-ea"/>
              <a:cs typeface="Arial" pitchFamily="34" charset="0"/>
            </a:endParaRPr>
          </a:p>
          <a:p>
            <a:pPr marL="599915" lvl="1" indent="-257106" defTabSz="685617" eaLnBrk="0" hangingPunct="0">
              <a:lnSpc>
                <a:spcPct val="120000"/>
              </a:lnSpc>
              <a:buClr>
                <a:srgbClr val="777777"/>
              </a:buClr>
              <a:buSzPct val="60000"/>
              <a:buFont typeface="Wingdings" pitchFamily="2" charset="2"/>
              <a:buChar char="l"/>
              <a:defRPr/>
            </a:pPr>
            <a:r>
              <a:rPr lang="en-US" altLang="zh-CN" sz="1200" kern="0" dirty="0">
                <a:latin typeface="Arial" pitchFamily="34" charset="0"/>
                <a:ea typeface="+mn-ea"/>
                <a:cs typeface="Arial" pitchFamily="34" charset="0"/>
              </a:rPr>
              <a:t>4OSs for 30kHz SCS</a:t>
            </a:r>
            <a:endParaRPr lang="zh-CN" altLang="zh-CN" sz="1200" kern="0" dirty="0">
              <a:latin typeface="Arial" pitchFamily="34" charset="0"/>
              <a:ea typeface="+mn-ea"/>
              <a:cs typeface="Arial" pitchFamily="34" charset="0"/>
            </a:endParaRPr>
          </a:p>
          <a:p>
            <a:pPr marL="599915" lvl="1" indent="-257106" defTabSz="685617" eaLnBrk="0" hangingPunct="0">
              <a:lnSpc>
                <a:spcPct val="120000"/>
              </a:lnSpc>
              <a:buClr>
                <a:srgbClr val="777777"/>
              </a:buClr>
              <a:buSzPct val="60000"/>
              <a:buFont typeface="Wingdings" pitchFamily="2" charset="2"/>
              <a:buChar char="l"/>
              <a:defRPr/>
            </a:pPr>
            <a:r>
              <a:rPr lang="en-US" altLang="zh-CN" sz="1200" kern="0" dirty="0">
                <a:latin typeface="Arial" pitchFamily="34" charset="0"/>
                <a:ea typeface="+mn-ea"/>
                <a:cs typeface="Arial" pitchFamily="34" charset="0"/>
              </a:rPr>
              <a:t>7 OSs for 60kHz SCS</a:t>
            </a:r>
            <a:endParaRPr lang="zh-CN" altLang="zh-CN" sz="1200" kern="0" dirty="0">
              <a:latin typeface="Arial" pitchFamily="34" charset="0"/>
              <a:ea typeface="+mn-ea"/>
              <a:cs typeface="Arial" pitchFamily="34" charset="0"/>
            </a:endParaRPr>
          </a:p>
          <a:p>
            <a:pPr marL="599915" lvl="1" indent="-257106" defTabSz="685617" eaLnBrk="0" hangingPunct="0">
              <a:lnSpc>
                <a:spcPct val="120000"/>
              </a:lnSpc>
              <a:buClr>
                <a:srgbClr val="777777"/>
              </a:buClr>
              <a:buSzPct val="60000"/>
              <a:buFont typeface="Wingdings" pitchFamily="2" charset="2"/>
              <a:buChar char="l"/>
              <a:defRPr/>
            </a:pPr>
            <a:r>
              <a:rPr lang="en-US" altLang="zh-CN" sz="1200" kern="0" dirty="0">
                <a:latin typeface="Arial" pitchFamily="34" charset="0"/>
                <a:ea typeface="+mn-ea"/>
                <a:cs typeface="Arial" pitchFamily="34" charset="0"/>
              </a:rPr>
              <a:t>14 OSs for 120kHz </a:t>
            </a:r>
            <a:r>
              <a:rPr lang="en-US" altLang="zh-CN" sz="1200" kern="0" dirty="0" smtClean="0">
                <a:latin typeface="Arial" pitchFamily="34" charset="0"/>
                <a:ea typeface="+mn-ea"/>
                <a:cs typeface="Arial" pitchFamily="34" charset="0"/>
              </a:rPr>
              <a:t>SCS</a:t>
            </a:r>
            <a:endParaRPr lang="en-US" altLang="zh-CN" sz="1300" b="1" kern="0" dirty="0" smtClean="0">
              <a:latin typeface="Arial" pitchFamily="34" charset="0"/>
              <a:ea typeface="+mn-ea"/>
              <a:cs typeface="Arial" pitchFamily="34" charset="0"/>
            </a:endParaRPr>
          </a:p>
          <a:p>
            <a:pPr marL="257106" indent="-257106" defTabSz="685617" eaLnBrk="0" hangingPunct="0">
              <a:lnSpc>
                <a:spcPct val="120000"/>
              </a:lnSpc>
              <a:buClr>
                <a:srgbClr val="777777"/>
              </a:buClr>
              <a:buSzPct val="60000"/>
              <a:buFont typeface="Wingdings" pitchFamily="2" charset="2"/>
              <a:buChar char="l"/>
              <a:defRPr/>
            </a:pPr>
            <a:r>
              <a:rPr lang="en-US" altLang="zh-CN" sz="1400" kern="0" dirty="0" smtClean="0">
                <a:latin typeface="Arial" pitchFamily="34" charset="0"/>
                <a:ea typeface="+mn-ea"/>
                <a:cs typeface="Arial" pitchFamily="34" charset="0"/>
              </a:rPr>
              <a:t>3-6: Scale the BD (blind decoding) capability with up to 8CC is acceptable.</a:t>
            </a:r>
          </a:p>
          <a:p>
            <a:pPr marL="257106" indent="-257106" defTabSz="685617" eaLnBrk="0" hangingPunct="0">
              <a:lnSpc>
                <a:spcPct val="120000"/>
              </a:lnSpc>
              <a:buClr>
                <a:srgbClr val="777777"/>
              </a:buClr>
              <a:buSzPct val="60000"/>
              <a:buFont typeface="Wingdings" pitchFamily="2" charset="2"/>
              <a:buChar char="l"/>
              <a:defRPr/>
            </a:pPr>
            <a:r>
              <a:rPr lang="en-US" altLang="zh-CN" sz="1400" kern="0" dirty="0" smtClean="0">
                <a:latin typeface="Arial" pitchFamily="34" charset="0"/>
                <a:ea typeface="+mn-ea"/>
                <a:cs typeface="Arial" pitchFamily="34" charset="0"/>
              </a:rPr>
              <a:t>Number of BD in different SCS</a:t>
            </a:r>
          </a:p>
          <a:p>
            <a:pPr marL="599915" lvl="1" indent="-257106" eaLnBrk="0" hangingPunct="0">
              <a:lnSpc>
                <a:spcPct val="120000"/>
              </a:lnSpc>
              <a:buClr>
                <a:srgbClr val="777777"/>
              </a:buClr>
              <a:buSzPct val="60000"/>
              <a:buFont typeface="Wingdings" pitchFamily="2" charset="2"/>
              <a:buChar char="l"/>
              <a:defRPr/>
            </a:pPr>
            <a:r>
              <a:rPr lang="en-US" altLang="zh-CN" sz="1200" kern="0" dirty="0" smtClean="0">
                <a:latin typeface="Arial" pitchFamily="34" charset="0"/>
                <a:ea typeface="+mn-ea"/>
                <a:cs typeface="Arial" pitchFamily="34" charset="0"/>
              </a:rPr>
              <a:t>Same total BD per slot for slot and non-slot monitoring</a:t>
            </a:r>
          </a:p>
          <a:p>
            <a:pPr marL="599915" lvl="1" indent="-257106" eaLnBrk="0" hangingPunct="0">
              <a:lnSpc>
                <a:spcPct val="120000"/>
              </a:lnSpc>
              <a:buClr>
                <a:srgbClr val="777777"/>
              </a:buClr>
              <a:buSzPct val="60000"/>
              <a:buFont typeface="Wingdings" pitchFamily="2" charset="2"/>
              <a:buChar char="l"/>
              <a:defRPr/>
            </a:pPr>
            <a:r>
              <a:rPr lang="en-US" altLang="zh-CN" sz="1200" kern="0" dirty="0" smtClean="0">
                <a:latin typeface="Arial" pitchFamily="34" charset="0"/>
                <a:ea typeface="+mn-ea"/>
                <a:cs typeface="Arial" pitchFamily="34" charset="0"/>
              </a:rPr>
              <a:t>Higher SCS can have smaller number of BD</a:t>
            </a:r>
            <a:endParaRPr lang="zh-CN" altLang="en-US" sz="1200" kern="0" dirty="0">
              <a:latin typeface="Arial" pitchFamily="34" charset="0"/>
              <a:ea typeface="+mn-ea"/>
              <a:cs typeface="Arial"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xmlns="" val="2205485048"/>
              </p:ext>
            </p:extLst>
          </p:nvPr>
        </p:nvGraphicFramePr>
        <p:xfrm>
          <a:off x="647107" y="3219855"/>
          <a:ext cx="7893121" cy="929576"/>
        </p:xfrm>
        <a:graphic>
          <a:graphicData uri="http://schemas.openxmlformats.org/drawingml/2006/table">
            <a:tbl>
              <a:tblPr/>
              <a:tblGrid>
                <a:gridCol w="3837344"/>
                <a:gridCol w="890082"/>
                <a:gridCol w="1060814"/>
                <a:gridCol w="1060814"/>
                <a:gridCol w="1044067"/>
              </a:tblGrid>
              <a:tr h="134541">
                <a:tc rowSpan="2">
                  <a:txBody>
                    <a:bodyPr/>
                    <a:lstStyle/>
                    <a:p>
                      <a:pPr algn="ctr" fontAlgn="base" hangingPunct="0">
                        <a:lnSpc>
                          <a:spcPct val="107000"/>
                        </a:lnSpc>
                        <a:spcAft>
                          <a:spcPts val="900"/>
                        </a:spcAft>
                      </a:pPr>
                      <a:r>
                        <a:rPr lang="en-US" sz="1200" dirty="0">
                          <a:latin typeface="Arial" pitchFamily="34" charset="0"/>
                          <a:ea typeface="宋体"/>
                          <a:cs typeface="Arial" pitchFamily="34" charset="0"/>
                        </a:rPr>
                        <a:t>No. of PDCCH BDs per slot</a:t>
                      </a:r>
                      <a:endParaRPr lang="zh-CN" sz="12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gridSpan="4">
                  <a:txBody>
                    <a:bodyPr/>
                    <a:lstStyle/>
                    <a:p>
                      <a:pPr algn="ctr" fontAlgn="base" hangingPunct="0">
                        <a:lnSpc>
                          <a:spcPct val="107000"/>
                        </a:lnSpc>
                        <a:spcAft>
                          <a:spcPts val="900"/>
                        </a:spcAft>
                      </a:pPr>
                      <a:r>
                        <a:rPr lang="en-US" sz="1200">
                          <a:latin typeface="Arial" pitchFamily="34" charset="0"/>
                          <a:ea typeface="宋体"/>
                          <a:cs typeface="Arial" pitchFamily="34" charset="0"/>
                        </a:rPr>
                        <a:t>SCS</a:t>
                      </a:r>
                      <a:endParaRPr lang="zh-CN" sz="12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34541">
                <a:tc vMerge="1">
                  <a:txBody>
                    <a:bodyPr/>
                    <a:lstStyle/>
                    <a:p>
                      <a:endParaRPr lang="zh-CN" altLang="en-US"/>
                    </a:p>
                  </a:txBody>
                  <a:tcPr/>
                </a:tc>
                <a:tc>
                  <a:txBody>
                    <a:bodyPr/>
                    <a:lstStyle/>
                    <a:p>
                      <a:pPr algn="ctr" fontAlgn="base" hangingPunct="0">
                        <a:lnSpc>
                          <a:spcPct val="107000"/>
                        </a:lnSpc>
                        <a:spcAft>
                          <a:spcPts val="900"/>
                        </a:spcAft>
                      </a:pPr>
                      <a:r>
                        <a:rPr lang="en-US" sz="1200">
                          <a:latin typeface="Arial" pitchFamily="34" charset="0"/>
                          <a:ea typeface="宋体"/>
                          <a:cs typeface="Arial" pitchFamily="34" charset="0"/>
                        </a:rPr>
                        <a:t>15kHz</a:t>
                      </a:r>
                      <a:endParaRPr lang="zh-CN" sz="12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fontAlgn="base" hangingPunct="0">
                        <a:lnSpc>
                          <a:spcPct val="107000"/>
                        </a:lnSpc>
                        <a:spcAft>
                          <a:spcPts val="900"/>
                        </a:spcAft>
                      </a:pPr>
                      <a:r>
                        <a:rPr lang="en-US" sz="1200">
                          <a:latin typeface="Arial" pitchFamily="34" charset="0"/>
                          <a:ea typeface="宋体"/>
                          <a:cs typeface="Arial" pitchFamily="34" charset="0"/>
                        </a:rPr>
                        <a:t>30kHz</a:t>
                      </a:r>
                      <a:endParaRPr lang="zh-CN" sz="12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fontAlgn="base" hangingPunct="0">
                        <a:lnSpc>
                          <a:spcPct val="107000"/>
                        </a:lnSpc>
                        <a:spcAft>
                          <a:spcPts val="900"/>
                        </a:spcAft>
                      </a:pPr>
                      <a:r>
                        <a:rPr lang="en-US" sz="1200">
                          <a:latin typeface="Arial" pitchFamily="34" charset="0"/>
                          <a:ea typeface="宋体"/>
                          <a:cs typeface="Arial" pitchFamily="34" charset="0"/>
                        </a:rPr>
                        <a:t>60kHz</a:t>
                      </a:r>
                      <a:endParaRPr lang="zh-CN" sz="12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fontAlgn="base" hangingPunct="0">
                        <a:lnSpc>
                          <a:spcPct val="107000"/>
                        </a:lnSpc>
                        <a:spcAft>
                          <a:spcPts val="900"/>
                        </a:spcAft>
                      </a:pPr>
                      <a:r>
                        <a:rPr lang="en-US" sz="1200">
                          <a:latin typeface="Arial" pitchFamily="34" charset="0"/>
                          <a:ea typeface="宋体"/>
                          <a:cs typeface="Arial" pitchFamily="34" charset="0"/>
                        </a:rPr>
                        <a:t>120kHz</a:t>
                      </a:r>
                      <a:endParaRPr lang="zh-CN" sz="12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r>
              <a:tr h="269081">
                <a:tc>
                  <a:txBody>
                    <a:bodyPr/>
                    <a:lstStyle/>
                    <a:p>
                      <a:pPr algn="ctr" fontAlgn="base" hangingPunct="0">
                        <a:lnSpc>
                          <a:spcPct val="107000"/>
                        </a:lnSpc>
                        <a:spcAft>
                          <a:spcPts val="900"/>
                        </a:spcAft>
                      </a:pPr>
                      <a:r>
                        <a:rPr lang="en-US" sz="1200" dirty="0">
                          <a:latin typeface="Arial" pitchFamily="34" charset="0"/>
                          <a:ea typeface="宋体"/>
                          <a:cs typeface="Arial" pitchFamily="34" charset="0"/>
                        </a:rPr>
                        <a:t>PDCCH monitoring periodicity of 14 or more symbols</a:t>
                      </a:r>
                      <a:endParaRPr lang="zh-CN" sz="12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fontAlgn="base" hangingPunct="0">
                        <a:lnSpc>
                          <a:spcPct val="107000"/>
                        </a:lnSpc>
                        <a:spcAft>
                          <a:spcPts val="900"/>
                        </a:spcAft>
                      </a:pPr>
                      <a:r>
                        <a:rPr lang="en-US" sz="1200" dirty="0">
                          <a:latin typeface="Arial" pitchFamily="34" charset="0"/>
                          <a:ea typeface="宋体"/>
                          <a:cs typeface="Arial" pitchFamily="34" charset="0"/>
                        </a:rPr>
                        <a:t>44</a:t>
                      </a:r>
                      <a:endParaRPr lang="zh-CN" sz="12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lnSpc>
                          <a:spcPct val="107000"/>
                        </a:lnSpc>
                        <a:spcAft>
                          <a:spcPts val="900"/>
                        </a:spcAft>
                      </a:pPr>
                      <a:r>
                        <a:rPr lang="en-US" sz="1200">
                          <a:latin typeface="Arial" pitchFamily="34" charset="0"/>
                          <a:ea typeface="宋体"/>
                          <a:cs typeface="Arial" pitchFamily="34" charset="0"/>
                        </a:rPr>
                        <a:t>22</a:t>
                      </a:r>
                      <a:endParaRPr lang="zh-CN" sz="12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lnSpc>
                          <a:spcPct val="107000"/>
                        </a:lnSpc>
                        <a:spcAft>
                          <a:spcPts val="900"/>
                        </a:spcAft>
                      </a:pPr>
                      <a:r>
                        <a:rPr lang="en-US" sz="1200">
                          <a:latin typeface="Arial" pitchFamily="34" charset="0"/>
                          <a:ea typeface="宋体"/>
                          <a:cs typeface="Arial" pitchFamily="34" charset="0"/>
                        </a:rPr>
                        <a:t>11</a:t>
                      </a:r>
                      <a:endParaRPr lang="zh-CN" sz="12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lnSpc>
                          <a:spcPct val="107000"/>
                        </a:lnSpc>
                        <a:spcAft>
                          <a:spcPts val="900"/>
                        </a:spcAft>
                      </a:pPr>
                      <a:r>
                        <a:rPr lang="en-US" sz="1200">
                          <a:latin typeface="Arial" pitchFamily="34" charset="0"/>
                          <a:ea typeface="宋体"/>
                          <a:cs typeface="Arial" pitchFamily="34" charset="0"/>
                        </a:rPr>
                        <a:t>6</a:t>
                      </a:r>
                      <a:endParaRPr lang="zh-CN" sz="12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081">
                <a:tc>
                  <a:txBody>
                    <a:bodyPr/>
                    <a:lstStyle/>
                    <a:p>
                      <a:pPr algn="ctr" fontAlgn="base" hangingPunct="0">
                        <a:lnSpc>
                          <a:spcPct val="107000"/>
                        </a:lnSpc>
                        <a:spcAft>
                          <a:spcPts val="900"/>
                        </a:spcAft>
                      </a:pPr>
                      <a:r>
                        <a:rPr lang="en-US" sz="1200" dirty="0">
                          <a:latin typeface="Arial" pitchFamily="34" charset="0"/>
                          <a:ea typeface="宋体"/>
                          <a:cs typeface="Arial" pitchFamily="34" charset="0"/>
                        </a:rPr>
                        <a:t>PDCCH monitoring periodicity of less than 14 symbols</a:t>
                      </a:r>
                      <a:endParaRPr lang="zh-CN" sz="12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fontAlgn="base" hangingPunct="0">
                        <a:lnSpc>
                          <a:spcPct val="107000"/>
                        </a:lnSpc>
                        <a:spcAft>
                          <a:spcPts val="900"/>
                        </a:spcAft>
                      </a:pPr>
                      <a:r>
                        <a:rPr lang="en-US" sz="1200">
                          <a:latin typeface="Arial" pitchFamily="34" charset="0"/>
                          <a:ea typeface="宋体"/>
                          <a:cs typeface="Arial" pitchFamily="34" charset="0"/>
                        </a:rPr>
                        <a:t>44</a:t>
                      </a:r>
                      <a:endParaRPr lang="zh-CN" sz="12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lnSpc>
                          <a:spcPct val="107000"/>
                        </a:lnSpc>
                        <a:spcAft>
                          <a:spcPts val="900"/>
                        </a:spcAft>
                      </a:pPr>
                      <a:r>
                        <a:rPr lang="en-US" sz="1200">
                          <a:latin typeface="Arial" pitchFamily="34" charset="0"/>
                          <a:ea typeface="宋体"/>
                          <a:cs typeface="Arial" pitchFamily="34" charset="0"/>
                        </a:rPr>
                        <a:t>22</a:t>
                      </a:r>
                      <a:endParaRPr lang="zh-CN" sz="12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lnSpc>
                          <a:spcPct val="107000"/>
                        </a:lnSpc>
                        <a:spcAft>
                          <a:spcPts val="900"/>
                        </a:spcAft>
                      </a:pPr>
                      <a:r>
                        <a:rPr lang="en-US" sz="1200">
                          <a:latin typeface="Arial" pitchFamily="34" charset="0"/>
                          <a:ea typeface="宋体"/>
                          <a:cs typeface="Arial" pitchFamily="34" charset="0"/>
                        </a:rPr>
                        <a:t>11</a:t>
                      </a:r>
                      <a:endParaRPr lang="zh-CN" sz="12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lnSpc>
                          <a:spcPct val="107000"/>
                        </a:lnSpc>
                        <a:spcAft>
                          <a:spcPts val="900"/>
                        </a:spcAft>
                      </a:pPr>
                      <a:r>
                        <a:rPr lang="en-US" sz="1200" dirty="0">
                          <a:latin typeface="Arial" pitchFamily="34" charset="0"/>
                          <a:ea typeface="宋体"/>
                          <a:cs typeface="Arial" pitchFamily="34" charset="0"/>
                        </a:rPr>
                        <a:t>6</a:t>
                      </a:r>
                      <a:endParaRPr lang="zh-CN" sz="12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1616" y="244080"/>
            <a:ext cx="8449739" cy="461641"/>
          </a:xfrm>
        </p:spPr>
        <p:txBody>
          <a:bodyPr/>
          <a:lstStyle/>
          <a:p>
            <a:r>
              <a:rPr lang="en-US" altLang="zh-CN" sz="2400" dirty="0" smtClean="0">
                <a:solidFill>
                  <a:srgbClr val="C00000"/>
                </a:solidFill>
              </a:rPr>
              <a:t>HARQ Processing </a:t>
            </a:r>
            <a:r>
              <a:rPr lang="en-US" altLang="zh-CN" sz="2400" dirty="0" smtClean="0">
                <a:solidFill>
                  <a:srgbClr val="C00000"/>
                </a:solidFill>
                <a:latin typeface="Arial" pitchFamily="34" charset="0"/>
                <a:cs typeface="Arial" pitchFamily="34" charset="0"/>
              </a:rPr>
              <a:t>Time</a:t>
            </a:r>
            <a:r>
              <a:rPr lang="en-US" altLang="zh-CN" sz="2400" dirty="0" smtClean="0">
                <a:solidFill>
                  <a:srgbClr val="C00000"/>
                </a:solidFill>
              </a:rPr>
              <a:t> [3-26]</a:t>
            </a:r>
            <a:endParaRPr lang="zh-CN" altLang="en-US" sz="2000" dirty="0">
              <a:solidFill>
                <a:srgbClr val="C00000"/>
              </a:solidFill>
            </a:endParaRPr>
          </a:p>
        </p:txBody>
      </p:sp>
      <p:sp>
        <p:nvSpPr>
          <p:cNvPr id="3" name="内容占位符 2"/>
          <p:cNvSpPr>
            <a:spLocks noGrp="1"/>
          </p:cNvSpPr>
          <p:nvPr>
            <p:ph idx="1"/>
          </p:nvPr>
        </p:nvSpPr>
        <p:spPr>
          <a:xfrm>
            <a:off x="333633" y="951571"/>
            <a:ext cx="8530726" cy="3415646"/>
          </a:xfrm>
        </p:spPr>
        <p:txBody>
          <a:bodyPr/>
          <a:lstStyle/>
          <a:p>
            <a:pPr>
              <a:lnSpc>
                <a:spcPct val="100000"/>
              </a:lnSpc>
            </a:pPr>
            <a:r>
              <a:rPr lang="en-US" altLang="zh-CN" sz="1400" dirty="0" smtClean="0">
                <a:latin typeface="Arial" pitchFamily="34" charset="0"/>
                <a:cs typeface="Arial" pitchFamily="34" charset="0"/>
              </a:rPr>
              <a:t>The maximum number of HARQ process should be 16, for DL and UL respectively. </a:t>
            </a:r>
          </a:p>
          <a:p>
            <a:pPr>
              <a:lnSpc>
                <a:spcPct val="100000"/>
              </a:lnSpc>
            </a:pPr>
            <a:r>
              <a:rPr lang="en-US" altLang="zh-CN" sz="1400" dirty="0" smtClean="0">
                <a:latin typeface="Arial" pitchFamily="34" charset="0"/>
                <a:cs typeface="Arial" pitchFamily="34" charset="0"/>
              </a:rPr>
              <a:t>UE report the capability of N1 and N2 in different scenarios</a:t>
            </a:r>
          </a:p>
          <a:p>
            <a:pPr>
              <a:lnSpc>
                <a:spcPct val="100000"/>
              </a:lnSpc>
            </a:pPr>
            <a:endParaRPr lang="en-US" altLang="zh-CN" sz="1000" dirty="0" smtClean="0">
              <a:latin typeface="Arial" pitchFamily="34" charset="0"/>
              <a:cs typeface="Arial" pitchFamily="34" charset="0"/>
            </a:endParaRPr>
          </a:p>
          <a:p>
            <a:pPr lvl="1">
              <a:lnSpc>
                <a:spcPct val="100000"/>
              </a:lnSpc>
            </a:pPr>
            <a:r>
              <a:rPr lang="en-US" altLang="zh-CN" sz="1400" dirty="0" smtClean="0">
                <a:latin typeface="Arial" pitchFamily="34" charset="0"/>
                <a:cs typeface="Arial" pitchFamily="34" charset="0"/>
              </a:rPr>
              <a:t>Slot-based scheduling in the non-CA case with single numerology for PDCCH, PDSCH, and PUSCH</a:t>
            </a:r>
          </a:p>
          <a:p>
            <a:pPr lvl="1">
              <a:lnSpc>
                <a:spcPct val="100000"/>
              </a:lnSpc>
            </a:pPr>
            <a:r>
              <a:rPr lang="en-US" altLang="zh-CN" sz="1400" dirty="0" smtClean="0">
                <a:latin typeface="Arial" pitchFamily="34" charset="0"/>
                <a:cs typeface="Arial" pitchFamily="34" charset="0"/>
              </a:rPr>
              <a:t>The HARQ time for non-slot-based scheduling can’t simply take the slot-based scheduling as the baseline. </a:t>
            </a:r>
          </a:p>
          <a:p>
            <a:pPr lvl="1">
              <a:lnSpc>
                <a:spcPct val="100000"/>
              </a:lnSpc>
            </a:pPr>
            <a:r>
              <a:rPr lang="en-US" altLang="zh-CN" sz="1400" dirty="0" smtClean="0">
                <a:latin typeface="Arial" pitchFamily="34" charset="0"/>
                <a:cs typeface="Arial" pitchFamily="34" charset="0"/>
              </a:rPr>
              <a:t>The values of N1 are determined using the DL numerology for mixed numerologies scheduling.</a:t>
            </a:r>
          </a:p>
          <a:p>
            <a:pPr lvl="1">
              <a:lnSpc>
                <a:spcPct val="100000"/>
              </a:lnSpc>
            </a:pPr>
            <a:r>
              <a:rPr lang="en-US" altLang="zh-CN" sz="1400" dirty="0" smtClean="0">
                <a:latin typeface="Arial" pitchFamily="34" charset="0"/>
                <a:cs typeface="Arial" pitchFamily="34" charset="0"/>
              </a:rPr>
              <a:t>The values of N2 are determined using the UL numerology for mixed numerologies scheduling.</a:t>
            </a:r>
          </a:p>
          <a:p>
            <a:pPr lvl="1">
              <a:lnSpc>
                <a:spcPct val="100000"/>
              </a:lnSpc>
            </a:pPr>
            <a:r>
              <a:rPr lang="en-US" altLang="zh-CN" sz="1400" dirty="0" smtClean="0">
                <a:latin typeface="Arial" pitchFamily="34" charset="0"/>
                <a:cs typeface="Arial" pitchFamily="34" charset="0"/>
              </a:rPr>
              <a:t>For CA, we can assume the same capability apply to each CC for up to 4 CC</a:t>
            </a:r>
          </a:p>
          <a:p>
            <a:pPr>
              <a:lnSpc>
                <a:spcPct val="100000"/>
              </a:lnSpc>
            </a:pPr>
            <a:endParaRPr lang="en-US" altLang="zh-CN" sz="1000" dirty="0" smtClean="0">
              <a:latin typeface="Arial" pitchFamily="34" charset="0"/>
              <a:cs typeface="Arial" pitchFamily="34" charset="0"/>
            </a:endParaRPr>
          </a:p>
          <a:p>
            <a:pPr>
              <a:lnSpc>
                <a:spcPct val="100000"/>
              </a:lnSpc>
            </a:pPr>
            <a:endParaRPr lang="zh-CN" altLang="en-US" sz="1000" dirty="0">
              <a:latin typeface="Arial" pitchFamily="34" charset="0"/>
              <a:cs typeface="Arial"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xmlns="" val="1982178964"/>
              </p:ext>
            </p:extLst>
          </p:nvPr>
        </p:nvGraphicFramePr>
        <p:xfrm>
          <a:off x="787970" y="3628417"/>
          <a:ext cx="4943278" cy="1188720"/>
        </p:xfrm>
        <a:graphic>
          <a:graphicData uri="http://schemas.openxmlformats.org/drawingml/2006/table">
            <a:tbl>
              <a:tblPr/>
              <a:tblGrid>
                <a:gridCol w="1415298"/>
                <a:gridCol w="919729"/>
                <a:gridCol w="864509"/>
                <a:gridCol w="871871"/>
                <a:gridCol w="871871"/>
              </a:tblGrid>
              <a:tr h="205740">
                <a:tc>
                  <a:txBody>
                    <a:bodyPr/>
                    <a:lstStyle/>
                    <a:p>
                      <a:pPr algn="ctr" hangingPunct="0">
                        <a:spcAft>
                          <a:spcPts val="0"/>
                        </a:spcAft>
                      </a:pPr>
                      <a:r>
                        <a:rPr lang="en-GB" sz="900" b="1" kern="100" dirty="0">
                          <a:latin typeface="Arial" pitchFamily="34" charset="0"/>
                          <a:ea typeface="Times New Roman"/>
                          <a:cs typeface="Arial" pitchFamily="34" charset="0"/>
                        </a:rPr>
                        <a:t>Configuration</a:t>
                      </a:r>
                      <a:endParaRPr lang="zh-CN" sz="900" b="1" kern="100" dirty="0">
                        <a:latin typeface="Arial" pitchFamily="34" charset="0"/>
                        <a:ea typeface="Times New Roman"/>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ctr" hangingPunct="0">
                        <a:spcAft>
                          <a:spcPts val="0"/>
                        </a:spcAft>
                      </a:pPr>
                      <a:r>
                        <a:rPr lang="en-GB" sz="900" b="1" kern="100" dirty="0">
                          <a:latin typeface="Arial" pitchFamily="34" charset="0"/>
                          <a:ea typeface="Times New Roman"/>
                          <a:cs typeface="Arial" pitchFamily="34" charset="0"/>
                        </a:rPr>
                        <a:t>HARQ Timing Parameter</a:t>
                      </a:r>
                      <a:endParaRPr lang="zh-CN" sz="900" b="1" kern="100" dirty="0">
                        <a:latin typeface="Arial" pitchFamily="34" charset="0"/>
                        <a:ea typeface="Times New Roman"/>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ctr" hangingPunct="0">
                        <a:spcAft>
                          <a:spcPts val="0"/>
                        </a:spcAft>
                      </a:pPr>
                      <a:r>
                        <a:rPr lang="en-GB" sz="900" b="1" kern="100" dirty="0">
                          <a:latin typeface="Arial" pitchFamily="34" charset="0"/>
                          <a:ea typeface="Times New Roman"/>
                          <a:cs typeface="Arial" pitchFamily="34" charset="0"/>
                        </a:rPr>
                        <a:t>Units</a:t>
                      </a:r>
                      <a:endParaRPr lang="zh-CN" sz="900" b="1" kern="100" dirty="0">
                        <a:latin typeface="Arial" pitchFamily="34" charset="0"/>
                        <a:ea typeface="Times New Roman"/>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ctr" hangingPunct="0">
                        <a:spcAft>
                          <a:spcPts val="0"/>
                        </a:spcAft>
                      </a:pPr>
                      <a:r>
                        <a:rPr lang="en-GB" sz="900" b="1" kern="100">
                          <a:latin typeface="Arial" pitchFamily="34" charset="0"/>
                          <a:ea typeface="Times New Roman"/>
                          <a:cs typeface="Arial" pitchFamily="34" charset="0"/>
                        </a:rPr>
                        <a:t>15 KHz SCS</a:t>
                      </a:r>
                      <a:endParaRPr lang="zh-CN" sz="900" b="1" kern="100">
                        <a:latin typeface="Arial" pitchFamily="34" charset="0"/>
                        <a:ea typeface="Times New Roman"/>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ctr" hangingPunct="0">
                        <a:spcAft>
                          <a:spcPts val="0"/>
                        </a:spcAft>
                      </a:pPr>
                      <a:r>
                        <a:rPr lang="en-GB" sz="900" b="1" kern="100" dirty="0">
                          <a:latin typeface="Arial" pitchFamily="34" charset="0"/>
                          <a:ea typeface="Times New Roman"/>
                          <a:cs typeface="Arial" pitchFamily="34" charset="0"/>
                        </a:rPr>
                        <a:t>30 KHz SCS</a:t>
                      </a:r>
                      <a:endParaRPr lang="zh-CN" sz="900" b="1" kern="100" dirty="0">
                        <a:latin typeface="Arial" pitchFamily="34" charset="0"/>
                        <a:ea typeface="Times New Roman"/>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r>
              <a:tr h="251460">
                <a:tc>
                  <a:txBody>
                    <a:bodyPr/>
                    <a:lstStyle/>
                    <a:p>
                      <a:pPr algn="ctr">
                        <a:spcAft>
                          <a:spcPts val="600"/>
                        </a:spcAft>
                      </a:pPr>
                      <a:r>
                        <a:rPr lang="en-US" sz="1000" b="1" kern="100">
                          <a:solidFill>
                            <a:srgbClr val="000000"/>
                          </a:solidFill>
                          <a:latin typeface="Arial" pitchFamily="34" charset="0"/>
                          <a:ea typeface="宋体"/>
                          <a:cs typeface="Arial" pitchFamily="34" charset="0"/>
                        </a:rPr>
                        <a:t>Front-loaded DMRS only</a:t>
                      </a:r>
                      <a:endParaRPr lang="zh-CN" sz="1000" kern="1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US" sz="1000" kern="100">
                          <a:solidFill>
                            <a:srgbClr val="000000"/>
                          </a:solidFill>
                          <a:latin typeface="Arial" pitchFamily="34" charset="0"/>
                          <a:ea typeface="宋体"/>
                          <a:cs typeface="Arial" pitchFamily="34" charset="0"/>
                        </a:rPr>
                        <a:t>N1</a:t>
                      </a:r>
                      <a:endParaRPr lang="zh-CN" sz="1000" kern="1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US" sz="1000" kern="100" dirty="0">
                          <a:solidFill>
                            <a:srgbClr val="000000"/>
                          </a:solidFill>
                          <a:latin typeface="Arial" pitchFamily="34" charset="0"/>
                          <a:ea typeface="宋体"/>
                          <a:cs typeface="Arial" pitchFamily="34" charset="0"/>
                        </a:rPr>
                        <a:t>Symbols</a:t>
                      </a:r>
                      <a:endParaRPr lang="zh-CN" sz="1000" kern="1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US" sz="1000" kern="100">
                          <a:solidFill>
                            <a:srgbClr val="FF0000"/>
                          </a:solidFill>
                          <a:latin typeface="Arial" pitchFamily="34" charset="0"/>
                          <a:ea typeface="宋体"/>
                          <a:cs typeface="Arial" pitchFamily="34" charset="0"/>
                        </a:rPr>
                        <a:t>3</a:t>
                      </a:r>
                      <a:endParaRPr lang="zh-CN" sz="1000" kern="1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US" sz="1000" kern="100">
                          <a:solidFill>
                            <a:srgbClr val="FF0000"/>
                          </a:solidFill>
                          <a:latin typeface="Arial" pitchFamily="34" charset="0"/>
                          <a:ea typeface="宋体"/>
                          <a:cs typeface="Arial" pitchFamily="34" charset="0"/>
                        </a:rPr>
                        <a:t>5</a:t>
                      </a:r>
                      <a:endParaRPr lang="zh-CN" sz="1000" kern="1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1460">
                <a:tc>
                  <a:txBody>
                    <a:bodyPr/>
                    <a:lstStyle/>
                    <a:p>
                      <a:pPr algn="ctr">
                        <a:spcAft>
                          <a:spcPts val="600"/>
                        </a:spcAft>
                      </a:pPr>
                      <a:r>
                        <a:rPr lang="en-US" sz="1000" b="1" kern="100">
                          <a:solidFill>
                            <a:srgbClr val="000000"/>
                          </a:solidFill>
                          <a:latin typeface="Arial" pitchFamily="34" charset="0"/>
                          <a:ea typeface="宋体"/>
                          <a:cs typeface="Arial" pitchFamily="34" charset="0"/>
                        </a:rPr>
                        <a:t>Front-loaded + additional DMRS</a:t>
                      </a:r>
                      <a:endParaRPr lang="zh-CN" sz="1000" kern="1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600"/>
                        </a:spcAft>
                      </a:pPr>
                      <a:r>
                        <a:rPr lang="en-US" sz="1000" kern="100" dirty="0">
                          <a:solidFill>
                            <a:srgbClr val="000000"/>
                          </a:solidFill>
                          <a:latin typeface="Arial" pitchFamily="34" charset="0"/>
                          <a:ea typeface="宋体"/>
                          <a:cs typeface="Arial" pitchFamily="34" charset="0"/>
                        </a:rPr>
                        <a:t>N1</a:t>
                      </a:r>
                      <a:endParaRPr lang="zh-CN" sz="1000" kern="1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600"/>
                        </a:spcAft>
                      </a:pPr>
                      <a:r>
                        <a:rPr lang="en-US" sz="1000" kern="100" dirty="0">
                          <a:solidFill>
                            <a:srgbClr val="000000"/>
                          </a:solidFill>
                          <a:latin typeface="Arial" pitchFamily="34" charset="0"/>
                          <a:ea typeface="宋体"/>
                          <a:cs typeface="Arial" pitchFamily="34" charset="0"/>
                        </a:rPr>
                        <a:t>Symbols</a:t>
                      </a:r>
                      <a:endParaRPr lang="zh-CN" sz="1000" kern="1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600"/>
                        </a:spcAft>
                      </a:pPr>
                      <a:r>
                        <a:rPr lang="en-US" sz="1000" b="1" kern="100" dirty="0">
                          <a:solidFill>
                            <a:srgbClr val="000000"/>
                          </a:solidFill>
                          <a:latin typeface="Arial" pitchFamily="34" charset="0"/>
                          <a:ea typeface="宋体"/>
                          <a:cs typeface="Arial" pitchFamily="34" charset="0"/>
                        </a:rPr>
                        <a:t>12</a:t>
                      </a:r>
                      <a:endParaRPr lang="zh-CN" sz="1000" kern="1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600"/>
                        </a:spcAft>
                      </a:pPr>
                      <a:r>
                        <a:rPr lang="en-US" sz="1000" b="1" kern="100">
                          <a:solidFill>
                            <a:srgbClr val="000000"/>
                          </a:solidFill>
                          <a:latin typeface="Arial" pitchFamily="34" charset="0"/>
                          <a:ea typeface="宋体"/>
                          <a:cs typeface="Arial" pitchFamily="34" charset="0"/>
                        </a:rPr>
                        <a:t>12</a:t>
                      </a:r>
                      <a:endParaRPr lang="zh-CN" sz="1000" kern="1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51460">
                <a:tc>
                  <a:txBody>
                    <a:bodyPr/>
                    <a:lstStyle/>
                    <a:p>
                      <a:pPr algn="ctr">
                        <a:spcAft>
                          <a:spcPts val="600"/>
                        </a:spcAft>
                      </a:pPr>
                      <a:r>
                        <a:rPr lang="en-US" sz="1000" b="1" kern="100">
                          <a:solidFill>
                            <a:srgbClr val="000000"/>
                          </a:solidFill>
                          <a:latin typeface="Arial" pitchFamily="34" charset="0"/>
                          <a:ea typeface="宋体"/>
                          <a:cs typeface="Arial" pitchFamily="34" charset="0"/>
                        </a:rPr>
                        <a:t>Frequency-first RE-mapping</a:t>
                      </a:r>
                      <a:endParaRPr lang="zh-CN" sz="1000" kern="1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a:spcAft>
                          <a:spcPts val="600"/>
                        </a:spcAft>
                      </a:pPr>
                      <a:r>
                        <a:rPr lang="en-US" sz="1000" kern="100" dirty="0">
                          <a:solidFill>
                            <a:srgbClr val="000000"/>
                          </a:solidFill>
                          <a:latin typeface="Arial" pitchFamily="34" charset="0"/>
                          <a:ea typeface="宋体"/>
                          <a:cs typeface="Arial" pitchFamily="34" charset="0"/>
                        </a:rPr>
                        <a:t>N2</a:t>
                      </a:r>
                      <a:endParaRPr lang="zh-CN" sz="1000" kern="1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a:spcAft>
                          <a:spcPts val="600"/>
                        </a:spcAft>
                      </a:pPr>
                      <a:r>
                        <a:rPr lang="en-US" sz="1000" kern="100" dirty="0">
                          <a:solidFill>
                            <a:srgbClr val="000000"/>
                          </a:solidFill>
                          <a:latin typeface="Arial" pitchFamily="34" charset="0"/>
                          <a:ea typeface="宋体"/>
                          <a:cs typeface="Arial" pitchFamily="34" charset="0"/>
                        </a:rPr>
                        <a:t>Symbols</a:t>
                      </a:r>
                      <a:endParaRPr lang="zh-CN" sz="1000" kern="1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a:spcAft>
                          <a:spcPts val="600"/>
                        </a:spcAft>
                      </a:pPr>
                      <a:r>
                        <a:rPr lang="en-US" sz="1000" kern="100">
                          <a:solidFill>
                            <a:srgbClr val="FF0000"/>
                          </a:solidFill>
                          <a:latin typeface="Arial" pitchFamily="34" charset="0"/>
                          <a:ea typeface="宋体"/>
                          <a:cs typeface="Arial" pitchFamily="34" charset="0"/>
                        </a:rPr>
                        <a:t>4</a:t>
                      </a:r>
                      <a:endParaRPr lang="zh-CN" sz="1000" kern="10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a:spcAft>
                          <a:spcPts val="600"/>
                        </a:spcAft>
                      </a:pPr>
                      <a:r>
                        <a:rPr lang="en-US" sz="1000" kern="100" dirty="0">
                          <a:solidFill>
                            <a:srgbClr val="FF0000"/>
                          </a:solidFill>
                          <a:latin typeface="Arial" pitchFamily="34" charset="0"/>
                          <a:ea typeface="宋体"/>
                          <a:cs typeface="Arial" pitchFamily="34" charset="0"/>
                        </a:rPr>
                        <a:t>6</a:t>
                      </a:r>
                      <a:endParaRPr lang="zh-CN" sz="1000" kern="100" dirty="0">
                        <a:latin typeface="Arial" pitchFamily="34" charset="0"/>
                        <a:ea typeface="宋体"/>
                        <a:cs typeface="Arial" pitchFamily="34" charset="0"/>
                      </a:endParaRPr>
                    </a:p>
                  </a:txBody>
                  <a:tcPr marL="51422" marR="514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r>
            </a:tbl>
          </a:graphicData>
        </a:graphic>
      </p:graphicFrame>
      <p:sp>
        <p:nvSpPr>
          <p:cNvPr id="6" name="矩形 5"/>
          <p:cNvSpPr/>
          <p:nvPr/>
        </p:nvSpPr>
        <p:spPr>
          <a:xfrm>
            <a:off x="2851571" y="3280819"/>
            <a:ext cx="1403790" cy="315453"/>
          </a:xfrm>
          <a:prstGeom prst="rect">
            <a:avLst/>
          </a:prstGeom>
        </p:spPr>
        <p:txBody>
          <a:bodyPr wrap="square" lIns="68562" tIns="34281" rIns="68562" bIns="34281">
            <a:spAutoFit/>
          </a:bodyPr>
          <a:lstStyle/>
          <a:p>
            <a:pPr>
              <a:buNone/>
            </a:pPr>
            <a:r>
              <a:rPr lang="en-US" altLang="zh-CN" sz="1600" dirty="0" smtClean="0"/>
              <a:t>(Capability #2)</a:t>
            </a:r>
            <a:endParaRPr lang="zh-CN" altLang="en-US" sz="1600" dirty="0"/>
          </a:p>
        </p:txBody>
      </p:sp>
      <p:graphicFrame>
        <p:nvGraphicFramePr>
          <p:cNvPr id="5" name="Table 4"/>
          <p:cNvGraphicFramePr>
            <a:graphicFrameLocks noGrp="1"/>
          </p:cNvGraphicFramePr>
          <p:nvPr>
            <p:extLst>
              <p:ext uri="{D42A27DB-BD31-4B8C-83A1-F6EECF244321}">
                <p14:modId xmlns:p14="http://schemas.microsoft.com/office/powerpoint/2010/main" xmlns="" val="621078157"/>
              </p:ext>
            </p:extLst>
          </p:nvPr>
        </p:nvGraphicFramePr>
        <p:xfrm>
          <a:off x="6027867" y="3913092"/>
          <a:ext cx="1969024" cy="662940"/>
        </p:xfrm>
        <a:graphic>
          <a:graphicData uri="http://schemas.openxmlformats.org/drawingml/2006/table">
            <a:tbl>
              <a:tblPr firstRow="1" bandRow="1">
                <a:tableStyleId>{5C22544A-7EE6-4342-B048-85BDC9FD1C3A}</a:tableStyleId>
              </a:tblPr>
              <a:tblGrid>
                <a:gridCol w="984512"/>
                <a:gridCol w="984512"/>
              </a:tblGrid>
              <a:tr h="156650">
                <a:tc>
                  <a:txBody>
                    <a:bodyPr/>
                    <a:lstStyle/>
                    <a:p>
                      <a:pPr algn="ctr" hangingPunct="0">
                        <a:spcAft>
                          <a:spcPts val="0"/>
                        </a:spcAft>
                      </a:pPr>
                      <a:r>
                        <a:rPr lang="en-GB" sz="1050" b="0" dirty="0">
                          <a:solidFill>
                            <a:schemeClr val="tx1"/>
                          </a:solidFill>
                          <a:effectLst/>
                        </a:rPr>
                        <a:t>15 KHz SCS</a:t>
                      </a:r>
                      <a:endParaRPr lang="zh-CN" sz="105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1422" marR="51422" marT="0" marB="0" anchor="ctr"/>
                </a:tc>
                <a:tc>
                  <a:txBody>
                    <a:bodyPr/>
                    <a:lstStyle/>
                    <a:p>
                      <a:pPr algn="ctr" hangingPunct="0">
                        <a:spcAft>
                          <a:spcPts val="0"/>
                        </a:spcAft>
                      </a:pPr>
                      <a:r>
                        <a:rPr lang="en-GB" sz="1050" b="0" dirty="0">
                          <a:solidFill>
                            <a:schemeClr val="tx1"/>
                          </a:solidFill>
                          <a:effectLst/>
                        </a:rPr>
                        <a:t>30 KHz SCS</a:t>
                      </a:r>
                      <a:endParaRPr lang="zh-CN" sz="105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1422" marR="51422" marT="0" marB="0" anchor="ctr"/>
                </a:tc>
              </a:tr>
              <a:tr h="114300">
                <a:tc>
                  <a:txBody>
                    <a:bodyPr/>
                    <a:lstStyle/>
                    <a:p>
                      <a:pPr algn="ctr">
                        <a:spcAft>
                          <a:spcPts val="0"/>
                        </a:spcAft>
                      </a:pPr>
                      <a:r>
                        <a:rPr lang="en-GB" sz="1100" b="0" dirty="0">
                          <a:solidFill>
                            <a:schemeClr val="tx1"/>
                          </a:solidFill>
                          <a:effectLst/>
                        </a:rPr>
                        <a:t>[2.5-4]</a:t>
                      </a:r>
                      <a:endParaRPr lang="zh-CN" sz="1100" b="0" dirty="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txBody>
                  <a:tcPr marL="51422" marR="51422" marT="0" marB="0" anchor="ctr"/>
                </a:tc>
                <a:tc>
                  <a:txBody>
                    <a:bodyPr/>
                    <a:lstStyle/>
                    <a:p>
                      <a:pPr algn="ctr">
                        <a:spcAft>
                          <a:spcPts val="0"/>
                        </a:spcAft>
                      </a:pPr>
                      <a:r>
                        <a:rPr lang="en-GB" sz="1100" b="0" dirty="0">
                          <a:solidFill>
                            <a:schemeClr val="tx1"/>
                          </a:solidFill>
                          <a:effectLst/>
                        </a:rPr>
                        <a:t>[2.5-6]</a:t>
                      </a:r>
                      <a:endParaRPr lang="zh-CN" sz="1100" b="0" dirty="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txBody>
                  <a:tcPr marL="51422" marR="51422" marT="0" marB="0" anchor="ctr"/>
                </a:tc>
              </a:tr>
              <a:tr h="114300">
                <a:tc>
                  <a:txBody>
                    <a:bodyPr/>
                    <a:lstStyle/>
                    <a:p>
                      <a:pPr algn="ctr">
                        <a:spcAft>
                          <a:spcPts val="0"/>
                        </a:spcAft>
                      </a:pPr>
                      <a:r>
                        <a:rPr lang="en-GB" sz="1100" b="0">
                          <a:solidFill>
                            <a:schemeClr val="tx1"/>
                          </a:solidFill>
                          <a:effectLst/>
                        </a:rPr>
                        <a:t>[12]</a:t>
                      </a:r>
                      <a:endParaRPr lang="zh-CN" sz="1100" b="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txBody>
                  <a:tcPr marL="51422" marR="51422" marT="0" marB="0" anchor="ctr"/>
                </a:tc>
                <a:tc>
                  <a:txBody>
                    <a:bodyPr/>
                    <a:lstStyle/>
                    <a:p>
                      <a:pPr algn="ctr">
                        <a:spcAft>
                          <a:spcPts val="0"/>
                        </a:spcAft>
                      </a:pPr>
                      <a:r>
                        <a:rPr lang="en-GB" sz="1100" b="0">
                          <a:solidFill>
                            <a:schemeClr val="tx1"/>
                          </a:solidFill>
                          <a:effectLst/>
                        </a:rPr>
                        <a:t>[12]</a:t>
                      </a:r>
                      <a:endParaRPr lang="zh-CN" sz="1100" b="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txBody>
                  <a:tcPr marL="51422" marR="51422" marT="0" marB="0" anchor="ctr"/>
                </a:tc>
              </a:tr>
              <a:tr h="114300">
                <a:tc>
                  <a:txBody>
                    <a:bodyPr/>
                    <a:lstStyle/>
                    <a:p>
                      <a:pPr algn="ctr">
                        <a:spcAft>
                          <a:spcPts val="0"/>
                        </a:spcAft>
                      </a:pPr>
                      <a:r>
                        <a:rPr lang="en-GB" sz="1100" b="0">
                          <a:solidFill>
                            <a:schemeClr val="tx1"/>
                          </a:solidFill>
                          <a:effectLst/>
                        </a:rPr>
                        <a:t>[2.5-6]</a:t>
                      </a:r>
                      <a:endParaRPr lang="zh-CN" sz="1100" b="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txBody>
                  <a:tcPr marL="51422" marR="51422" marT="0" marB="0" anchor="ctr"/>
                </a:tc>
                <a:tc>
                  <a:txBody>
                    <a:bodyPr/>
                    <a:lstStyle/>
                    <a:p>
                      <a:pPr algn="ctr">
                        <a:spcAft>
                          <a:spcPts val="0"/>
                        </a:spcAft>
                      </a:pPr>
                      <a:r>
                        <a:rPr lang="en-GB" sz="1100" b="0" dirty="0">
                          <a:solidFill>
                            <a:schemeClr val="tx1"/>
                          </a:solidFill>
                          <a:effectLst/>
                        </a:rPr>
                        <a:t>[2.5-6]</a:t>
                      </a:r>
                      <a:endParaRPr lang="zh-CN" sz="1100" b="0" dirty="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txBody>
                  <a:tcPr marL="51422" marR="51422" marT="0" marB="0" anchor="ctr"/>
                </a:tc>
              </a:tr>
            </a:tbl>
          </a:graphicData>
        </a:graphic>
      </p:graphicFrame>
      <p:sp>
        <p:nvSpPr>
          <p:cNvPr id="7" name="TextBox 6"/>
          <p:cNvSpPr txBox="1"/>
          <p:nvPr/>
        </p:nvSpPr>
        <p:spPr>
          <a:xfrm>
            <a:off x="5940274" y="3628417"/>
            <a:ext cx="2056617" cy="284675"/>
          </a:xfrm>
          <a:prstGeom prst="rect">
            <a:avLst/>
          </a:prstGeom>
          <a:noFill/>
        </p:spPr>
        <p:txBody>
          <a:bodyPr wrap="none" lIns="68562" tIns="34281" rIns="68562" bIns="34281" rtlCol="0">
            <a:spAutoFit/>
          </a:bodyPr>
          <a:lstStyle/>
          <a:p>
            <a:pPr>
              <a:buNone/>
            </a:pPr>
            <a:r>
              <a:rPr lang="en-US" altLang="zh-CN" sz="1400" dirty="0" smtClean="0"/>
              <a:t>Status of RAN1 discussion </a:t>
            </a:r>
            <a:endParaRPr lang="zh-CN" altLang="en-US" sz="1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650" y="244081"/>
            <a:ext cx="7632700" cy="461641"/>
          </a:xfrm>
        </p:spPr>
        <p:txBody>
          <a:bodyPr/>
          <a:lstStyle/>
          <a:p>
            <a:r>
              <a:rPr lang="en-US" altLang="zh-CN" sz="2400" dirty="0" smtClean="0">
                <a:solidFill>
                  <a:srgbClr val="C00000"/>
                </a:solidFill>
                <a:latin typeface="Arial" pitchFamily="34" charset="0"/>
                <a:cs typeface="Arial" pitchFamily="34" charset="0"/>
              </a:rPr>
              <a:t>UE Soft Buffer Size [3-25]</a:t>
            </a:r>
            <a:endParaRPr lang="zh-CN" altLang="en-US" sz="2400" dirty="0">
              <a:solidFill>
                <a:srgbClr val="C00000"/>
              </a:solidFill>
              <a:latin typeface="Arial" pitchFamily="34" charset="0"/>
              <a:cs typeface="Arial" pitchFamily="34" charset="0"/>
            </a:endParaRPr>
          </a:p>
        </p:txBody>
      </p:sp>
      <p:sp>
        <p:nvSpPr>
          <p:cNvPr id="3" name="内容占位符 2"/>
          <p:cNvSpPr>
            <a:spLocks noGrp="1"/>
          </p:cNvSpPr>
          <p:nvPr>
            <p:ph idx="1"/>
          </p:nvPr>
        </p:nvSpPr>
        <p:spPr>
          <a:xfrm>
            <a:off x="338854" y="828832"/>
            <a:ext cx="7632700" cy="2808328"/>
          </a:xfrm>
        </p:spPr>
        <p:txBody>
          <a:bodyPr/>
          <a:lstStyle/>
          <a:p>
            <a:r>
              <a:rPr lang="en-US" altLang="zh-CN" sz="1300" dirty="0" smtClean="0">
                <a:latin typeface="Arial" pitchFamily="34" charset="0"/>
                <a:cs typeface="Arial" pitchFamily="34" charset="0"/>
              </a:rPr>
              <a:t>UE capacity depends on instant peak data rate and sustainable data rate.</a:t>
            </a:r>
          </a:p>
          <a:p>
            <a:pPr lvl="1"/>
            <a:r>
              <a:rPr lang="en-US" altLang="zh-CN" sz="1300" b="1" dirty="0" smtClean="0">
                <a:latin typeface="Arial" pitchFamily="34" charset="0"/>
                <a:cs typeface="Arial" pitchFamily="34" charset="0"/>
              </a:rPr>
              <a:t>instant peak data rate depends on baseband processing capability</a:t>
            </a:r>
          </a:p>
          <a:p>
            <a:pPr lvl="1"/>
            <a:r>
              <a:rPr lang="en-US" altLang="zh-CN" sz="1300" b="1" dirty="0" smtClean="0">
                <a:latin typeface="Arial" pitchFamily="34" charset="0"/>
                <a:cs typeface="Arial" pitchFamily="34" charset="0"/>
              </a:rPr>
              <a:t>sustainable data rate depends on UE soft buffer size, in addition to baseband processing capability</a:t>
            </a:r>
          </a:p>
          <a:p>
            <a:r>
              <a:rPr lang="en-US" altLang="zh-CN" sz="1300" dirty="0" smtClean="0">
                <a:latin typeface="Arial" pitchFamily="34" charset="0"/>
                <a:cs typeface="Arial" pitchFamily="34" charset="0"/>
              </a:rPr>
              <a:t>Proposal: report soft buffer size as UE capability.</a:t>
            </a:r>
          </a:p>
          <a:p>
            <a:r>
              <a:rPr lang="en-GB" altLang="zh-CN" sz="1300" dirty="0" smtClean="0">
                <a:latin typeface="Arial" pitchFamily="34" charset="0"/>
                <a:cs typeface="Arial" pitchFamily="34" charset="0"/>
              </a:rPr>
              <a:t>Proposal: in LTE-NR DC, semi-static soft buffer sharing between LTE and NR is supported</a:t>
            </a:r>
          </a:p>
          <a:p>
            <a:r>
              <a:rPr lang="en-GB" altLang="zh-CN" sz="1300" dirty="0" smtClean="0">
                <a:latin typeface="Arial" pitchFamily="34" charset="0"/>
                <a:cs typeface="Arial" pitchFamily="34" charset="0"/>
              </a:rPr>
              <a:t>Define two types of LTE-NR DC UEs</a:t>
            </a:r>
          </a:p>
          <a:p>
            <a:pPr lvl="1"/>
            <a:r>
              <a:rPr lang="en-GB" altLang="zh-CN" sz="1200" dirty="0" smtClean="0">
                <a:latin typeface="Arial" pitchFamily="34" charset="0"/>
                <a:cs typeface="Arial" pitchFamily="34" charset="0"/>
              </a:rPr>
              <a:t>Type 1:with limited LTE-NR interworking capability</a:t>
            </a:r>
          </a:p>
          <a:p>
            <a:pPr lvl="1"/>
            <a:r>
              <a:rPr lang="en-GB" altLang="zh-CN" sz="1200" dirty="0" smtClean="0">
                <a:latin typeface="Arial" pitchFamily="34" charset="0"/>
                <a:cs typeface="Arial" pitchFamily="34" charset="0"/>
              </a:rPr>
              <a:t>Type 2:with tight LTE-NR interworking capability</a:t>
            </a:r>
          </a:p>
          <a:p>
            <a:pPr eaLnBrk="1" hangingPunct="1">
              <a:buClr>
                <a:srgbClr val="CC9900"/>
              </a:buClr>
              <a:defRPr/>
            </a:pPr>
            <a:r>
              <a:rPr lang="en-GB" altLang="zh-CN" sz="1300" dirty="0" smtClean="0">
                <a:latin typeface="Arial" pitchFamily="34" charset="0"/>
                <a:cs typeface="Arial" pitchFamily="34" charset="0"/>
              </a:rPr>
              <a:t>Report the following UE soft buffer size as UE capability:</a:t>
            </a:r>
            <a:endParaRPr lang="zh-CN" altLang="zh-CN" sz="1300" dirty="0" smtClean="0">
              <a:latin typeface="Arial" pitchFamily="34" charset="0"/>
              <a:cs typeface="Arial" pitchFamily="34" charset="0"/>
            </a:endParaRPr>
          </a:p>
          <a:p>
            <a:pPr lvl="1" eaLnBrk="1" hangingPunct="1">
              <a:buClr>
                <a:srgbClr val="CC9900"/>
              </a:buClr>
              <a:buFontTx/>
              <a:buChar char="–"/>
              <a:defRPr/>
            </a:pPr>
            <a:r>
              <a:rPr lang="en-GB" altLang="zh-CN" sz="1200" dirty="0" smtClean="0">
                <a:latin typeface="Arial" pitchFamily="34" charset="0"/>
                <a:cs typeface="Arial" pitchFamily="34" charset="0"/>
              </a:rPr>
              <a:t>Buffer size for LTE operation</a:t>
            </a:r>
            <a:endParaRPr lang="zh-CN" altLang="zh-CN" sz="1200" dirty="0" smtClean="0">
              <a:latin typeface="Arial" pitchFamily="34" charset="0"/>
              <a:cs typeface="Arial" pitchFamily="34" charset="0"/>
            </a:endParaRPr>
          </a:p>
          <a:p>
            <a:pPr lvl="1" eaLnBrk="1" hangingPunct="1">
              <a:buClr>
                <a:srgbClr val="CC9900"/>
              </a:buClr>
              <a:buFontTx/>
              <a:buChar char="–"/>
              <a:defRPr/>
            </a:pPr>
            <a:r>
              <a:rPr lang="en-GB" altLang="zh-CN" sz="1200" dirty="0" smtClean="0">
                <a:latin typeface="Arial" pitchFamily="34" charset="0"/>
                <a:cs typeface="Arial" pitchFamily="34" charset="0"/>
              </a:rPr>
              <a:t>Buffer size for NR operation</a:t>
            </a:r>
            <a:endParaRPr lang="zh-CN" altLang="zh-CN" sz="1200" dirty="0" smtClean="0">
              <a:latin typeface="Arial" pitchFamily="34" charset="0"/>
              <a:cs typeface="Arial" pitchFamily="34" charset="0"/>
            </a:endParaRPr>
          </a:p>
          <a:p>
            <a:pPr lvl="1" eaLnBrk="1" hangingPunct="1">
              <a:buClr>
                <a:srgbClr val="CC9900"/>
              </a:buClr>
              <a:buFontTx/>
              <a:buChar char="–"/>
              <a:defRPr/>
            </a:pPr>
            <a:r>
              <a:rPr lang="en-GB" altLang="zh-CN" sz="1200" dirty="0" smtClean="0">
                <a:latin typeface="Arial" pitchFamily="34" charset="0"/>
                <a:cs typeface="Arial" pitchFamily="34" charset="0"/>
              </a:rPr>
              <a:t>Total buffer size for LTE-NR DC operation.</a:t>
            </a:r>
          </a:p>
          <a:p>
            <a:pPr lvl="1"/>
            <a:endParaRPr lang="en-GB" altLang="zh-CN" sz="1200" dirty="0" smtClean="0">
              <a:latin typeface="Arial" pitchFamily="34" charset="0"/>
              <a:cs typeface="Arial" pitchFamily="34" charset="0"/>
            </a:endParaRPr>
          </a:p>
          <a:p>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endParaRPr lang="en-GB" altLang="zh-CN" sz="2400" b="1" kern="0" dirty="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915525"/>
            <a:ext cx="8534284" cy="3510559"/>
          </a:xfrm>
          <a:prstGeom prst="rect">
            <a:avLst/>
          </a:prstGeom>
        </p:spPr>
        <p:txBody>
          <a:bodyPr lIns="36000" rIns="36000"/>
          <a:lstStyle/>
          <a:p>
            <a:pPr marL="342900" indent="-342900">
              <a:lnSpc>
                <a:spcPct val="150000"/>
              </a:lnSpc>
              <a:spcBef>
                <a:spcPct val="20000"/>
              </a:spcBef>
              <a:buFont typeface="Arial" charset="0"/>
              <a:buChar char="•"/>
              <a:defRPr/>
            </a:pPr>
            <a:r>
              <a:rPr lang="en-US" altLang="zh-CN" dirty="0" smtClean="0">
                <a:latin typeface="Arial" panose="020B0604020202020204" pitchFamily="34" charset="0"/>
                <a:cs typeface="Arial" panose="020B0604020202020204" pitchFamily="34" charset="0"/>
              </a:rPr>
              <a:t>There has been ongoing discussion about UE feature list on Rel-15 NR in RAN1,RAN2 and RAN4 [1]-[3].The number of UE features listed tend to grow very large. RAN guidance can be helpful to avoid unnecessary UE feature segmentation</a:t>
            </a:r>
          </a:p>
          <a:p>
            <a:pPr marL="342900" indent="-342900">
              <a:lnSpc>
                <a:spcPct val="150000"/>
              </a:lnSpc>
              <a:spcBef>
                <a:spcPct val="20000"/>
              </a:spcBef>
              <a:buFont typeface="Arial" charset="0"/>
              <a:buChar char="•"/>
              <a:defRPr/>
            </a:pPr>
            <a:r>
              <a:rPr lang="en-US" altLang="zh-CN" dirty="0" smtClean="0">
                <a:latin typeface="Arial" panose="020B0604020202020204" pitchFamily="34" charset="0"/>
                <a:cs typeface="Arial" panose="020B0604020202020204" pitchFamily="34" charset="0"/>
              </a:rPr>
              <a:t>Our views on some important features are also </a:t>
            </a:r>
            <a:r>
              <a:rPr lang="en-US" altLang="zh-CN" dirty="0" smtClean="0">
                <a:latin typeface="Arial" panose="020B0604020202020204" pitchFamily="34" charset="0"/>
                <a:cs typeface="Arial" panose="020B0604020202020204" pitchFamily="34" charset="0"/>
              </a:rPr>
              <a:t>presented</a:t>
            </a:r>
            <a:endParaRPr lang="en-US" altLang="zh-CN" sz="2000" dirty="0" smtClean="0">
              <a:latin typeface="Arial" panose="020B0604020202020204" pitchFamily="34" charset="0"/>
              <a:cs typeface="Arial" panose="020B0604020202020204" pitchFamily="34" charset="0"/>
            </a:endParaRPr>
          </a:p>
          <a:p>
            <a:pPr marL="342900" indent="-342900">
              <a:spcBef>
                <a:spcPct val="20000"/>
              </a:spcBef>
              <a:buFont typeface="Arial" charset="0"/>
              <a:buChar char="•"/>
              <a:defRPr/>
            </a:pPr>
            <a:endParaRPr lang="en-US" altLang="zh-CN" dirty="0" smtClean="0">
              <a:latin typeface="Arial" panose="020B0604020202020204" pitchFamily="34" charset="0"/>
              <a:cs typeface="Arial" panose="020B0604020202020204" pitchFamily="34" charset="0"/>
            </a:endParaRPr>
          </a:p>
          <a:p>
            <a:pPr marL="342900" indent="-342900">
              <a:spcBef>
                <a:spcPct val="20000"/>
              </a:spcBef>
              <a:buFont typeface="Arial" charset="0"/>
              <a:buChar char="•"/>
              <a:defRPr/>
            </a:pPr>
            <a:endParaRPr lang="en-US" altLang="zh-CN" dirty="0">
              <a:latin typeface="Arial" panose="020B0604020202020204" pitchFamily="34" charset="0"/>
              <a:cs typeface="Arial" panose="020B0604020202020204" pitchFamily="34" charset="0"/>
            </a:endParaRPr>
          </a:p>
          <a:p>
            <a:pPr marL="2628900" lvl="5" indent="-342900">
              <a:spcBef>
                <a:spcPct val="20000"/>
              </a:spcBef>
              <a:defRPr/>
            </a:pPr>
            <a:r>
              <a:rPr lang="en-US" altLang="zh-CN" sz="1400" dirty="0" smtClean="0"/>
              <a:t>[1] R1-1720788, </a:t>
            </a:r>
            <a:r>
              <a:rPr lang="en-US" altLang="zh-CN" sz="1400" i="1" dirty="0" smtClean="0"/>
              <a:t>RAN1 UE feature list on Rel-15 </a:t>
            </a:r>
            <a:r>
              <a:rPr lang="en-US" altLang="zh-CN" sz="1400" i="1" dirty="0" smtClean="0"/>
              <a:t>NR, NTT DOCOMO</a:t>
            </a:r>
            <a:endParaRPr lang="en-US" altLang="zh-CN" sz="1400" i="1" dirty="0" smtClean="0"/>
          </a:p>
          <a:p>
            <a:pPr marL="2628900" lvl="5" indent="-342900">
              <a:spcBef>
                <a:spcPct val="20000"/>
              </a:spcBef>
              <a:defRPr/>
            </a:pPr>
            <a:r>
              <a:rPr lang="en-US" altLang="zh-CN" sz="1400" dirty="0" smtClean="0"/>
              <a:t>[2] R2-1714226, </a:t>
            </a:r>
            <a:r>
              <a:rPr lang="en-US" altLang="zh-CN" sz="1400" i="1" dirty="0" smtClean="0"/>
              <a:t>Offline discussion output on L2/3 </a:t>
            </a:r>
            <a:r>
              <a:rPr lang="en-US" altLang="zh-CN" sz="1400" i="1" dirty="0" smtClean="0"/>
              <a:t>capabilities, Intel</a:t>
            </a:r>
            <a:endParaRPr lang="en-US" altLang="zh-CN" sz="1400" i="1" dirty="0" smtClean="0"/>
          </a:p>
          <a:p>
            <a:pPr marL="2628900" lvl="5" indent="-342900">
              <a:spcBef>
                <a:spcPct val="20000"/>
              </a:spcBef>
              <a:defRPr/>
            </a:pPr>
            <a:r>
              <a:rPr lang="en-US" sz="1400" dirty="0" smtClean="0"/>
              <a:t>[3</a:t>
            </a:r>
            <a:r>
              <a:rPr lang="en-US" sz="1400" dirty="0" smtClean="0"/>
              <a:t>] </a:t>
            </a:r>
            <a:r>
              <a:rPr lang="en-US" sz="1400" dirty="0" smtClean="0"/>
              <a:t>R4-1714257. </a:t>
            </a:r>
            <a:r>
              <a:rPr lang="en-US" sz="1400" i="1" dirty="0" smtClean="0"/>
              <a:t>LS reply on MIMO layers UE capabilities MIMO </a:t>
            </a:r>
            <a:r>
              <a:rPr lang="en-US" sz="1400" i="1" dirty="0" smtClean="0"/>
              <a:t>capability, RAN4</a:t>
            </a:r>
            <a:endParaRPr lang="en-US" altLang="zh-CN" sz="1400" i="1" dirty="0" smtClean="0"/>
          </a:p>
          <a:p>
            <a:pPr lvl="1"/>
            <a:r>
              <a:rPr lang="en-US" dirty="0" smtClean="0"/>
              <a:t/>
            </a:r>
            <a:br>
              <a:rPr lang="en-US" dirty="0" smtClean="0"/>
            </a:br>
            <a:endParaRPr lang="en-US" dirty="0" smtClean="0"/>
          </a:p>
          <a:p>
            <a:r>
              <a:rPr lang="en-US" dirty="0" smtClean="0"/>
              <a:t/>
            </a:r>
            <a:br>
              <a:rPr lang="en-US" dirty="0" smtClean="0"/>
            </a:br>
            <a:endParaRPr lang="en-US" altLang="zh-CN" i="1" dirty="0" smtClean="0"/>
          </a:p>
          <a:p>
            <a:pPr marL="285750" indent="-285750" eaLnBrk="0" hangingPunct="0">
              <a:lnSpc>
                <a:spcPct val="125000"/>
              </a:lnSpc>
              <a:spcBef>
                <a:spcPct val="20000"/>
              </a:spcBef>
            </a:pPr>
            <a:endParaRPr lang="en-US" altLang="zh-CN" sz="1100" b="1" kern="0" dirty="0" smtClean="0">
              <a:latin typeface="Arial" pitchFamily="34" charset="0"/>
              <a:ea typeface="+mn-ea"/>
              <a:cs typeface="Arial" pitchFamily="34" charset="0"/>
            </a:endParaRPr>
          </a:p>
        </p:txBody>
      </p:sp>
      <p:sp>
        <p:nvSpPr>
          <p:cNvPr id="4" name="Title 1"/>
          <p:cNvSpPr txBox="1">
            <a:spLocks/>
          </p:cNvSpPr>
          <p:nvPr/>
        </p:nvSpPr>
        <p:spPr>
          <a:xfrm>
            <a:off x="221402" y="2167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Introduction</a:t>
            </a:r>
            <a:endParaRPr lang="en-GB" altLang="zh-CN" sz="2400" b="1" kern="0" dirty="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Tree>
    <p:extLst>
      <p:ext uri="{BB962C8B-B14F-4D97-AF65-F5344CB8AC3E}">
        <p14:creationId xmlns:p14="http://schemas.microsoft.com/office/powerpoint/2010/main" xmlns="" val="2263653811"/>
      </p:ext>
    </p:extLst>
  </p:cSld>
  <p:clrMapOvr>
    <a:masterClrMapping/>
  </p:clrMapOvr>
  <p:transition advClick="0" advTm="8000">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bwMode="auto">
          <a:xfrm>
            <a:off x="183460" y="26780"/>
            <a:ext cx="7472207"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8562" tIns="0" rIns="68562" bIns="0" numCol="1" anchor="ctr" anchorCtr="0" compatLnSpc="1">
            <a:prstTxWarp prst="textNoShape">
              <a:avLst/>
            </a:prstTxWarp>
            <a:spAutoFit/>
          </a:bodyPr>
          <a:lstStyle/>
          <a:p>
            <a:pPr>
              <a:buClrTx/>
              <a:buFont typeface="Wingdings" pitchFamily="2" charset="2"/>
              <a:buNone/>
            </a:pPr>
            <a:r>
              <a:rPr lang="en-US" altLang="zh-CN" sz="2400" b="1" dirty="0" smtClean="0">
                <a:solidFill>
                  <a:srgbClr val="C00000"/>
                </a:solidFill>
                <a:latin typeface="Arial" pitchFamily="34" charset="0"/>
                <a:ea typeface="黑体" pitchFamily="49" charset="-122"/>
                <a:cs typeface="Arial" pitchFamily="34" charset="0"/>
              </a:rPr>
              <a:t>Mandatory: GF Type 1 and repetitions [3-31, 3-32]</a:t>
            </a:r>
          </a:p>
        </p:txBody>
      </p:sp>
      <p:graphicFrame>
        <p:nvGraphicFramePr>
          <p:cNvPr id="3" name="Table 3"/>
          <p:cNvGraphicFramePr>
            <a:graphicFrameLocks noGrp="1"/>
          </p:cNvGraphicFramePr>
          <p:nvPr>
            <p:extLst>
              <p:ext uri="{D42A27DB-BD31-4B8C-83A1-F6EECF244321}">
                <p14:modId xmlns:p14="http://schemas.microsoft.com/office/powerpoint/2010/main" xmlns="" val="328983008"/>
              </p:ext>
            </p:extLst>
          </p:nvPr>
        </p:nvGraphicFramePr>
        <p:xfrm>
          <a:off x="120819" y="384189"/>
          <a:ext cx="8609194" cy="2931176"/>
        </p:xfrm>
        <a:graphic>
          <a:graphicData uri="http://schemas.openxmlformats.org/drawingml/2006/table">
            <a:tbl>
              <a:tblPr firstRow="1" firstCol="1" bandRow="1">
                <a:tableStyleId>{5C22544A-7EE6-4342-B048-85BDC9FD1C3A}</a:tableStyleId>
              </a:tblPr>
              <a:tblGrid>
                <a:gridCol w="817846"/>
                <a:gridCol w="1940542"/>
                <a:gridCol w="1803037"/>
                <a:gridCol w="4047769"/>
              </a:tblGrid>
              <a:tr h="136389">
                <a:tc>
                  <a:txBody>
                    <a:bodyPr/>
                    <a:lstStyle/>
                    <a:p>
                      <a:pPr algn="ctr">
                        <a:lnSpc>
                          <a:spcPct val="115000"/>
                        </a:lnSpc>
                        <a:spcAft>
                          <a:spcPts val="0"/>
                        </a:spcAft>
                      </a:pPr>
                      <a:r>
                        <a:rPr lang="en-US" sz="900" dirty="0" smtClean="0">
                          <a:solidFill>
                            <a:schemeClr val="bg1"/>
                          </a:solidFill>
                          <a:effectLst/>
                          <a:latin typeface="Calibri" pitchFamily="34" charset="0"/>
                          <a:cs typeface="Calibri" panose="020F0502020204030204" pitchFamily="34" charset="0"/>
                        </a:rPr>
                        <a:t>GF Type</a:t>
                      </a:r>
                      <a:endParaRPr lang="zh-CN" sz="900" dirty="0">
                        <a:solidFill>
                          <a:schemeClr val="bg1"/>
                        </a:solidFill>
                        <a:effectLst/>
                        <a:latin typeface="Calibri" pitchFamily="34" charset="0"/>
                        <a:ea typeface="SimSun" panose="02010600030101010101" pitchFamily="2" charset="-122"/>
                        <a:cs typeface="Calibri" panose="020F0502020204030204" pitchFamily="34" charset="0"/>
                      </a:endParaRPr>
                    </a:p>
                  </a:txBody>
                  <a:tcPr marL="45477" marR="45477"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00000"/>
                    </a:solidFill>
                  </a:tcPr>
                </a:tc>
                <a:tc>
                  <a:txBody>
                    <a:bodyPr/>
                    <a:lstStyle/>
                    <a:p>
                      <a:pPr algn="ctr">
                        <a:lnSpc>
                          <a:spcPct val="115000"/>
                        </a:lnSpc>
                        <a:spcAft>
                          <a:spcPts val="0"/>
                        </a:spcAft>
                      </a:pPr>
                      <a:r>
                        <a:rPr lang="en-US" altLang="zh-CN" sz="900" dirty="0" smtClean="0">
                          <a:solidFill>
                            <a:schemeClr val="bg1"/>
                          </a:solidFill>
                          <a:effectLst/>
                          <a:latin typeface="Calibri" pitchFamily="34" charset="0"/>
                          <a:ea typeface="+mn-ea"/>
                          <a:cs typeface="Calibri" panose="020F0502020204030204" pitchFamily="34" charset="0"/>
                        </a:rPr>
                        <a:t>Type</a:t>
                      </a:r>
                      <a:r>
                        <a:rPr lang="en-US" altLang="zh-CN" sz="900" baseline="0" dirty="0" smtClean="0">
                          <a:solidFill>
                            <a:schemeClr val="bg1"/>
                          </a:solidFill>
                          <a:effectLst/>
                          <a:latin typeface="Calibri" pitchFamily="34" charset="0"/>
                          <a:ea typeface="+mn-ea"/>
                          <a:cs typeface="Calibri" panose="020F0502020204030204" pitchFamily="34" charset="0"/>
                        </a:rPr>
                        <a:t> Definition</a:t>
                      </a:r>
                      <a:endParaRPr lang="zh-CN" sz="900" dirty="0">
                        <a:solidFill>
                          <a:schemeClr val="bg1"/>
                        </a:solidFill>
                        <a:effectLst/>
                        <a:latin typeface="Calibri" pitchFamily="34" charset="0"/>
                        <a:ea typeface="SimSun" panose="02010600030101010101" pitchFamily="2" charset="-122"/>
                        <a:cs typeface="Calibri" panose="020F0502020204030204" pitchFamily="34" charset="0"/>
                      </a:endParaRPr>
                    </a:p>
                  </a:txBody>
                  <a:tcPr marL="45477" marR="45477"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00000"/>
                    </a:solidFill>
                  </a:tcPr>
                </a:tc>
                <a:tc>
                  <a:txBody>
                    <a:bodyPr/>
                    <a:lstStyle/>
                    <a:p>
                      <a:pPr algn="ctr">
                        <a:lnSpc>
                          <a:spcPct val="115000"/>
                        </a:lnSpc>
                        <a:spcAft>
                          <a:spcPts val="0"/>
                        </a:spcAft>
                      </a:pPr>
                      <a:r>
                        <a:rPr lang="en-US" altLang="zh-CN" sz="900" dirty="0" smtClean="0">
                          <a:solidFill>
                            <a:schemeClr val="bg1"/>
                          </a:solidFill>
                          <a:effectLst/>
                          <a:latin typeface="Calibri" pitchFamily="34" charset="0"/>
                          <a:ea typeface="+mn-ea"/>
                          <a:cs typeface="Calibri" panose="020F0502020204030204" pitchFamily="34" charset="0"/>
                        </a:rPr>
                        <a:t>Target Scenarios</a:t>
                      </a:r>
                      <a:endParaRPr lang="zh-CN" sz="900" dirty="0">
                        <a:solidFill>
                          <a:schemeClr val="bg1"/>
                        </a:solidFill>
                        <a:effectLst/>
                        <a:latin typeface="Calibri" pitchFamily="34" charset="0"/>
                        <a:ea typeface="SimSun" panose="02010600030101010101" pitchFamily="2" charset="-122"/>
                        <a:cs typeface="Calibri" panose="020F0502020204030204" pitchFamily="34" charset="0"/>
                      </a:endParaRPr>
                    </a:p>
                  </a:txBody>
                  <a:tcPr marL="45477" marR="45477"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00000"/>
                    </a:solidFill>
                  </a:tcPr>
                </a:tc>
                <a:tc>
                  <a:txBody>
                    <a:bodyPr/>
                    <a:lstStyle/>
                    <a:p>
                      <a:pPr algn="ctr">
                        <a:lnSpc>
                          <a:spcPct val="115000"/>
                        </a:lnSpc>
                        <a:spcAft>
                          <a:spcPts val="0"/>
                        </a:spcAft>
                      </a:pPr>
                      <a:r>
                        <a:rPr lang="en-US" altLang="zh-CN" sz="900" dirty="0" smtClean="0">
                          <a:solidFill>
                            <a:schemeClr val="bg1"/>
                          </a:solidFill>
                          <a:effectLst/>
                          <a:latin typeface="Calibri" pitchFamily="34" charset="0"/>
                          <a:ea typeface="SimSun" panose="02010600030101010101" pitchFamily="2" charset="-122"/>
                          <a:cs typeface="Calibri" panose="020F0502020204030204" pitchFamily="34" charset="0"/>
                        </a:rPr>
                        <a:t>Benefits</a:t>
                      </a:r>
                      <a:endParaRPr lang="zh-CN" sz="900" dirty="0">
                        <a:solidFill>
                          <a:schemeClr val="bg1"/>
                        </a:solidFill>
                        <a:effectLst/>
                        <a:latin typeface="Calibri" pitchFamily="34" charset="0"/>
                        <a:ea typeface="SimSun" panose="02010600030101010101" pitchFamily="2" charset="-122"/>
                        <a:cs typeface="Calibri" panose="020F0502020204030204" pitchFamily="34" charset="0"/>
                      </a:endParaRPr>
                    </a:p>
                  </a:txBody>
                  <a:tcPr marL="45477" marR="45477"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00000"/>
                    </a:solidFill>
                  </a:tcPr>
                </a:tc>
              </a:tr>
              <a:tr h="1331265">
                <a:tc>
                  <a:txBody>
                    <a:bodyPr/>
                    <a:lstStyle/>
                    <a:p>
                      <a:pPr marL="0" algn="ctr" defTabSz="914400" rtl="0" eaLnBrk="1" latinLnBrk="0" hangingPunct="1">
                        <a:lnSpc>
                          <a:spcPct val="115000"/>
                        </a:lnSpc>
                        <a:spcAft>
                          <a:spcPts val="0"/>
                        </a:spcAft>
                      </a:pPr>
                      <a:r>
                        <a:rPr lang="en-US" altLang="zh-CN" sz="800" b="1" kern="1200" dirty="0" smtClean="0">
                          <a:solidFill>
                            <a:schemeClr val="tx1"/>
                          </a:solidFill>
                          <a:effectLst/>
                          <a:latin typeface="Calibri" pitchFamily="34" charset="0"/>
                          <a:ea typeface="SimSun" panose="02010600030101010101" pitchFamily="2" charset="-122"/>
                          <a:cs typeface="Calibri" panose="020F0502020204030204" pitchFamily="34" charset="0"/>
                        </a:rPr>
                        <a:t>Type</a:t>
                      </a:r>
                      <a:r>
                        <a:rPr lang="en-US" altLang="zh-CN" sz="800" b="1"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 1</a:t>
                      </a:r>
                      <a:endParaRPr lang="zh-CN" sz="800" b="1" kern="1200" dirty="0">
                        <a:solidFill>
                          <a:schemeClr val="tx1"/>
                        </a:solidFill>
                        <a:effectLst/>
                        <a:latin typeface="Calibri" pitchFamily="34" charset="0"/>
                        <a:ea typeface="SimSun" panose="02010600030101010101" pitchFamily="2" charset="-122"/>
                        <a:cs typeface="Calibri" panose="020F0502020204030204" pitchFamily="34" charset="0"/>
                      </a:endParaRPr>
                    </a:p>
                  </a:txBody>
                  <a:tcPr marL="45477" marR="45477"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285750" indent="-180000" algn="l">
                        <a:lnSpc>
                          <a:spcPct val="100000"/>
                        </a:lnSpc>
                        <a:spcAft>
                          <a:spcPts val="0"/>
                        </a:spcAft>
                        <a:buFont typeface="Arial" panose="020B0604020202020204" pitchFamily="34" charset="0"/>
                        <a:buChar char="•"/>
                      </a:pPr>
                      <a:r>
                        <a:rPr lang="en-US" altLang="zh-CN" sz="800" kern="1200" dirty="0" smtClean="0">
                          <a:solidFill>
                            <a:schemeClr val="tx1"/>
                          </a:solidFill>
                          <a:effectLst/>
                          <a:latin typeface="Calibri" pitchFamily="34" charset="0"/>
                          <a:ea typeface="+mn-ea"/>
                          <a:cs typeface="Calibri" panose="020F0502020204030204" pitchFamily="34" charset="0"/>
                        </a:rPr>
                        <a:t>Resource (re)configuration is only based on RRC signaling and no L1 signaling</a:t>
                      </a:r>
                      <a:r>
                        <a:rPr lang="en-US" altLang="zh-CN" sz="800" kern="1200" baseline="0" dirty="0" smtClean="0">
                          <a:solidFill>
                            <a:schemeClr val="tx1"/>
                          </a:solidFill>
                          <a:effectLst/>
                          <a:latin typeface="Calibri" pitchFamily="34" charset="0"/>
                          <a:ea typeface="+mn-ea"/>
                          <a:cs typeface="Calibri" panose="020F0502020204030204" pitchFamily="34" charset="0"/>
                        </a:rPr>
                        <a:t> </a:t>
                      </a:r>
                      <a:r>
                        <a:rPr lang="en-US" altLang="zh-CN" sz="800" kern="1200" dirty="0" smtClean="0">
                          <a:solidFill>
                            <a:schemeClr val="tx1"/>
                          </a:solidFill>
                          <a:effectLst/>
                          <a:latin typeface="Calibri" pitchFamily="34" charset="0"/>
                          <a:ea typeface="+mn-ea"/>
                          <a:cs typeface="Calibri" panose="020F0502020204030204" pitchFamily="34" charset="0"/>
                        </a:rPr>
                        <a:t>is needed</a:t>
                      </a:r>
                      <a:endParaRPr lang="zh-CN" sz="800" dirty="0">
                        <a:solidFill>
                          <a:schemeClr val="tx1"/>
                        </a:solidFill>
                        <a:effectLst/>
                        <a:latin typeface="Calibri" pitchFamily="34" charset="0"/>
                        <a:ea typeface="SimSun" panose="02010600030101010101" pitchFamily="2" charset="-122"/>
                        <a:cs typeface="Calibri" panose="020F0502020204030204" pitchFamily="34" charset="0"/>
                      </a:endParaRPr>
                    </a:p>
                  </a:txBody>
                  <a:tcPr marL="45477" marR="45477" marT="54000" marB="5400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285750" indent="-180000" algn="l">
                        <a:lnSpc>
                          <a:spcPct val="100000"/>
                        </a:lnSpc>
                        <a:spcAft>
                          <a:spcPts val="0"/>
                        </a:spcAft>
                        <a:buFont typeface="Arial" panose="020B0604020202020204" pitchFamily="34" charset="0"/>
                        <a:buChar char="•"/>
                      </a:pPr>
                      <a:r>
                        <a:rPr lang="en-US" altLang="zh-CN" sz="800" baseline="0" dirty="0" smtClean="0">
                          <a:solidFill>
                            <a:schemeClr val="tx1"/>
                          </a:solidFill>
                          <a:effectLst/>
                          <a:latin typeface="Calibri" pitchFamily="34" charset="0"/>
                          <a:ea typeface="SimSun" panose="02010600030101010101" pitchFamily="2" charset="-122"/>
                          <a:cs typeface="Calibri" panose="020F0502020204030204" pitchFamily="34" charset="0"/>
                        </a:rPr>
                        <a:t>low-latency and high-reliability services with sporadic and non-periodic packet arrivals, e.g., URLLC service</a:t>
                      </a:r>
                    </a:p>
                    <a:p>
                      <a:pPr marL="285750" marR="0" indent="-18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800" baseline="0" dirty="0" smtClean="0">
                          <a:solidFill>
                            <a:schemeClr val="tx1"/>
                          </a:solidFill>
                          <a:effectLst/>
                          <a:latin typeface="Calibri" pitchFamily="34" charset="0"/>
                          <a:ea typeface="SimSun" panose="02010600030101010101" pitchFamily="2" charset="-122"/>
                          <a:cs typeface="Calibri" panose="020F0502020204030204" pitchFamily="34" charset="0"/>
                        </a:rPr>
                        <a:t>Can also support services with periodic packet arrivals, e.g., VoIP</a:t>
                      </a:r>
                      <a:endParaRPr lang="zh-CN" altLang="zh-CN" sz="800" dirty="0" smtClean="0">
                        <a:solidFill>
                          <a:schemeClr val="tx1"/>
                        </a:solidFill>
                        <a:effectLst/>
                        <a:latin typeface="Calibri" pitchFamily="34" charset="0"/>
                        <a:ea typeface="SimSun" panose="02010600030101010101" pitchFamily="2" charset="-122"/>
                        <a:cs typeface="Calibri" panose="020F0502020204030204" pitchFamily="34" charset="0"/>
                      </a:endParaRPr>
                    </a:p>
                    <a:p>
                      <a:pPr marL="285750" indent="-180000" algn="l">
                        <a:lnSpc>
                          <a:spcPct val="100000"/>
                        </a:lnSpc>
                        <a:spcAft>
                          <a:spcPts val="0"/>
                        </a:spcAft>
                        <a:buFont typeface="Arial" panose="020B0604020202020204" pitchFamily="34" charset="0"/>
                        <a:buChar char="•"/>
                      </a:pPr>
                      <a:r>
                        <a:rPr lang="en-US" altLang="zh-CN" sz="800" dirty="0" smtClean="0">
                          <a:solidFill>
                            <a:schemeClr val="tx1"/>
                          </a:solidFill>
                          <a:effectLst/>
                          <a:latin typeface="Calibri" pitchFamily="34" charset="0"/>
                          <a:ea typeface="SimSun" panose="02010600030101010101" pitchFamily="2" charset="-122"/>
                          <a:cs typeface="Calibri" panose="020F0502020204030204" pitchFamily="34" charset="0"/>
                        </a:rPr>
                        <a:t>Massive small</a:t>
                      </a:r>
                      <a:r>
                        <a:rPr lang="en-US" altLang="zh-CN" sz="800" baseline="0" dirty="0" smtClean="0">
                          <a:solidFill>
                            <a:schemeClr val="tx1"/>
                          </a:solidFill>
                          <a:effectLst/>
                          <a:latin typeface="Calibri" pitchFamily="34" charset="0"/>
                          <a:ea typeface="SimSun" panose="02010600030101010101" pitchFamily="2" charset="-122"/>
                          <a:cs typeface="Calibri" panose="020F0502020204030204" pitchFamily="34" charset="0"/>
                        </a:rPr>
                        <a:t> packet transmissions</a:t>
                      </a:r>
                      <a:r>
                        <a:rPr lang="en-US" altLang="zh-CN" sz="800" dirty="0" smtClean="0">
                          <a:solidFill>
                            <a:schemeClr val="tx1"/>
                          </a:solidFill>
                          <a:effectLst/>
                          <a:latin typeface="Calibri" pitchFamily="34" charset="0"/>
                          <a:ea typeface="SimSun" panose="02010600030101010101" pitchFamily="2" charset="-122"/>
                          <a:cs typeface="Calibri" panose="020F0502020204030204" pitchFamily="34" charset="0"/>
                        </a:rPr>
                        <a:t> with low cost</a:t>
                      </a:r>
                      <a:r>
                        <a:rPr lang="en-US" altLang="zh-CN" sz="800" baseline="0" dirty="0" smtClean="0">
                          <a:solidFill>
                            <a:schemeClr val="tx1"/>
                          </a:solidFill>
                          <a:effectLst/>
                          <a:latin typeface="Calibri" pitchFamily="34" charset="0"/>
                          <a:ea typeface="SimSun" panose="02010600030101010101" pitchFamily="2" charset="-122"/>
                          <a:cs typeface="Calibri" panose="020F0502020204030204" pitchFamily="34" charset="0"/>
                        </a:rPr>
                        <a:t> and low signaling overhead in e.g., </a:t>
                      </a:r>
                      <a:r>
                        <a:rPr lang="en-US" altLang="zh-CN" sz="800" baseline="0" dirty="0" err="1" smtClean="0">
                          <a:solidFill>
                            <a:schemeClr val="tx1"/>
                          </a:solidFill>
                          <a:effectLst/>
                          <a:latin typeface="Calibri" pitchFamily="34" charset="0"/>
                          <a:ea typeface="SimSun" panose="02010600030101010101" pitchFamily="2" charset="-122"/>
                          <a:cs typeface="Calibri" panose="020F0502020204030204" pitchFamily="34" charset="0"/>
                        </a:rPr>
                        <a:t>mMTC</a:t>
                      </a:r>
                      <a:r>
                        <a:rPr lang="en-US" altLang="zh-CN" sz="800" baseline="0" dirty="0" smtClean="0">
                          <a:solidFill>
                            <a:schemeClr val="tx1"/>
                          </a:solidFill>
                          <a:effectLst/>
                          <a:latin typeface="Calibri" pitchFamily="34" charset="0"/>
                          <a:ea typeface="SimSun" panose="02010600030101010101" pitchFamily="2" charset="-122"/>
                          <a:cs typeface="Calibri" panose="020F0502020204030204" pitchFamily="34" charset="0"/>
                        </a:rPr>
                        <a:t> and eMBB scenarios</a:t>
                      </a:r>
                    </a:p>
                  </a:txBody>
                  <a:tcPr marL="45477" marR="45477" marT="54000" marB="5400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285750" indent="-180000" algn="l" defTabSz="914400" rtl="0" eaLnBrk="1" latinLnBrk="0" hangingPunct="1">
                        <a:lnSpc>
                          <a:spcPct val="100000"/>
                        </a:lnSpc>
                        <a:spcAft>
                          <a:spcPts val="0"/>
                        </a:spcAft>
                        <a:buFont typeface="Arial" panose="020B0604020202020204" pitchFamily="34" charset="0"/>
                        <a:buChar char="•"/>
                      </a:pPr>
                      <a:r>
                        <a:rPr lang="en-US" altLang="zh-CN" sz="800" b="1" kern="1200" baseline="0" dirty="0" smtClean="0">
                          <a:solidFill>
                            <a:srgbClr val="C00000"/>
                          </a:solidFill>
                          <a:effectLst/>
                          <a:latin typeface="Calibri" pitchFamily="34" charset="0"/>
                          <a:ea typeface="SimSun" panose="02010600030101010101" pitchFamily="2" charset="-122"/>
                          <a:cs typeface="Calibri" panose="020F0502020204030204" pitchFamily="34" charset="0"/>
                        </a:rPr>
                        <a:t>[Latency] </a:t>
                      </a:r>
                      <a:r>
                        <a:rPr lang="en-US" altLang="zh-CN" sz="80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Simple resource (re-)configuration suitable for unknown traffic pattern (event driven and sporadic) and ultra low latency feature</a:t>
                      </a:r>
                    </a:p>
                    <a:p>
                      <a:pPr marL="285750" indent="-180000" algn="l" defTabSz="914400" rtl="0" eaLnBrk="1" latinLnBrk="0" hangingPunct="1">
                        <a:lnSpc>
                          <a:spcPct val="100000"/>
                        </a:lnSpc>
                        <a:spcAft>
                          <a:spcPts val="0"/>
                        </a:spcAft>
                        <a:buFont typeface="Arial" panose="020B0604020202020204" pitchFamily="34" charset="0"/>
                        <a:buChar char="•"/>
                      </a:pPr>
                      <a:r>
                        <a:rPr lang="en-US" altLang="zh-CN" sz="800" b="1" kern="1200" baseline="0" dirty="0" smtClean="0">
                          <a:solidFill>
                            <a:srgbClr val="C00000"/>
                          </a:solidFill>
                          <a:effectLst/>
                          <a:latin typeface="Calibri" pitchFamily="34" charset="0"/>
                          <a:ea typeface="SimSun" panose="02010600030101010101" pitchFamily="2" charset="-122"/>
                          <a:cs typeface="Calibri" panose="020F0502020204030204" pitchFamily="34" charset="0"/>
                        </a:rPr>
                        <a:t>[Reliability] </a:t>
                      </a:r>
                      <a:r>
                        <a:rPr lang="en-US" altLang="zh-CN" sz="80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Simple resource (re-)configuration with Less L1 signaling overhead and reliability issue, especially for ultra high reliability cases</a:t>
                      </a:r>
                    </a:p>
                    <a:p>
                      <a:pPr marL="285750" marR="0" indent="-18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800" b="1" kern="1200" baseline="0" dirty="0" smtClean="0">
                          <a:solidFill>
                            <a:srgbClr val="C00000"/>
                          </a:solidFill>
                          <a:effectLst/>
                          <a:latin typeface="Calibri" pitchFamily="34" charset="0"/>
                          <a:ea typeface="SimSun" panose="02010600030101010101" pitchFamily="2" charset="-122"/>
                          <a:cs typeface="Calibri" panose="020F0502020204030204" pitchFamily="34" charset="0"/>
                        </a:rPr>
                        <a:t>[Service diversity] </a:t>
                      </a:r>
                      <a:r>
                        <a:rPr lang="en-US" altLang="zh-CN" sz="80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Simple resource configuration to support multiple configurations for different types of services with various latency and reliability requirements simultaneously in case the number of serving cells is limited</a:t>
                      </a:r>
                    </a:p>
                    <a:p>
                      <a:pPr marL="285750" marR="0" indent="-18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800" b="1" kern="1200" baseline="0" dirty="0" smtClean="0">
                          <a:solidFill>
                            <a:srgbClr val="C00000"/>
                          </a:solidFill>
                          <a:effectLst/>
                          <a:latin typeface="Calibri" pitchFamily="34" charset="0"/>
                          <a:ea typeface="SimSun" panose="02010600030101010101" pitchFamily="2" charset="-122"/>
                          <a:cs typeface="Calibri" panose="020F0502020204030204" pitchFamily="34" charset="0"/>
                        </a:rPr>
                        <a:t>[Energy saving] </a:t>
                      </a:r>
                      <a:r>
                        <a:rPr lang="en-US" altLang="zh-CN" sz="80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Simple resource configuration to avoid unnecessarily frequent DCI monitoring to save energy consumption for the massive MTC devices with latency budget</a:t>
                      </a:r>
                    </a:p>
                    <a:p>
                      <a:pPr marL="285750" marR="0" indent="-18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800" b="1" kern="1200" baseline="0" dirty="0" smtClean="0">
                          <a:solidFill>
                            <a:srgbClr val="0070C0"/>
                          </a:solidFill>
                          <a:effectLst/>
                          <a:latin typeface="Calibri" pitchFamily="34" charset="0"/>
                          <a:ea typeface="SimSun" panose="02010600030101010101" pitchFamily="2" charset="-122"/>
                          <a:cs typeface="Calibri" panose="020F0502020204030204" pitchFamily="34" charset="0"/>
                        </a:rPr>
                        <a:t>[Efficiency] </a:t>
                      </a:r>
                      <a:r>
                        <a:rPr lang="en-US" altLang="zh-CN" sz="800" b="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Allow c</a:t>
                      </a:r>
                      <a:r>
                        <a:rPr lang="en-US" altLang="zh-CN" sz="80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ontention to support higher resource utilization</a:t>
                      </a:r>
                    </a:p>
                  </a:txBody>
                  <a:tcPr marL="45477" marR="45477" marT="54000" marB="5400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r>
              <a:tr h="659239">
                <a:tc>
                  <a:txBody>
                    <a:bodyPr/>
                    <a:lstStyle/>
                    <a:p>
                      <a:pPr algn="ctr">
                        <a:lnSpc>
                          <a:spcPct val="115000"/>
                        </a:lnSpc>
                        <a:spcAft>
                          <a:spcPts val="0"/>
                        </a:spcAft>
                      </a:pPr>
                      <a:r>
                        <a:rPr lang="en-US" altLang="zh-CN" sz="800" dirty="0" smtClean="0">
                          <a:solidFill>
                            <a:schemeClr val="tx1"/>
                          </a:solidFill>
                          <a:effectLst/>
                          <a:latin typeface="Calibri" pitchFamily="34" charset="0"/>
                          <a:ea typeface="SimSun" panose="02010600030101010101" pitchFamily="2" charset="-122"/>
                          <a:cs typeface="Calibri" panose="020F0502020204030204" pitchFamily="34" charset="0"/>
                        </a:rPr>
                        <a:t>Type 2</a:t>
                      </a:r>
                      <a:endParaRPr lang="zh-CN" sz="800" dirty="0">
                        <a:solidFill>
                          <a:schemeClr val="tx1"/>
                        </a:solidFill>
                        <a:effectLst/>
                        <a:latin typeface="Calibri" pitchFamily="34" charset="0"/>
                        <a:ea typeface="SimSun" panose="02010600030101010101" pitchFamily="2" charset="-122"/>
                        <a:cs typeface="Calibri" panose="020F0502020204030204" pitchFamily="34" charset="0"/>
                      </a:endParaRPr>
                    </a:p>
                  </a:txBody>
                  <a:tcPr marL="45477" marR="45477"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285750" indent="-180000" algn="l">
                        <a:lnSpc>
                          <a:spcPct val="100000"/>
                        </a:lnSpc>
                        <a:spcAft>
                          <a:spcPts val="0"/>
                        </a:spcAft>
                        <a:buFont typeface="Arial" panose="020B0604020202020204" pitchFamily="34" charset="0"/>
                        <a:buChar char="•"/>
                      </a:pPr>
                      <a:r>
                        <a:rPr lang="en-US" altLang="zh-CN" sz="800" kern="1200" dirty="0" smtClean="0">
                          <a:solidFill>
                            <a:schemeClr val="tx1"/>
                          </a:solidFill>
                          <a:effectLst/>
                          <a:latin typeface="Calibri" pitchFamily="34" charset="0"/>
                          <a:ea typeface="+mn-ea"/>
                          <a:cs typeface="Calibri" panose="020F0502020204030204" pitchFamily="34" charset="0"/>
                        </a:rPr>
                        <a:t>Resource</a:t>
                      </a:r>
                      <a:r>
                        <a:rPr lang="en-US" altLang="zh-CN" sz="800" kern="1200" baseline="0" dirty="0" smtClean="0">
                          <a:solidFill>
                            <a:schemeClr val="tx1"/>
                          </a:solidFill>
                          <a:effectLst/>
                          <a:latin typeface="Calibri" pitchFamily="34" charset="0"/>
                          <a:ea typeface="+mn-ea"/>
                          <a:cs typeface="Calibri" panose="020F0502020204030204" pitchFamily="34" charset="0"/>
                        </a:rPr>
                        <a:t> (re)configuration</a:t>
                      </a:r>
                      <a:r>
                        <a:rPr lang="en-US" altLang="zh-CN" sz="800" kern="1200" dirty="0" smtClean="0">
                          <a:solidFill>
                            <a:schemeClr val="tx1"/>
                          </a:solidFill>
                          <a:effectLst/>
                          <a:latin typeface="Calibri" pitchFamily="34" charset="0"/>
                          <a:ea typeface="+mn-ea"/>
                          <a:cs typeface="Calibri" panose="020F0502020204030204" pitchFamily="34" charset="0"/>
                        </a:rPr>
                        <a:t> is based on both RRC signaling and L1 signaling,</a:t>
                      </a:r>
                      <a:r>
                        <a:rPr lang="en-US" altLang="zh-CN" sz="800" kern="1200" baseline="0" dirty="0" smtClean="0">
                          <a:solidFill>
                            <a:schemeClr val="tx1"/>
                          </a:solidFill>
                          <a:effectLst/>
                          <a:latin typeface="Calibri" pitchFamily="34" charset="0"/>
                          <a:ea typeface="+mn-ea"/>
                          <a:cs typeface="Calibri" panose="020F0502020204030204" pitchFamily="34" charset="0"/>
                        </a:rPr>
                        <a:t> where L1 signaling is used for resource activation/deactivation/modification</a:t>
                      </a:r>
                      <a:endParaRPr lang="zh-CN" sz="800" dirty="0">
                        <a:solidFill>
                          <a:schemeClr val="tx1"/>
                        </a:solidFill>
                        <a:effectLst/>
                        <a:latin typeface="Calibri" pitchFamily="34" charset="0"/>
                        <a:ea typeface="SimSun" panose="02010600030101010101" pitchFamily="2" charset="-122"/>
                        <a:cs typeface="Calibri" panose="020F0502020204030204" pitchFamily="34" charset="0"/>
                      </a:endParaRPr>
                    </a:p>
                  </a:txBody>
                  <a:tcPr marL="45477" marR="45477" marT="54000" marB="5400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285750" indent="-180000" algn="l" defTabSz="914400" rtl="0" eaLnBrk="1" latinLnBrk="0" hangingPunct="1">
                        <a:lnSpc>
                          <a:spcPct val="100000"/>
                        </a:lnSpc>
                        <a:spcAft>
                          <a:spcPts val="0"/>
                        </a:spcAft>
                        <a:buFont typeface="Arial" panose="020B0604020202020204" pitchFamily="34" charset="0"/>
                        <a:buChar char="•"/>
                      </a:pPr>
                      <a:r>
                        <a:rPr lang="en-US" altLang="zh-CN" sz="80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Moderate-to-low- latency and reliability services</a:t>
                      </a:r>
                    </a:p>
                    <a:p>
                      <a:pPr marL="285750" indent="-180000" algn="l" defTabSz="914400" rtl="0" eaLnBrk="1" latinLnBrk="0" hangingPunct="1">
                        <a:lnSpc>
                          <a:spcPct val="100000"/>
                        </a:lnSpc>
                        <a:spcAft>
                          <a:spcPts val="0"/>
                        </a:spcAft>
                        <a:buFont typeface="Arial" panose="020B0604020202020204" pitchFamily="34" charset="0"/>
                        <a:buChar char="•"/>
                      </a:pPr>
                      <a:r>
                        <a:rPr lang="en-US" altLang="zh-CN" sz="80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Most likely for the case with known traffic patterns, e.g., periodic packets such as VoIP</a:t>
                      </a:r>
                    </a:p>
                  </a:txBody>
                  <a:tcPr marL="45477" marR="45477" marT="54000" marB="5400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285750" marR="0" indent="-18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800" b="1" kern="1200" baseline="0" dirty="0" smtClean="0">
                          <a:solidFill>
                            <a:srgbClr val="0070C0"/>
                          </a:solidFill>
                          <a:effectLst/>
                          <a:latin typeface="Calibri" pitchFamily="34" charset="0"/>
                          <a:ea typeface="SimSun" panose="02010600030101010101" pitchFamily="2" charset="-122"/>
                          <a:cs typeface="Calibri" panose="020F0502020204030204" pitchFamily="34" charset="0"/>
                        </a:rPr>
                        <a:t>[Efficiency] </a:t>
                      </a:r>
                      <a:r>
                        <a:rPr lang="en-US" altLang="zh-CN" sz="80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Allow contention to support higher resource utilization</a:t>
                      </a:r>
                    </a:p>
                    <a:p>
                      <a:pPr marL="285750" indent="-180000" algn="l" defTabSz="914400" rtl="0" eaLnBrk="1" latinLnBrk="0" hangingPunct="1">
                        <a:lnSpc>
                          <a:spcPct val="100000"/>
                        </a:lnSpc>
                        <a:spcAft>
                          <a:spcPts val="0"/>
                        </a:spcAft>
                        <a:buFont typeface="Arial" panose="020B0604020202020204" pitchFamily="34" charset="0"/>
                        <a:buChar char="•"/>
                      </a:pPr>
                      <a:r>
                        <a:rPr lang="en-US" altLang="zh-CN" sz="800" b="1" kern="1200" baseline="0" dirty="0" smtClean="0">
                          <a:solidFill>
                            <a:srgbClr val="00B050"/>
                          </a:solidFill>
                          <a:effectLst/>
                          <a:latin typeface="Calibri" pitchFamily="34" charset="0"/>
                          <a:ea typeface="SimSun" panose="02010600030101010101" pitchFamily="2" charset="-122"/>
                          <a:cs typeface="Calibri" panose="020F0502020204030204" pitchFamily="34" charset="0"/>
                        </a:rPr>
                        <a:t>[Flexible control] </a:t>
                      </a:r>
                      <a:r>
                        <a:rPr lang="en-US" altLang="zh-CN" sz="80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More flexible and dynamic for resource update when accurate CSI knowledge is available</a:t>
                      </a:r>
                    </a:p>
                  </a:txBody>
                  <a:tcPr marL="45477" marR="45477" marT="54000" marB="5400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r>
              <a:tr h="606722">
                <a:tc>
                  <a:txBody>
                    <a:bodyPr/>
                    <a:lstStyle/>
                    <a:p>
                      <a:pPr algn="ctr">
                        <a:lnSpc>
                          <a:spcPct val="115000"/>
                        </a:lnSpc>
                        <a:spcAft>
                          <a:spcPts val="0"/>
                        </a:spcAft>
                      </a:pPr>
                      <a:r>
                        <a:rPr lang="en-US" altLang="zh-CN" sz="800" dirty="0" smtClean="0">
                          <a:solidFill>
                            <a:schemeClr val="tx1"/>
                          </a:solidFill>
                          <a:effectLst/>
                          <a:latin typeface="Calibri" pitchFamily="34" charset="0"/>
                          <a:ea typeface="SimSun" panose="02010600030101010101" pitchFamily="2" charset="-122"/>
                          <a:cs typeface="Calibri" panose="020F0502020204030204" pitchFamily="34" charset="0"/>
                        </a:rPr>
                        <a:t>LTE</a:t>
                      </a:r>
                      <a:r>
                        <a:rPr lang="en-US" altLang="zh-CN" sz="800" baseline="0" dirty="0" smtClean="0">
                          <a:solidFill>
                            <a:schemeClr val="tx1"/>
                          </a:solidFill>
                          <a:effectLst/>
                          <a:latin typeface="Calibri" pitchFamily="34" charset="0"/>
                          <a:ea typeface="SimSun" panose="02010600030101010101" pitchFamily="2" charset="-122"/>
                          <a:cs typeface="Calibri" panose="020F0502020204030204" pitchFamily="34" charset="0"/>
                        </a:rPr>
                        <a:t> SPS</a:t>
                      </a:r>
                      <a:endParaRPr lang="zh-CN" sz="800" dirty="0">
                        <a:solidFill>
                          <a:schemeClr val="tx1"/>
                        </a:solidFill>
                        <a:effectLst/>
                        <a:latin typeface="Calibri" pitchFamily="34" charset="0"/>
                        <a:ea typeface="SimSun" panose="02010600030101010101" pitchFamily="2" charset="-122"/>
                        <a:cs typeface="Calibri" panose="020F0502020204030204" pitchFamily="34" charset="0"/>
                      </a:endParaRPr>
                    </a:p>
                  </a:txBody>
                  <a:tcPr marL="45477" marR="45477"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285750" indent="-180000" algn="l">
                        <a:lnSpc>
                          <a:spcPct val="100000"/>
                        </a:lnSpc>
                        <a:spcAft>
                          <a:spcPts val="0"/>
                        </a:spcAft>
                        <a:buFont typeface="Arial" panose="020B0604020202020204" pitchFamily="34" charset="0"/>
                        <a:buChar char="•"/>
                      </a:pPr>
                      <a:r>
                        <a:rPr lang="en-US" altLang="zh-CN" sz="800" dirty="0" smtClean="0">
                          <a:solidFill>
                            <a:schemeClr val="tx1"/>
                          </a:solidFill>
                          <a:effectLst/>
                          <a:latin typeface="Calibri" pitchFamily="34" charset="0"/>
                          <a:ea typeface="SimSun" panose="02010600030101010101" pitchFamily="2" charset="-122"/>
                          <a:cs typeface="Calibri" panose="020F0502020204030204" pitchFamily="34" charset="0"/>
                        </a:rPr>
                        <a:t>Semi-statically configured</a:t>
                      </a:r>
                      <a:r>
                        <a:rPr lang="en-US" altLang="zh-CN" sz="800" baseline="0" dirty="0" smtClean="0">
                          <a:solidFill>
                            <a:schemeClr val="tx1"/>
                          </a:solidFill>
                          <a:effectLst/>
                          <a:latin typeface="Calibri" pitchFamily="34" charset="0"/>
                          <a:ea typeface="SimSun" panose="02010600030101010101" pitchFamily="2" charset="-122"/>
                          <a:cs typeface="Calibri" panose="020F0502020204030204" pitchFamily="34" charset="0"/>
                        </a:rPr>
                        <a:t> resource</a:t>
                      </a:r>
                      <a:r>
                        <a:rPr lang="en-US" altLang="zh-CN" sz="800" baseline="0" dirty="0">
                          <a:solidFill>
                            <a:schemeClr val="tx1"/>
                          </a:solidFill>
                          <a:effectLst/>
                          <a:latin typeface="Calibri" pitchFamily="34" charset="0"/>
                          <a:ea typeface="SimSun" panose="02010600030101010101" pitchFamily="2" charset="-122"/>
                          <a:cs typeface="Calibri" panose="020F0502020204030204" pitchFamily="34" charset="0"/>
                        </a:rPr>
                        <a:t> </a:t>
                      </a:r>
                      <a:r>
                        <a:rPr lang="en-US" altLang="zh-CN" sz="800" baseline="0" dirty="0" smtClean="0">
                          <a:solidFill>
                            <a:schemeClr val="tx1"/>
                          </a:solidFill>
                          <a:effectLst/>
                          <a:latin typeface="Calibri" pitchFamily="34" charset="0"/>
                          <a:ea typeface="SimSun" panose="02010600030101010101" pitchFamily="2" charset="-122"/>
                          <a:cs typeface="Calibri" panose="020F0502020204030204" pitchFamily="34" charset="0"/>
                        </a:rPr>
                        <a:t>with DCI activation/deactivation </a:t>
                      </a:r>
                    </a:p>
                  </a:txBody>
                  <a:tcPr marL="45477" marR="45477" marT="54000" marB="5400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285750" indent="-180000" algn="l" defTabSz="914400" rtl="0" eaLnBrk="1" latinLnBrk="0" hangingPunct="1">
                        <a:lnSpc>
                          <a:spcPct val="100000"/>
                        </a:lnSpc>
                        <a:spcAft>
                          <a:spcPts val="0"/>
                        </a:spcAft>
                        <a:buFont typeface="Arial" panose="020B0604020202020204" pitchFamily="34" charset="0"/>
                        <a:buChar char="•"/>
                      </a:pPr>
                      <a:r>
                        <a:rPr lang="en-US" altLang="zh-CN" sz="80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Periodic traffic such as VoIP</a:t>
                      </a:r>
                    </a:p>
                  </a:txBody>
                  <a:tcPr marL="45477" marR="45477" marT="54000" marB="5400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285750" marR="0" indent="-18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800" b="1" kern="1200" baseline="0" dirty="0" smtClean="0">
                          <a:solidFill>
                            <a:srgbClr val="00B050"/>
                          </a:solidFill>
                          <a:effectLst/>
                          <a:latin typeface="Calibri" pitchFamily="34" charset="0"/>
                          <a:ea typeface="SimSun" panose="02010600030101010101" pitchFamily="2" charset="-122"/>
                          <a:cs typeface="Calibri" panose="020F0502020204030204" pitchFamily="34" charset="0"/>
                        </a:rPr>
                        <a:t>[Flexible control] </a:t>
                      </a:r>
                      <a:r>
                        <a:rPr lang="en-US" altLang="zh-CN" sz="800" kern="1200" baseline="0" dirty="0" smtClean="0">
                          <a:solidFill>
                            <a:schemeClr val="tx1"/>
                          </a:solidFill>
                          <a:effectLst/>
                          <a:latin typeface="Calibri" pitchFamily="34" charset="0"/>
                          <a:ea typeface="SimSun" panose="02010600030101010101" pitchFamily="2" charset="-122"/>
                          <a:cs typeface="Calibri" panose="020F0502020204030204" pitchFamily="34" charset="0"/>
                        </a:rPr>
                        <a:t>More flexible and dynamic for resource update when accurate CSI knowledge is available</a:t>
                      </a:r>
                    </a:p>
                  </a:txBody>
                  <a:tcPr marL="45477" marR="45477" marT="54000" marB="5400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r>
            </a:tbl>
          </a:graphicData>
        </a:graphic>
      </p:graphicFrame>
      <p:sp>
        <p:nvSpPr>
          <p:cNvPr id="4" name="TextBox 3"/>
          <p:cNvSpPr txBox="1"/>
          <p:nvPr/>
        </p:nvSpPr>
        <p:spPr>
          <a:xfrm>
            <a:off x="0" y="4552406"/>
            <a:ext cx="8424962" cy="854062"/>
          </a:xfrm>
          <a:prstGeom prst="rect">
            <a:avLst/>
          </a:prstGeom>
          <a:noFill/>
        </p:spPr>
        <p:txBody>
          <a:bodyPr wrap="square" lIns="68562" tIns="34281" rIns="68562" bIns="34281" rtlCol="0">
            <a:spAutoFit/>
          </a:bodyPr>
          <a:lstStyle/>
          <a:p>
            <a:pPr>
              <a:buFont typeface="Arial" pitchFamily="34" charset="0"/>
              <a:buChar char="•"/>
            </a:pPr>
            <a:r>
              <a:rPr lang="en-US" altLang="zh-CN" sz="1100" dirty="0" smtClean="0">
                <a:ea typeface="华文细黑" panose="02010600040101010101" pitchFamily="2" charset="-122"/>
                <a:cs typeface="Arial" panose="020B0604020202020204" pitchFamily="34" charset="0"/>
              </a:rPr>
              <a:t>Proposal: 3-14 (DL SPS) is optional </a:t>
            </a:r>
            <a:r>
              <a:rPr lang="en-US" altLang="zh-CN" sz="1100" dirty="0" smtClean="0">
                <a:ea typeface="华文细黑" panose="02010600040101010101" pitchFamily="2" charset="-122"/>
                <a:cs typeface="Arial" panose="020B0604020202020204" pitchFamily="34" charset="0"/>
              </a:rPr>
              <a:t>(not widely used </a:t>
            </a:r>
            <a:r>
              <a:rPr lang="en-US" altLang="zh-CN" sz="1100" dirty="0" smtClean="0">
                <a:ea typeface="华文细黑" panose="02010600040101010101" pitchFamily="2" charset="-122"/>
                <a:cs typeface="Arial" panose="020B0604020202020204" pitchFamily="34" charset="0"/>
              </a:rPr>
              <a:t>in LTE). GF Type 1 is mandatory</a:t>
            </a:r>
          </a:p>
          <a:p>
            <a:pPr>
              <a:buFont typeface="Arial" pitchFamily="34" charset="0"/>
              <a:buChar char="•"/>
            </a:pPr>
            <a:r>
              <a:rPr lang="en-US" altLang="zh-CN" sz="1100" dirty="0" smtClean="0">
                <a:ea typeface="华文细黑" panose="02010600040101010101" pitchFamily="2" charset="-122"/>
                <a:cs typeface="Arial" panose="020B0604020202020204" pitchFamily="34" charset="0"/>
              </a:rPr>
              <a:t>Proposal: K repetition should be mandatory for GF (no need for a UE feature separate than GF). If split number of repetitions into different UE features, then support at least k=4</a:t>
            </a:r>
          </a:p>
          <a:p>
            <a:pPr>
              <a:buNone/>
            </a:pPr>
            <a:endParaRPr lang="zh-CN" altLang="en-US" dirty="0"/>
          </a:p>
        </p:txBody>
      </p:sp>
      <p:grpSp>
        <p:nvGrpSpPr>
          <p:cNvPr id="5" name="组合 7"/>
          <p:cNvGrpSpPr/>
          <p:nvPr/>
        </p:nvGrpSpPr>
        <p:grpSpPr>
          <a:xfrm>
            <a:off x="2213494" y="3315365"/>
            <a:ext cx="2648719" cy="1237041"/>
            <a:chOff x="3375905" y="1528597"/>
            <a:chExt cx="6667500" cy="5305425"/>
          </a:xfrm>
        </p:grpSpPr>
        <p:pic>
          <p:nvPicPr>
            <p:cNvPr id="6" name="图片 5"/>
            <p:cNvPicPr>
              <a:picLocks noChangeAspect="1"/>
            </p:cNvPicPr>
            <p:nvPr/>
          </p:nvPicPr>
          <p:blipFill>
            <a:blip r:embed="rId2" cstate="print"/>
            <a:stretch>
              <a:fillRect/>
            </a:stretch>
          </p:blipFill>
          <p:spPr>
            <a:xfrm>
              <a:off x="3375905" y="1528597"/>
              <a:ext cx="6667500" cy="5305425"/>
            </a:xfrm>
            <a:prstGeom prst="rect">
              <a:avLst/>
            </a:prstGeom>
          </p:spPr>
        </p:pic>
        <p:sp>
          <p:nvSpPr>
            <p:cNvPr id="7" name="椭圆 6"/>
            <p:cNvSpPr/>
            <p:nvPr/>
          </p:nvSpPr>
          <p:spPr bwMode="auto">
            <a:xfrm>
              <a:off x="5476632" y="2495551"/>
              <a:ext cx="363349" cy="273276"/>
            </a:xfrm>
            <a:prstGeom prst="ellipse">
              <a:avLst/>
            </a:prstGeom>
            <a:noFill/>
            <a:ln w="25400">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zh-CN" altLang="en-US" dirty="0">
                <a:latin typeface="Arial" panose="020B0604020202020204" pitchFamily="34" charset="0"/>
                <a:ea typeface="华文细黑" panose="02010600040101010101" pitchFamily="2" charset="-122"/>
                <a:cs typeface="Arial" panose="020B0604020202020204" pitchFamily="34" charset="0"/>
              </a:endParaRPr>
            </a:p>
          </p:txBody>
        </p:sp>
        <p:sp>
          <p:nvSpPr>
            <p:cNvPr id="8" name="椭圆 7"/>
            <p:cNvSpPr/>
            <p:nvPr/>
          </p:nvSpPr>
          <p:spPr bwMode="auto">
            <a:xfrm>
              <a:off x="6081027" y="2906629"/>
              <a:ext cx="387052" cy="275606"/>
            </a:xfrm>
            <a:prstGeom prst="ellipse">
              <a:avLst/>
            </a:prstGeom>
            <a:noFill/>
            <a:ln w="25400">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zh-CN" altLang="en-US" dirty="0">
                <a:latin typeface="Arial" panose="020B0604020202020204" pitchFamily="34" charset="0"/>
                <a:ea typeface="华文细黑" panose="02010600040101010101" pitchFamily="2" charset="-122"/>
                <a:cs typeface="Arial" panose="020B0604020202020204" pitchFamily="34" charset="0"/>
              </a:endParaRPr>
            </a:p>
          </p:txBody>
        </p:sp>
        <p:sp>
          <p:nvSpPr>
            <p:cNvPr id="9" name="椭圆 8"/>
            <p:cNvSpPr/>
            <p:nvPr/>
          </p:nvSpPr>
          <p:spPr bwMode="auto">
            <a:xfrm>
              <a:off x="6660810" y="3429001"/>
              <a:ext cx="483682" cy="228600"/>
            </a:xfrm>
            <a:prstGeom prst="ellipse">
              <a:avLst/>
            </a:prstGeom>
            <a:noFill/>
            <a:ln w="25400">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zh-CN" altLang="en-US" dirty="0">
                <a:latin typeface="Arial" panose="020B0604020202020204" pitchFamily="34" charset="0"/>
                <a:ea typeface="华文细黑" panose="02010600040101010101" pitchFamily="2" charset="-122"/>
                <a:cs typeface="Arial" panose="020B0604020202020204" pitchFamily="34" charset="0"/>
              </a:endParaRPr>
            </a:p>
          </p:txBody>
        </p:sp>
        <p:sp>
          <p:nvSpPr>
            <p:cNvPr id="10" name="椭圆 9"/>
            <p:cNvSpPr/>
            <p:nvPr/>
          </p:nvSpPr>
          <p:spPr bwMode="auto">
            <a:xfrm>
              <a:off x="7482168" y="3876676"/>
              <a:ext cx="483682" cy="228600"/>
            </a:xfrm>
            <a:prstGeom prst="ellipse">
              <a:avLst/>
            </a:prstGeom>
            <a:noFill/>
            <a:ln w="25400">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zh-CN" altLang="en-US" dirty="0">
                <a:latin typeface="Arial" panose="020B0604020202020204" pitchFamily="34" charset="0"/>
                <a:ea typeface="华文细黑" panose="02010600040101010101" pitchFamily="2" charset="-122"/>
                <a:cs typeface="Arial" panose="020B0604020202020204" pitchFamily="34" charset="0"/>
              </a:endParaRPr>
            </a:p>
          </p:txBody>
        </p:sp>
        <p:cxnSp>
          <p:nvCxnSpPr>
            <p:cNvPr id="12" name="直接箭头连接符 11"/>
            <p:cNvCxnSpPr>
              <a:stCxn id="7" idx="3"/>
            </p:cNvCxnSpPr>
            <p:nvPr/>
          </p:nvCxnSpPr>
          <p:spPr bwMode="auto">
            <a:xfrm flipH="1">
              <a:off x="5402055" y="2728806"/>
              <a:ext cx="127788" cy="166796"/>
            </a:xfrm>
            <a:prstGeom prst="straightConnector1">
              <a:avLst/>
            </a:prstGeom>
            <a:noFill/>
            <a:ln w="254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3" name="直接箭头连接符 12"/>
            <p:cNvCxnSpPr/>
            <p:nvPr/>
          </p:nvCxnSpPr>
          <p:spPr bwMode="auto">
            <a:xfrm flipH="1">
              <a:off x="6032776" y="3155465"/>
              <a:ext cx="145411" cy="204929"/>
            </a:xfrm>
            <a:prstGeom prst="straightConnector1">
              <a:avLst/>
            </a:prstGeom>
            <a:noFill/>
            <a:ln w="254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4" name="直接箭头连接符 13"/>
            <p:cNvCxnSpPr/>
            <p:nvPr/>
          </p:nvCxnSpPr>
          <p:spPr bwMode="auto">
            <a:xfrm flipH="1">
              <a:off x="6838507" y="3257928"/>
              <a:ext cx="145411" cy="204928"/>
            </a:xfrm>
            <a:prstGeom prst="straightConnector1">
              <a:avLst/>
            </a:prstGeom>
            <a:noFill/>
            <a:ln w="25400" cap="flat" cmpd="sng" algn="ctr">
              <a:solidFill>
                <a:schemeClr val="tx1"/>
              </a:solidFill>
              <a:prstDash val="solid"/>
              <a:round/>
              <a:headEnd type="triangl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5" name="直接箭头连接符 14"/>
            <p:cNvCxnSpPr/>
            <p:nvPr/>
          </p:nvCxnSpPr>
          <p:spPr bwMode="auto">
            <a:xfrm flipH="1">
              <a:off x="7724553" y="3671748"/>
              <a:ext cx="145411" cy="204928"/>
            </a:xfrm>
            <a:prstGeom prst="straightConnector1">
              <a:avLst/>
            </a:prstGeom>
            <a:noFill/>
            <a:ln w="25400" cap="flat" cmpd="sng" algn="ctr">
              <a:solidFill>
                <a:schemeClr val="tx1"/>
              </a:solidFill>
              <a:prstDash val="solid"/>
              <a:round/>
              <a:headEnd type="triangl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6" name="文本框 8"/>
            <p:cNvSpPr txBox="1"/>
            <p:nvPr/>
          </p:nvSpPr>
          <p:spPr>
            <a:xfrm>
              <a:off x="4646321" y="2821542"/>
              <a:ext cx="1602769" cy="791996"/>
            </a:xfrm>
            <a:prstGeom prst="rect">
              <a:avLst/>
            </a:prstGeom>
            <a:noFill/>
          </p:spPr>
          <p:txBody>
            <a:bodyPr wrap="none" rtlCol="0">
              <a:spAutoFit/>
            </a:bodyPr>
            <a:lstStyle/>
            <a:p>
              <a:pPr>
                <a:spcBef>
                  <a:spcPts val="450"/>
                </a:spcBef>
                <a:buClr>
                  <a:schemeClr val="bg1">
                    <a:lumMod val="50000"/>
                  </a:schemeClr>
                </a:buClr>
                <a:buSzPct val="80000"/>
              </a:pPr>
              <a:r>
                <a:rPr lang="en-US" altLang="zh-CN" sz="600" dirty="0" smtClean="0">
                  <a:latin typeface="Arial" pitchFamily="34" charset="0"/>
                  <a:ea typeface="华文细黑" pitchFamily="2" charset="-122"/>
                  <a:cs typeface="Arial" pitchFamily="34" charset="0"/>
                </a:rPr>
                <a:t>4 Repetitions</a:t>
              </a:r>
              <a:endParaRPr lang="zh-CN" altLang="en-US" sz="600" dirty="0" err="1" smtClean="0">
                <a:latin typeface="Arial" pitchFamily="34" charset="0"/>
                <a:ea typeface="华文细黑" pitchFamily="2" charset="-122"/>
                <a:cs typeface="Arial" pitchFamily="34" charset="0"/>
              </a:endParaRPr>
            </a:p>
          </p:txBody>
        </p:sp>
        <p:sp>
          <p:nvSpPr>
            <p:cNvPr id="17" name="文本框 14"/>
            <p:cNvSpPr txBox="1"/>
            <p:nvPr/>
          </p:nvSpPr>
          <p:spPr>
            <a:xfrm>
              <a:off x="5177786" y="3370604"/>
              <a:ext cx="1602769" cy="791996"/>
            </a:xfrm>
            <a:prstGeom prst="rect">
              <a:avLst/>
            </a:prstGeom>
            <a:noFill/>
          </p:spPr>
          <p:txBody>
            <a:bodyPr wrap="none" rtlCol="0">
              <a:spAutoFit/>
            </a:bodyPr>
            <a:lstStyle/>
            <a:p>
              <a:pPr>
                <a:spcBef>
                  <a:spcPts val="450"/>
                </a:spcBef>
                <a:buClr>
                  <a:schemeClr val="bg1">
                    <a:lumMod val="50000"/>
                  </a:schemeClr>
                </a:buClr>
                <a:buSzPct val="80000"/>
              </a:pPr>
              <a:r>
                <a:rPr lang="en-US" altLang="zh-CN" sz="600" dirty="0" smtClean="0">
                  <a:latin typeface="Arial" pitchFamily="34" charset="0"/>
                  <a:ea typeface="华文细黑" pitchFamily="2" charset="-122"/>
                  <a:cs typeface="Arial" pitchFamily="34" charset="0"/>
                </a:rPr>
                <a:t>3 Repetitions</a:t>
              </a:r>
              <a:endParaRPr lang="zh-CN" altLang="en-US" sz="600" dirty="0" err="1" smtClean="0">
                <a:latin typeface="Arial" pitchFamily="34" charset="0"/>
                <a:ea typeface="华文细黑" pitchFamily="2" charset="-122"/>
                <a:cs typeface="Arial" pitchFamily="34" charset="0"/>
              </a:endParaRPr>
            </a:p>
          </p:txBody>
        </p:sp>
        <p:sp>
          <p:nvSpPr>
            <p:cNvPr id="18" name="文本框 15"/>
            <p:cNvSpPr txBox="1"/>
            <p:nvPr/>
          </p:nvSpPr>
          <p:spPr>
            <a:xfrm>
              <a:off x="6457475" y="2809941"/>
              <a:ext cx="1643120" cy="1088996"/>
            </a:xfrm>
            <a:prstGeom prst="rect">
              <a:avLst/>
            </a:prstGeom>
            <a:noFill/>
          </p:spPr>
          <p:txBody>
            <a:bodyPr wrap="none" rtlCol="0">
              <a:spAutoFit/>
            </a:bodyPr>
            <a:lstStyle/>
            <a:p>
              <a:pPr>
                <a:spcBef>
                  <a:spcPts val="450"/>
                </a:spcBef>
                <a:buClr>
                  <a:schemeClr val="bg1">
                    <a:lumMod val="50000"/>
                  </a:schemeClr>
                </a:buClr>
                <a:buSzPct val="80000"/>
              </a:pPr>
              <a:r>
                <a:rPr lang="en-US" altLang="zh-CN" sz="600" dirty="0">
                  <a:latin typeface="Arial" pitchFamily="34" charset="0"/>
                  <a:ea typeface="华文细黑" pitchFamily="2" charset="-122"/>
                  <a:cs typeface="Arial" pitchFamily="34" charset="0"/>
                </a:rPr>
                <a:t>2</a:t>
              </a:r>
              <a:r>
                <a:rPr lang="en-US" altLang="zh-CN" sz="1050" dirty="0" smtClean="0">
                  <a:latin typeface="Arial" pitchFamily="34" charset="0"/>
                  <a:ea typeface="华文细黑" pitchFamily="2" charset="-122"/>
                  <a:cs typeface="Arial" pitchFamily="34" charset="0"/>
                </a:rPr>
                <a:t> </a:t>
              </a:r>
              <a:r>
                <a:rPr lang="en-US" altLang="zh-CN" sz="600" dirty="0" smtClean="0">
                  <a:latin typeface="Arial" pitchFamily="34" charset="0"/>
                  <a:ea typeface="华文细黑" pitchFamily="2" charset="-122"/>
                  <a:cs typeface="Arial" pitchFamily="34" charset="0"/>
                </a:rPr>
                <a:t>Repetitions</a:t>
              </a:r>
              <a:endParaRPr lang="zh-CN" altLang="en-US" sz="1050" dirty="0" err="1" smtClean="0">
                <a:latin typeface="Arial" pitchFamily="34" charset="0"/>
                <a:ea typeface="华文细黑" pitchFamily="2" charset="-122"/>
                <a:cs typeface="Arial" pitchFamily="34" charset="0"/>
              </a:endParaRPr>
            </a:p>
          </p:txBody>
        </p:sp>
        <p:sp>
          <p:nvSpPr>
            <p:cNvPr id="19" name="文本框 16"/>
            <p:cNvSpPr txBox="1"/>
            <p:nvPr/>
          </p:nvSpPr>
          <p:spPr>
            <a:xfrm>
              <a:off x="7437951" y="3386099"/>
              <a:ext cx="1505925" cy="791996"/>
            </a:xfrm>
            <a:prstGeom prst="rect">
              <a:avLst/>
            </a:prstGeom>
            <a:noFill/>
          </p:spPr>
          <p:txBody>
            <a:bodyPr wrap="none" rtlCol="0">
              <a:spAutoFit/>
            </a:bodyPr>
            <a:lstStyle/>
            <a:p>
              <a:pPr>
                <a:spcBef>
                  <a:spcPts val="450"/>
                </a:spcBef>
                <a:buClr>
                  <a:schemeClr val="bg1">
                    <a:lumMod val="50000"/>
                  </a:schemeClr>
                </a:buClr>
                <a:buSzPct val="80000"/>
              </a:pPr>
              <a:r>
                <a:rPr lang="en-US" altLang="zh-CN" sz="600" dirty="0" smtClean="0">
                  <a:latin typeface="Arial" pitchFamily="34" charset="0"/>
                  <a:ea typeface="华文细黑" pitchFamily="2" charset="-122"/>
                  <a:cs typeface="Arial" pitchFamily="34" charset="0"/>
                </a:rPr>
                <a:t>1 Repetition</a:t>
              </a:r>
              <a:endParaRPr lang="zh-CN" altLang="en-US" sz="600" dirty="0" err="1" smtClean="0">
                <a:latin typeface="Arial" pitchFamily="34" charset="0"/>
                <a:ea typeface="华文细黑" pitchFamily="2" charset="-122"/>
                <a:cs typeface="Arial" pitchFamily="34" charset="0"/>
              </a:endParaRPr>
            </a:p>
          </p:txBody>
        </p:sp>
      </p:grpSp>
      <p:pic>
        <p:nvPicPr>
          <p:cNvPr id="20" name="Picture 5"/>
          <p:cNvPicPr/>
          <p:nvPr/>
        </p:nvPicPr>
        <p:blipFill>
          <a:blip r:embed="rId3" cstate="print"/>
          <a:srcRect l="6056" t="2591" r="6882" b="2809"/>
          <a:stretch>
            <a:fillRect/>
          </a:stretch>
        </p:blipFill>
        <p:spPr bwMode="auto">
          <a:xfrm>
            <a:off x="6863748" y="3367434"/>
            <a:ext cx="2143875" cy="1094526"/>
          </a:xfrm>
          <a:prstGeom prst="rect">
            <a:avLst/>
          </a:prstGeom>
          <a:noFill/>
          <a:ln w="9525">
            <a:solidFill>
              <a:srgbClr val="C00000"/>
            </a:solidFill>
            <a:miter lim="800000"/>
            <a:headEnd/>
            <a:tailEnd/>
          </a:ln>
        </p:spPr>
      </p:pic>
      <p:sp>
        <p:nvSpPr>
          <p:cNvPr id="21" name="TextBox 20"/>
          <p:cNvSpPr txBox="1"/>
          <p:nvPr/>
        </p:nvSpPr>
        <p:spPr>
          <a:xfrm>
            <a:off x="90669" y="3863683"/>
            <a:ext cx="2127790" cy="192342"/>
          </a:xfrm>
          <a:prstGeom prst="rect">
            <a:avLst/>
          </a:prstGeom>
          <a:noFill/>
        </p:spPr>
        <p:txBody>
          <a:bodyPr wrap="none" lIns="68562" tIns="34281" rIns="68562" bIns="34281" rtlCol="0">
            <a:spAutoFit/>
          </a:bodyPr>
          <a:lstStyle/>
          <a:p>
            <a:pPr>
              <a:buNone/>
            </a:pPr>
            <a:r>
              <a:rPr lang="en-US" altLang="zh-CN" sz="800" dirty="0" smtClean="0">
                <a:solidFill>
                  <a:srgbClr val="C00000"/>
                </a:solidFill>
              </a:rPr>
              <a:t>Performance improvement by HARQ combining</a:t>
            </a:r>
            <a:endParaRPr lang="zh-CN" altLang="en-US" sz="800" dirty="0">
              <a:solidFill>
                <a:srgbClr val="C00000"/>
              </a:solidFill>
            </a:endParaRPr>
          </a:p>
        </p:txBody>
      </p:sp>
      <p:sp>
        <p:nvSpPr>
          <p:cNvPr id="22" name="TextBox 21"/>
          <p:cNvSpPr txBox="1"/>
          <p:nvPr/>
        </p:nvSpPr>
        <p:spPr>
          <a:xfrm>
            <a:off x="4798475" y="3801501"/>
            <a:ext cx="2065273" cy="192342"/>
          </a:xfrm>
          <a:prstGeom prst="rect">
            <a:avLst/>
          </a:prstGeom>
          <a:noFill/>
        </p:spPr>
        <p:txBody>
          <a:bodyPr wrap="none" lIns="68562" tIns="34281" rIns="68562" bIns="34281" rtlCol="0">
            <a:spAutoFit/>
          </a:bodyPr>
          <a:lstStyle/>
          <a:p>
            <a:pPr>
              <a:buNone/>
            </a:pPr>
            <a:r>
              <a:rPr lang="en-US" altLang="zh-CN" sz="800" dirty="0" smtClean="0">
                <a:solidFill>
                  <a:srgbClr val="C00000"/>
                </a:solidFill>
              </a:rPr>
              <a:t>Latency reduction of GF-repetition over GB-Rx</a:t>
            </a:r>
            <a:endParaRPr lang="zh-CN" altLang="en-US" sz="800" dirty="0">
              <a:solidFill>
                <a:srgbClr val="C00000"/>
              </a:solidFill>
            </a:endParaRPr>
          </a:p>
        </p:txBody>
      </p:sp>
    </p:spTree>
    <p:extLst>
      <p:ext uri="{BB962C8B-B14F-4D97-AF65-F5344CB8AC3E}">
        <p14:creationId xmlns:p14="http://schemas.microsoft.com/office/powerpoint/2010/main" xmlns="" val="5858186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55650" y="244081"/>
            <a:ext cx="7632700" cy="461641"/>
          </a:xfrm>
        </p:spPr>
        <p:txBody>
          <a:bodyPr/>
          <a:lstStyle/>
          <a:p>
            <a:r>
              <a:rPr lang="en-US" sz="2400" dirty="0" smtClean="0">
                <a:solidFill>
                  <a:srgbClr val="C00000"/>
                </a:solidFill>
                <a:latin typeface="Arial" pitchFamily="34" charset="0"/>
                <a:cs typeface="Arial" pitchFamily="34" charset="0"/>
              </a:rPr>
              <a:t>Mandatory: A-CSI on short PUCCH </a:t>
            </a:r>
            <a:r>
              <a:rPr lang="en-US" altLang="zh-CN" sz="2400" dirty="0" smtClean="0">
                <a:solidFill>
                  <a:srgbClr val="C00000"/>
                </a:solidFill>
                <a:latin typeface="Arial" pitchFamily="34" charset="0"/>
                <a:cs typeface="Arial" pitchFamily="34" charset="0"/>
              </a:rPr>
              <a:t>[3-19]</a:t>
            </a:r>
            <a:endParaRPr lang="en-US" sz="2400" dirty="0">
              <a:solidFill>
                <a:srgbClr val="C00000"/>
              </a:solidFill>
              <a:latin typeface="Arial" pitchFamily="34" charset="0"/>
              <a:cs typeface="Arial" pitchFamily="34" charset="0"/>
            </a:endParaRPr>
          </a:p>
        </p:txBody>
      </p:sp>
      <p:sp>
        <p:nvSpPr>
          <p:cNvPr id="5" name="内容占位符 4"/>
          <p:cNvSpPr>
            <a:spLocks noGrp="1"/>
          </p:cNvSpPr>
          <p:nvPr>
            <p:ph idx="1"/>
          </p:nvPr>
        </p:nvSpPr>
        <p:spPr>
          <a:xfrm>
            <a:off x="711576" y="868680"/>
            <a:ext cx="7632700" cy="3145631"/>
          </a:xfrm>
        </p:spPr>
        <p:txBody>
          <a:bodyPr>
            <a:normAutofit/>
          </a:bodyPr>
          <a:lstStyle/>
          <a:p>
            <a:r>
              <a:rPr lang="en-US" sz="1500" dirty="0">
                <a:latin typeface="Arial" pitchFamily="34" charset="0"/>
                <a:cs typeface="Arial" pitchFamily="34" charset="0"/>
              </a:rPr>
              <a:t>Motivation 1: </a:t>
            </a:r>
            <a:r>
              <a:rPr lang="en-US" sz="1500" dirty="0" smtClean="0">
                <a:latin typeface="Arial" pitchFamily="34" charset="0"/>
                <a:cs typeface="Arial" pitchFamily="34" charset="0"/>
              </a:rPr>
              <a:t>provide </a:t>
            </a:r>
            <a:r>
              <a:rPr lang="en-US" sz="1500" dirty="0">
                <a:latin typeface="Arial" pitchFamily="34" charset="0"/>
                <a:cs typeface="Arial" pitchFamily="34" charset="0"/>
              </a:rPr>
              <a:t>fast CQI feedback, such as </a:t>
            </a:r>
            <a:r>
              <a:rPr lang="en-US" sz="1500" dirty="0" smtClean="0">
                <a:latin typeface="Arial" pitchFamily="34" charset="0"/>
                <a:cs typeface="Arial" pitchFamily="34" charset="0"/>
              </a:rPr>
              <a:t>Y=0</a:t>
            </a:r>
          </a:p>
          <a:p>
            <a:pPr lvl="1">
              <a:buFont typeface="Courier New" panose="02070309020205020404" pitchFamily="49" charset="0"/>
              <a:buChar char="o"/>
            </a:pPr>
            <a:r>
              <a:rPr lang="en-US" sz="1300" dirty="0">
                <a:latin typeface="Arial" pitchFamily="34" charset="0"/>
                <a:cs typeface="Arial" pitchFamily="34" charset="0"/>
              </a:rPr>
              <a:t>Support </a:t>
            </a:r>
            <a:r>
              <a:rPr lang="en-US" sz="1300" dirty="0" smtClean="0">
                <a:latin typeface="Arial" pitchFamily="34" charset="0"/>
                <a:cs typeface="Arial" pitchFamily="34" charset="0"/>
              </a:rPr>
              <a:t>CSI </a:t>
            </a:r>
            <a:r>
              <a:rPr lang="en-US" sz="1300" dirty="0">
                <a:latin typeface="Arial" pitchFamily="34" charset="0"/>
                <a:cs typeface="Arial" pitchFamily="34" charset="0"/>
              </a:rPr>
              <a:t>feedback </a:t>
            </a:r>
            <a:r>
              <a:rPr lang="en-US" sz="1300" dirty="0" smtClean="0">
                <a:latin typeface="Arial" pitchFamily="34" charset="0"/>
                <a:cs typeface="Arial" pitchFamily="34" charset="0"/>
              </a:rPr>
              <a:t>in the same slot as DL grant</a:t>
            </a:r>
            <a:endParaRPr lang="en-US" sz="1300" dirty="0">
              <a:latin typeface="Arial" pitchFamily="34" charset="0"/>
              <a:cs typeface="Arial" pitchFamily="34" charset="0"/>
            </a:endParaRPr>
          </a:p>
          <a:p>
            <a:pPr lvl="1">
              <a:buFont typeface="Courier New" panose="02070309020205020404" pitchFamily="49" charset="0"/>
              <a:buChar char="o"/>
            </a:pPr>
            <a:r>
              <a:rPr lang="en-US" sz="1300" dirty="0">
                <a:latin typeface="Arial" pitchFamily="34" charset="0"/>
                <a:cs typeface="Arial" pitchFamily="34" charset="0"/>
              </a:rPr>
              <a:t>Provide in-time CSI feedback to enable </a:t>
            </a:r>
            <a:r>
              <a:rPr lang="en-US" sz="1300" dirty="0" smtClean="0">
                <a:latin typeface="Arial" pitchFamily="34" charset="0"/>
                <a:cs typeface="Arial" pitchFamily="34" charset="0"/>
              </a:rPr>
              <a:t>fast link adaption for DL scheduling </a:t>
            </a:r>
            <a:endParaRPr lang="en-US" sz="1300" dirty="0">
              <a:latin typeface="Arial" pitchFamily="34" charset="0"/>
              <a:cs typeface="Arial" pitchFamily="34" charset="0"/>
            </a:endParaRPr>
          </a:p>
          <a:p>
            <a:pPr lvl="1">
              <a:buFont typeface="Courier New" panose="02070309020205020404" pitchFamily="49" charset="0"/>
              <a:buChar char="o"/>
            </a:pPr>
            <a:r>
              <a:rPr lang="en-US" sz="1300" dirty="0">
                <a:latin typeface="Arial" pitchFamily="34" charset="0"/>
                <a:cs typeface="Arial" pitchFamily="34" charset="0"/>
              </a:rPr>
              <a:t>Good for services like URLLC service requiring low latency </a:t>
            </a:r>
          </a:p>
          <a:p>
            <a:pPr lvl="0"/>
            <a:r>
              <a:rPr lang="en-US" sz="1500" dirty="0">
                <a:latin typeface="Arial" pitchFamily="34" charset="0"/>
                <a:cs typeface="Arial" pitchFamily="34" charset="0"/>
              </a:rPr>
              <a:t>Motivation </a:t>
            </a:r>
            <a:r>
              <a:rPr lang="en-US" sz="1500" dirty="0" smtClean="0">
                <a:latin typeface="Arial" pitchFamily="34" charset="0"/>
                <a:cs typeface="Arial" pitchFamily="34" charset="0"/>
              </a:rPr>
              <a:t>2: suitable </a:t>
            </a:r>
            <a:r>
              <a:rPr lang="en-US" sz="1500" dirty="0">
                <a:latin typeface="Arial" pitchFamily="34" charset="0"/>
                <a:cs typeface="Arial" pitchFamily="34" charset="0"/>
              </a:rPr>
              <a:t>for beam </a:t>
            </a:r>
            <a:r>
              <a:rPr lang="en-US" sz="1500" dirty="0" smtClean="0">
                <a:latin typeface="Arial" pitchFamily="34" charset="0"/>
                <a:cs typeface="Arial" pitchFamily="34" charset="0"/>
              </a:rPr>
              <a:t>reporting</a:t>
            </a:r>
          </a:p>
          <a:p>
            <a:pPr lvl="1">
              <a:buFont typeface="Courier New" panose="02070309020205020404" pitchFamily="49" charset="0"/>
              <a:buChar char="o"/>
            </a:pPr>
            <a:r>
              <a:rPr lang="en-GB" sz="1300" dirty="0" smtClean="0">
                <a:latin typeface="Arial" pitchFamily="34" charset="0"/>
                <a:cs typeface="Arial" pitchFamily="34" charset="0"/>
              </a:rPr>
              <a:t>Only </a:t>
            </a:r>
            <a:r>
              <a:rPr lang="en-GB" sz="1300" dirty="0">
                <a:latin typeface="Arial" pitchFamily="34" charset="0"/>
                <a:cs typeface="Arial" pitchFamily="34" charset="0"/>
              </a:rPr>
              <a:t>require </a:t>
            </a:r>
            <a:r>
              <a:rPr lang="en-GB" sz="1300" dirty="0" smtClean="0">
                <a:latin typeface="Arial" pitchFamily="34" charset="0"/>
                <a:cs typeface="Arial" pitchFamily="34" charset="0"/>
              </a:rPr>
              <a:t>lightweight </a:t>
            </a:r>
            <a:r>
              <a:rPr lang="en-GB" sz="1300" dirty="0">
                <a:latin typeface="Arial" pitchFamily="34" charset="0"/>
                <a:cs typeface="Arial" pitchFamily="34" charset="0"/>
              </a:rPr>
              <a:t>CRI/RSRP feedback of around 10 bits </a:t>
            </a:r>
            <a:r>
              <a:rPr lang="en-GB" sz="1300" dirty="0" smtClean="0">
                <a:latin typeface="Arial" pitchFamily="34" charset="0"/>
                <a:cs typeface="Arial" pitchFamily="34" charset="0"/>
              </a:rPr>
              <a:t>for beam </a:t>
            </a:r>
            <a:r>
              <a:rPr lang="en-GB" sz="1300" dirty="0">
                <a:latin typeface="Arial" pitchFamily="34" charset="0"/>
                <a:cs typeface="Arial" pitchFamily="34" charset="0"/>
              </a:rPr>
              <a:t>management </a:t>
            </a:r>
            <a:endParaRPr lang="en-GB" sz="1300" dirty="0" smtClean="0">
              <a:latin typeface="Arial" pitchFamily="34" charset="0"/>
              <a:cs typeface="Arial" pitchFamily="34" charset="0"/>
            </a:endParaRPr>
          </a:p>
          <a:p>
            <a:pPr lvl="2"/>
            <a:r>
              <a:rPr lang="en-GB" sz="1000" dirty="0" smtClean="0">
                <a:latin typeface="Arial" pitchFamily="34" charset="0"/>
                <a:cs typeface="Arial" pitchFamily="34" charset="0"/>
              </a:rPr>
              <a:t>Beam </a:t>
            </a:r>
            <a:r>
              <a:rPr lang="en-GB" sz="1000" dirty="0">
                <a:latin typeface="Arial" pitchFamily="34" charset="0"/>
                <a:cs typeface="Arial" pitchFamily="34" charset="0"/>
              </a:rPr>
              <a:t>management procedures are mainly based on </a:t>
            </a:r>
            <a:r>
              <a:rPr lang="en-GB" sz="1000" dirty="0" err="1">
                <a:latin typeface="Arial" pitchFamily="34" charset="0"/>
                <a:cs typeface="Arial" pitchFamily="34" charset="0"/>
              </a:rPr>
              <a:t>aperiodically</a:t>
            </a:r>
            <a:r>
              <a:rPr lang="en-GB" sz="1000" dirty="0">
                <a:latin typeface="Arial" pitchFamily="34" charset="0"/>
                <a:cs typeface="Arial" pitchFamily="34" charset="0"/>
              </a:rPr>
              <a:t> triggered beam </a:t>
            </a:r>
            <a:r>
              <a:rPr lang="en-GB" sz="1000" dirty="0" smtClean="0">
                <a:latin typeface="Arial" pitchFamily="34" charset="0"/>
                <a:cs typeface="Arial" pitchFamily="34" charset="0"/>
              </a:rPr>
              <a:t>sweeps</a:t>
            </a:r>
            <a:endParaRPr lang="en-US" sz="1300" dirty="0">
              <a:latin typeface="Arial" pitchFamily="34" charset="0"/>
              <a:cs typeface="Arial" pitchFamily="34" charset="0"/>
            </a:endParaRPr>
          </a:p>
          <a:p>
            <a:pPr lvl="0"/>
            <a:r>
              <a:rPr lang="en-US" sz="1500" dirty="0">
                <a:latin typeface="Arial" pitchFamily="34" charset="0"/>
                <a:cs typeface="Arial" pitchFamily="34" charset="0"/>
              </a:rPr>
              <a:t>Motivation 3: beneficial for DL heavy case</a:t>
            </a:r>
          </a:p>
          <a:p>
            <a:pPr lvl="1">
              <a:buFont typeface="Courier New" panose="02070309020205020404" pitchFamily="49" charset="0"/>
              <a:buChar char="o"/>
            </a:pPr>
            <a:r>
              <a:rPr lang="en-US" altLang="zh-CN" sz="1300" dirty="0">
                <a:latin typeface="Arial" pitchFamily="34" charset="0"/>
                <a:cs typeface="Arial" pitchFamily="34" charset="0"/>
              </a:rPr>
              <a:t>Overhead for A-CSI on short PUCCH is smaller than A-CSI on </a:t>
            </a:r>
            <a:r>
              <a:rPr lang="en-US" altLang="zh-CN" sz="1300" dirty="0" smtClean="0">
                <a:latin typeface="Arial" pitchFamily="34" charset="0"/>
                <a:cs typeface="Arial" pitchFamily="34" charset="0"/>
              </a:rPr>
              <a:t>PUSCH</a:t>
            </a:r>
          </a:p>
          <a:p>
            <a:pPr lvl="1">
              <a:buFont typeface="Courier New" panose="02070309020205020404" pitchFamily="49" charset="0"/>
              <a:buChar char="o"/>
            </a:pPr>
            <a:r>
              <a:rPr lang="en-US" altLang="zh-CN" sz="1300" dirty="0" smtClean="0">
                <a:latin typeface="Arial" pitchFamily="34" charset="0"/>
                <a:cs typeface="Arial" pitchFamily="34" charset="0"/>
              </a:rPr>
              <a:t>Uplink </a:t>
            </a:r>
            <a:r>
              <a:rPr lang="en-US" altLang="zh-CN" sz="1300" dirty="0">
                <a:latin typeface="Arial" pitchFamily="34" charset="0"/>
                <a:cs typeface="Arial" pitchFamily="34" charset="0"/>
              </a:rPr>
              <a:t>portions of slots may not be long enough for long PUCCH and long </a:t>
            </a:r>
            <a:r>
              <a:rPr lang="en-US" altLang="zh-CN" sz="1300" dirty="0" smtClean="0">
                <a:latin typeface="Arial" pitchFamily="34" charset="0"/>
                <a:cs typeface="Arial" pitchFamily="34" charset="0"/>
              </a:rPr>
              <a:t>PUSCH</a:t>
            </a:r>
          </a:p>
          <a:p>
            <a:pPr lvl="1">
              <a:buFont typeface="Courier New" panose="02070309020205020404" pitchFamily="49" charset="0"/>
              <a:buChar char="o"/>
            </a:pPr>
            <a:r>
              <a:rPr lang="en-US" altLang="zh-CN" sz="1300" dirty="0" smtClean="0">
                <a:latin typeface="Arial" pitchFamily="34" charset="0"/>
                <a:cs typeface="Arial" pitchFamily="34" charset="0"/>
              </a:rPr>
              <a:t>Can </a:t>
            </a:r>
            <a:r>
              <a:rPr lang="en-US" altLang="zh-CN" sz="1300" dirty="0">
                <a:latin typeface="Arial" pitchFamily="34" charset="0"/>
                <a:cs typeface="Arial" pitchFamily="34" charset="0"/>
              </a:rPr>
              <a:t>configure more short UL portions for low latency (HARQ, CSI)</a:t>
            </a:r>
            <a:endParaRPr lang="en-US" sz="1300" dirty="0">
              <a:latin typeface="Arial" pitchFamily="34" charset="0"/>
              <a:cs typeface="Arial" pitchFamily="34" charset="0"/>
            </a:endParaRPr>
          </a:p>
        </p:txBody>
      </p:sp>
    </p:spTree>
    <p:extLst>
      <p:ext uri="{BB962C8B-B14F-4D97-AF65-F5344CB8AC3E}">
        <p14:creationId xmlns:p14="http://schemas.microsoft.com/office/powerpoint/2010/main" xmlns="" val="358214068"/>
      </p:ext>
    </p:extLst>
  </p:cSld>
  <p:clrMapOvr>
    <a:masterClrMapping/>
  </p:clrMapOvr>
  <p:transition advClick="0" advTm="8000">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7624" y="189116"/>
            <a:ext cx="8528752" cy="475562"/>
          </a:xfrm>
        </p:spPr>
        <p:txBody>
          <a:bodyPr>
            <a:normAutofit/>
          </a:bodyPr>
          <a:lstStyle/>
          <a:p>
            <a:pPr algn="l"/>
            <a:r>
              <a:rPr lang="en-US" altLang="zh-CN" sz="2400" kern="1200" dirty="0" smtClean="0">
                <a:solidFill>
                  <a:srgbClr val="C00000"/>
                </a:solidFill>
                <a:latin typeface="Arial" pitchFamily="34" charset="0"/>
                <a:cs typeface="Arial" pitchFamily="34" charset="0"/>
                <a:sym typeface="Lucida Grande"/>
              </a:rPr>
              <a:t>TDD: Operation modes for NR [3-41/42]</a:t>
            </a:r>
            <a:endParaRPr lang="zh-CN" altLang="en-US" sz="2400" kern="1200" dirty="0">
              <a:solidFill>
                <a:srgbClr val="C00000"/>
              </a:solidFill>
              <a:latin typeface="Arial" pitchFamily="34" charset="0"/>
              <a:cs typeface="Arial" pitchFamily="34" charset="0"/>
              <a:sym typeface="Lucida Grande"/>
            </a:endParaRPr>
          </a:p>
        </p:txBody>
      </p:sp>
      <p:cxnSp>
        <p:nvCxnSpPr>
          <p:cNvPr id="39" name="直接箭头连接符 38"/>
          <p:cNvCxnSpPr/>
          <p:nvPr/>
        </p:nvCxnSpPr>
        <p:spPr bwMode="auto">
          <a:xfrm flipH="1" flipV="1">
            <a:off x="2587693" y="466008"/>
            <a:ext cx="83084" cy="411585"/>
          </a:xfrm>
          <a:prstGeom prst="straightConnector1">
            <a:avLst/>
          </a:prstGeom>
          <a:noFill/>
          <a:ln>
            <a:no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3" name="内容占位符 2"/>
          <p:cNvSpPr>
            <a:spLocks noGrp="1"/>
          </p:cNvSpPr>
          <p:nvPr>
            <p:ph sz="half" idx="1"/>
          </p:nvPr>
        </p:nvSpPr>
        <p:spPr>
          <a:xfrm>
            <a:off x="361603" y="564636"/>
            <a:ext cx="8303890" cy="2330965"/>
          </a:xfrm>
        </p:spPr>
        <p:txBody>
          <a:bodyPr/>
          <a:lstStyle/>
          <a:p>
            <a:pPr lvl="1">
              <a:lnSpc>
                <a:spcPct val="100000"/>
              </a:lnSpc>
              <a:buNone/>
            </a:pPr>
            <a:endParaRPr lang="en-US" altLang="zh-CN" sz="1400" kern="1200" dirty="0" smtClean="0">
              <a:latin typeface="Arial" pitchFamily="34" charset="0"/>
              <a:ea typeface="宋体" pitchFamily="2" charset="-122"/>
              <a:cs typeface="Arial" pitchFamily="34" charset="0"/>
            </a:endParaRPr>
          </a:p>
          <a:p>
            <a:r>
              <a:rPr lang="en-US" altLang="zh-CN" sz="1600" dirty="0" smtClean="0">
                <a:latin typeface="Arial" pitchFamily="34" charset="0"/>
                <a:cs typeface="Arial" pitchFamily="34" charset="0"/>
              </a:rPr>
              <a:t>During offline discussion, it was proposed that NR supports the following operation modes:</a:t>
            </a:r>
          </a:p>
          <a:p>
            <a:pPr lvl="1"/>
            <a:r>
              <a:rPr lang="en-US" altLang="zh-CN" sz="1400" dirty="0" smtClean="0">
                <a:latin typeface="Arial" pitchFamily="34" charset="0"/>
                <a:cs typeface="Arial" pitchFamily="34" charset="0"/>
              </a:rPr>
              <a:t>Semi-static SFI configuration without dynamic SFI</a:t>
            </a:r>
          </a:p>
          <a:p>
            <a:pPr lvl="1"/>
            <a:r>
              <a:rPr lang="en-US" altLang="zh-CN" sz="1400" dirty="0" smtClean="0">
                <a:latin typeface="Arial" pitchFamily="34" charset="0"/>
                <a:cs typeface="Arial" pitchFamily="34" charset="0"/>
              </a:rPr>
              <a:t>Dynamic SFI without semi-static SFI configuration</a:t>
            </a:r>
          </a:p>
          <a:p>
            <a:pPr lvl="1"/>
            <a:r>
              <a:rPr lang="en-US" altLang="zh-CN" sz="1400" dirty="0" smtClean="0">
                <a:latin typeface="Arial" pitchFamily="34" charset="0"/>
                <a:cs typeface="Arial" pitchFamily="34" charset="0"/>
              </a:rPr>
              <a:t>Semi-static SFI configuration with dynamic SFI </a:t>
            </a:r>
          </a:p>
          <a:p>
            <a:pPr lvl="1"/>
            <a:r>
              <a:rPr lang="en-US" altLang="zh-CN" sz="1400" dirty="0" smtClean="0">
                <a:latin typeface="Arial" pitchFamily="34" charset="0"/>
                <a:cs typeface="Arial" pitchFamily="34" charset="0"/>
              </a:rPr>
              <a:t>No semi-static SFI configuration and no dynamic SFI</a:t>
            </a:r>
          </a:p>
          <a:p>
            <a:pPr lvl="2"/>
            <a:r>
              <a:rPr lang="en-US" altLang="zh-CN" sz="1200" dirty="0" smtClean="0">
                <a:latin typeface="Arial" pitchFamily="34" charset="0"/>
                <a:cs typeface="Arial" pitchFamily="34" charset="0"/>
              </a:rPr>
              <a:t>All transmission direction via DCI and/or configured periodic DL/UL signals</a:t>
            </a:r>
          </a:p>
          <a:p>
            <a:pPr lvl="1">
              <a:lnSpc>
                <a:spcPct val="100000"/>
              </a:lnSpc>
            </a:pPr>
            <a:endParaRPr lang="en-US" altLang="zh-CN" sz="1400" kern="1200" dirty="0" smtClean="0">
              <a:latin typeface="Arial" pitchFamily="34" charset="0"/>
              <a:ea typeface="宋体" pitchFamily="2" charset="-122"/>
              <a:cs typeface="Arial" pitchFamily="34" charset="0"/>
            </a:endParaRPr>
          </a:p>
          <a:p>
            <a:pPr lvl="1">
              <a:lnSpc>
                <a:spcPct val="100000"/>
              </a:lnSpc>
              <a:buNone/>
            </a:pPr>
            <a:endParaRPr lang="en-US" altLang="zh-CN" sz="1400" dirty="0" smtClean="0">
              <a:latin typeface="Arial" pitchFamily="34" charset="0"/>
              <a:ea typeface="宋体" pitchFamily="2" charset="-122"/>
              <a:cs typeface="Arial" pitchFamily="34" charset="0"/>
            </a:endParaRPr>
          </a:p>
          <a:p>
            <a:pPr lvl="1">
              <a:lnSpc>
                <a:spcPct val="100000"/>
              </a:lnSpc>
            </a:pPr>
            <a:endParaRPr lang="en-GB" altLang="zh-CN" sz="900" dirty="0" smtClean="0">
              <a:latin typeface="Arial" pitchFamily="34" charset="0"/>
              <a:cs typeface="Arial" pitchFamily="34" charset="0"/>
            </a:endParaRPr>
          </a:p>
          <a:p>
            <a:pPr lvl="1">
              <a:lnSpc>
                <a:spcPct val="100000"/>
              </a:lnSpc>
            </a:pPr>
            <a:endParaRPr lang="en-GB" altLang="zh-CN" sz="900" dirty="0" smtClean="0">
              <a:latin typeface="Arial" pitchFamily="34" charset="0"/>
              <a:cs typeface="Arial" pitchFamily="34" charset="0"/>
            </a:endParaRPr>
          </a:p>
          <a:p>
            <a:pPr lvl="1">
              <a:lnSpc>
                <a:spcPct val="100000"/>
              </a:lnSpc>
            </a:pPr>
            <a:endParaRPr lang="en-GB" altLang="zh-CN" sz="900" dirty="0" smtClean="0">
              <a:latin typeface="Arial" pitchFamily="34" charset="0"/>
              <a:cs typeface="Arial" pitchFamily="34" charset="0"/>
            </a:endParaRPr>
          </a:p>
          <a:p>
            <a:pPr lvl="1">
              <a:lnSpc>
                <a:spcPct val="100000"/>
              </a:lnSpc>
            </a:pPr>
            <a:endParaRPr lang="en-GB" altLang="zh-CN" sz="900" dirty="0" smtClean="0">
              <a:latin typeface="Arial" pitchFamily="34" charset="0"/>
              <a:cs typeface="Arial" pitchFamily="34" charset="0"/>
            </a:endParaRPr>
          </a:p>
          <a:p>
            <a:pPr lvl="1">
              <a:lnSpc>
                <a:spcPct val="100000"/>
              </a:lnSpc>
            </a:pPr>
            <a:endParaRPr lang="en-GB" altLang="zh-CN" sz="900" dirty="0">
              <a:latin typeface="Arial" pitchFamily="34" charset="0"/>
              <a:cs typeface="Arial" pitchFamily="34" charset="0"/>
            </a:endParaRPr>
          </a:p>
        </p:txBody>
      </p:sp>
      <p:sp>
        <p:nvSpPr>
          <p:cNvPr id="27" name="内容占位符 2"/>
          <p:cNvSpPr txBox="1">
            <a:spLocks/>
          </p:cNvSpPr>
          <p:nvPr/>
        </p:nvSpPr>
        <p:spPr bwMode="auto">
          <a:xfrm>
            <a:off x="307624" y="2895601"/>
            <a:ext cx="8303890" cy="1521340"/>
          </a:xfrm>
          <a:prstGeom prst="rect">
            <a:avLst/>
          </a:prstGeom>
          <a:noFill/>
          <a:ln w="9525">
            <a:noFill/>
            <a:miter lim="800000"/>
            <a:headEnd/>
            <a:tailEnd/>
          </a:ln>
        </p:spPr>
        <p:txBody>
          <a:bodyPr vert="horz" wrap="square" lIns="60090" tIns="30044" rIns="60090" bIns="30044" numCol="1" anchor="t" anchorCtr="0" compatLnSpc="1">
            <a:prstTxWarp prst="textNoShape">
              <a:avLst/>
            </a:prstTxWarp>
          </a:bodyPr>
          <a:lstStyle/>
          <a:p>
            <a:pPr marL="557064" lvl="1" indent="-214255" defTabSz="685617" eaLnBrk="0" hangingPunct="0">
              <a:buSzPct val="50000"/>
              <a:defRPr/>
            </a:pPr>
            <a:endParaRPr lang="en-US" altLang="zh-CN" sz="1200" dirty="0" smtClean="0">
              <a:latin typeface="Arial" pitchFamily="34" charset="0"/>
              <a:ea typeface="宋体" pitchFamily="2" charset="-122"/>
              <a:cs typeface="Arial" pitchFamily="34" charset="0"/>
            </a:endParaRPr>
          </a:p>
          <a:p>
            <a:pPr marL="257106" indent="-257106" defTabSz="685617" eaLnBrk="0" hangingPunct="0">
              <a:lnSpc>
                <a:spcPct val="140000"/>
              </a:lnSpc>
              <a:buClr>
                <a:srgbClr val="777777"/>
              </a:buClr>
              <a:buSzPct val="60000"/>
              <a:buFont typeface="Wingdings" pitchFamily="2" charset="2"/>
              <a:buChar char="l"/>
              <a:defRPr/>
            </a:pPr>
            <a:r>
              <a:rPr lang="en-US" altLang="zh-CN" sz="1400" b="1" kern="0" dirty="0" smtClean="0">
                <a:latin typeface="Arial" pitchFamily="34" charset="0"/>
                <a:ea typeface="+mn-ea"/>
                <a:cs typeface="Arial" pitchFamily="34" charset="0"/>
              </a:rPr>
              <a:t>Proposal: Operation mode 4 (i.e. no semi-static SFI configuration and no dynamic SFI) should NOT be assumed as a typical network operation (or supported as optional)  </a:t>
            </a:r>
          </a:p>
          <a:p>
            <a:pPr marL="557064" lvl="1" indent="-214255" defTabSz="685617" eaLnBrk="0" hangingPunct="0">
              <a:lnSpc>
                <a:spcPct val="140000"/>
              </a:lnSpc>
              <a:buSzPct val="50000"/>
              <a:buFont typeface="Wingdings" pitchFamily="2" charset="2"/>
              <a:buChar char="p"/>
              <a:defRPr/>
            </a:pPr>
            <a:r>
              <a:rPr lang="en-US" altLang="zh-CN" sz="1400" dirty="0" smtClean="0">
                <a:latin typeface="Arial" pitchFamily="34" charset="0"/>
                <a:ea typeface="+mn-ea"/>
                <a:cs typeface="Arial" pitchFamily="34" charset="0"/>
              </a:rPr>
              <a:t>Note: Both semi-static operation (operation mode 1) and dynamic operation (operation mode 2/3) are beneficial for NR thus should be supported in NR</a:t>
            </a:r>
          </a:p>
        </p:txBody>
      </p:sp>
    </p:spTree>
    <p:extLst>
      <p:ext uri="{BB962C8B-B14F-4D97-AF65-F5344CB8AC3E}">
        <p14:creationId xmlns:p14="http://schemas.microsoft.com/office/powerpoint/2010/main" xmlns="" val="47181961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8572" y="2031690"/>
            <a:ext cx="7632700" cy="584751"/>
          </a:xfrm>
        </p:spPr>
        <p:txBody>
          <a:bodyPr/>
          <a:lstStyle/>
          <a:p>
            <a:r>
              <a:rPr lang="en-US" dirty="0" smtClean="0">
                <a:solidFill>
                  <a:srgbClr val="C00000"/>
                </a:solidFill>
              </a:rPr>
              <a:t>CA/DC, BWP, SUL</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83" name="Rectangle 3"/>
          <p:cNvSpPr>
            <a:spLocks noChangeArrowheads="1"/>
          </p:cNvSpPr>
          <p:nvPr/>
        </p:nvSpPr>
        <p:spPr bwMode="auto">
          <a:xfrm>
            <a:off x="0" y="-173115"/>
            <a:ext cx="138528" cy="346230"/>
          </a:xfrm>
          <a:prstGeom prst="rect">
            <a:avLst/>
          </a:prstGeom>
          <a:noFill/>
          <a:ln w="9525">
            <a:noFill/>
            <a:miter lim="800000"/>
            <a:headEnd/>
            <a:tailEnd/>
          </a:ln>
          <a:effectLst/>
        </p:spPr>
        <p:txBody>
          <a:bodyPr vert="horz" wrap="none" lIns="68562" tIns="34281" rIns="68562" bIns="34281" numCol="1" anchor="ctr" anchorCtr="0" compatLnSpc="1">
            <a:prstTxWarp prst="textNoShape">
              <a:avLst/>
            </a:prstTxWarp>
            <a:spAutoFit/>
          </a:bodyPr>
          <a:lstStyle/>
          <a:p>
            <a:endParaRPr lang="zh-CN" altLang="en-US">
              <a:solidFill>
                <a:srgbClr val="B2B2B2"/>
              </a:solidFill>
            </a:endParaRPr>
          </a:p>
        </p:txBody>
      </p:sp>
      <p:sp>
        <p:nvSpPr>
          <p:cNvPr id="2589699" name="Rectangle 3"/>
          <p:cNvSpPr>
            <a:spLocks noChangeArrowheads="1"/>
          </p:cNvSpPr>
          <p:nvPr/>
        </p:nvSpPr>
        <p:spPr bwMode="auto">
          <a:xfrm>
            <a:off x="0" y="-173115"/>
            <a:ext cx="138528" cy="346230"/>
          </a:xfrm>
          <a:prstGeom prst="rect">
            <a:avLst/>
          </a:prstGeom>
          <a:noFill/>
          <a:ln w="9525">
            <a:noFill/>
            <a:miter lim="800000"/>
            <a:headEnd/>
            <a:tailEnd/>
          </a:ln>
          <a:effectLst/>
        </p:spPr>
        <p:txBody>
          <a:bodyPr vert="horz" wrap="none" lIns="68562" tIns="34281" rIns="68562" bIns="34281" numCol="1" anchor="ctr" anchorCtr="0" compatLnSpc="1">
            <a:prstTxWarp prst="textNoShape">
              <a:avLst/>
            </a:prstTxWarp>
            <a:spAutoFit/>
          </a:bodyPr>
          <a:lstStyle/>
          <a:p>
            <a:endParaRPr lang="zh-CN" altLang="en-US">
              <a:solidFill>
                <a:srgbClr val="B2B2B2"/>
              </a:solidFill>
            </a:endParaRPr>
          </a:p>
        </p:txBody>
      </p:sp>
      <p:sp>
        <p:nvSpPr>
          <p:cNvPr id="2589701" name="Rectangle 5"/>
          <p:cNvSpPr>
            <a:spLocks noChangeArrowheads="1"/>
          </p:cNvSpPr>
          <p:nvPr/>
        </p:nvSpPr>
        <p:spPr bwMode="auto">
          <a:xfrm>
            <a:off x="0" y="-173115"/>
            <a:ext cx="138528" cy="346230"/>
          </a:xfrm>
          <a:prstGeom prst="rect">
            <a:avLst/>
          </a:prstGeom>
          <a:noFill/>
          <a:ln w="9525">
            <a:noFill/>
            <a:miter lim="800000"/>
            <a:headEnd/>
            <a:tailEnd/>
          </a:ln>
          <a:effectLst/>
        </p:spPr>
        <p:txBody>
          <a:bodyPr vert="horz" wrap="none" lIns="68562" tIns="34281" rIns="68562" bIns="34281" numCol="1" anchor="ctr" anchorCtr="0" compatLnSpc="1">
            <a:prstTxWarp prst="textNoShape">
              <a:avLst/>
            </a:prstTxWarp>
            <a:spAutoFit/>
          </a:bodyPr>
          <a:lstStyle/>
          <a:p>
            <a:endParaRPr lang="zh-CN" altLang="en-US">
              <a:solidFill>
                <a:srgbClr val="B2B2B2"/>
              </a:solidFill>
            </a:endParaRPr>
          </a:p>
        </p:txBody>
      </p:sp>
      <p:pic>
        <p:nvPicPr>
          <p:cNvPr id="16" name="图片 15"/>
          <p:cNvPicPr>
            <a:picLocks noChangeAspect="1"/>
          </p:cNvPicPr>
          <p:nvPr/>
        </p:nvPicPr>
        <p:blipFill>
          <a:blip r:embed="rId3" cstate="print"/>
          <a:stretch>
            <a:fillRect/>
          </a:stretch>
        </p:blipFill>
        <p:spPr>
          <a:xfrm>
            <a:off x="4260385" y="705855"/>
            <a:ext cx="4883615" cy="1774698"/>
          </a:xfrm>
          <a:prstGeom prst="rect">
            <a:avLst/>
          </a:prstGeom>
        </p:spPr>
      </p:pic>
      <p:sp>
        <p:nvSpPr>
          <p:cNvPr id="9" name="标题 3"/>
          <p:cNvSpPr txBox="1">
            <a:spLocks/>
          </p:cNvSpPr>
          <p:nvPr/>
        </p:nvSpPr>
        <p:spPr bwMode="auto">
          <a:xfrm>
            <a:off x="360629" y="23188"/>
            <a:ext cx="7630713" cy="582693"/>
          </a:xfrm>
          <a:prstGeom prst="rect">
            <a:avLst/>
          </a:prstGeom>
          <a:noFill/>
          <a:ln w="9525">
            <a:noFill/>
            <a:miter lim="800000"/>
            <a:headEnd/>
            <a:tailEnd/>
          </a:ln>
        </p:spPr>
        <p:txBody>
          <a:bodyPr vert="horz" wrap="square" lIns="68562" tIns="34281" rIns="68562" bIns="34281"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400" b="1">
                <a:solidFill>
                  <a:srgbClr val="990000"/>
                </a:solidFill>
                <a:latin typeface="Arial" charset="0"/>
              </a:defRPr>
            </a:lvl2pPr>
            <a:lvl3pPr algn="l" rtl="0" eaLnBrk="0" fontAlgn="base" hangingPunct="0">
              <a:spcBef>
                <a:spcPct val="0"/>
              </a:spcBef>
              <a:spcAft>
                <a:spcPct val="0"/>
              </a:spcAft>
              <a:defRPr sz="3400" b="1">
                <a:solidFill>
                  <a:srgbClr val="990000"/>
                </a:solidFill>
                <a:latin typeface="Arial" charset="0"/>
              </a:defRPr>
            </a:lvl3pPr>
            <a:lvl4pPr algn="l" rtl="0" eaLnBrk="0" fontAlgn="base" hangingPunct="0">
              <a:spcBef>
                <a:spcPct val="0"/>
              </a:spcBef>
              <a:spcAft>
                <a:spcPct val="0"/>
              </a:spcAft>
              <a:defRPr sz="3400" b="1">
                <a:solidFill>
                  <a:srgbClr val="990000"/>
                </a:solidFill>
                <a:latin typeface="Arial" charset="0"/>
              </a:defRPr>
            </a:lvl4pPr>
            <a:lvl5pPr algn="l" rtl="0" eaLnBrk="0" fontAlgn="base" hangingPunct="0">
              <a:spcBef>
                <a:spcPct val="0"/>
              </a:spcBef>
              <a:spcAft>
                <a:spcPct val="0"/>
              </a:spcAft>
              <a:defRPr sz="3400" b="1">
                <a:solidFill>
                  <a:srgbClr val="990000"/>
                </a:solidFill>
                <a:latin typeface="Arial" charset="0"/>
              </a:defRPr>
            </a:lvl5pPr>
            <a:lvl6pPr marL="457200" algn="l" rtl="0" fontAlgn="base">
              <a:spcBef>
                <a:spcPct val="0"/>
              </a:spcBef>
              <a:spcAft>
                <a:spcPct val="0"/>
              </a:spcAft>
              <a:defRPr sz="3400" b="1">
                <a:solidFill>
                  <a:srgbClr val="990000"/>
                </a:solidFill>
                <a:latin typeface="Arial" charset="0"/>
              </a:defRPr>
            </a:lvl6pPr>
            <a:lvl7pPr marL="914400" algn="l" rtl="0" fontAlgn="base">
              <a:spcBef>
                <a:spcPct val="0"/>
              </a:spcBef>
              <a:spcAft>
                <a:spcPct val="0"/>
              </a:spcAft>
              <a:defRPr sz="3400" b="1">
                <a:solidFill>
                  <a:srgbClr val="990000"/>
                </a:solidFill>
                <a:latin typeface="Arial" charset="0"/>
              </a:defRPr>
            </a:lvl7pPr>
            <a:lvl8pPr marL="1371600" algn="l" rtl="0" fontAlgn="base">
              <a:spcBef>
                <a:spcPct val="0"/>
              </a:spcBef>
              <a:spcAft>
                <a:spcPct val="0"/>
              </a:spcAft>
              <a:defRPr sz="3400" b="1">
                <a:solidFill>
                  <a:srgbClr val="990000"/>
                </a:solidFill>
                <a:latin typeface="Arial" charset="0"/>
              </a:defRPr>
            </a:lvl8pPr>
            <a:lvl9pPr marL="1828800" algn="l" rtl="0" fontAlgn="base">
              <a:spcBef>
                <a:spcPct val="0"/>
              </a:spcBef>
              <a:spcAft>
                <a:spcPct val="0"/>
              </a:spcAft>
              <a:defRPr sz="3400" b="1">
                <a:solidFill>
                  <a:srgbClr val="990000"/>
                </a:solidFill>
                <a:latin typeface="Arial" charset="0"/>
              </a:defRPr>
            </a:lvl9pPr>
          </a:lstStyle>
          <a:p>
            <a:pPr>
              <a:buClrTx/>
              <a:buFontTx/>
              <a:buNone/>
            </a:pPr>
            <a:r>
              <a:rPr lang="en-US" altLang="zh-CN" sz="2400" dirty="0" smtClean="0">
                <a:solidFill>
                  <a:srgbClr val="C00000"/>
                </a:solidFill>
                <a:latin typeface="Arial" pitchFamily="34" charset="0"/>
                <a:ea typeface="黑体" pitchFamily="49" charset="-122"/>
                <a:cs typeface="Arial" pitchFamily="34" charset="0"/>
                <a:sym typeface="Lucida Grande"/>
              </a:rPr>
              <a:t>Mandatory: BWP adaptation [4-2] </a:t>
            </a:r>
            <a:endParaRPr lang="en-US" altLang="zh-CN" sz="2400" dirty="0">
              <a:solidFill>
                <a:srgbClr val="C00000"/>
              </a:solidFill>
              <a:latin typeface="Arial" pitchFamily="34" charset="0"/>
              <a:ea typeface="黑体" pitchFamily="49" charset="-122"/>
              <a:cs typeface="Arial" pitchFamily="34" charset="0"/>
              <a:sym typeface="Lucida Grande"/>
            </a:endParaRPr>
          </a:p>
        </p:txBody>
      </p:sp>
      <p:sp>
        <p:nvSpPr>
          <p:cNvPr id="11" name="矩形 10"/>
          <p:cNvSpPr/>
          <p:nvPr/>
        </p:nvSpPr>
        <p:spPr>
          <a:xfrm>
            <a:off x="360629" y="705855"/>
            <a:ext cx="4191916" cy="1931280"/>
          </a:xfrm>
          <a:prstGeom prst="rect">
            <a:avLst/>
          </a:prstGeom>
        </p:spPr>
        <p:txBody>
          <a:bodyPr wrap="square" lIns="68562" tIns="34281" rIns="68562" bIns="34281">
            <a:spAutoFit/>
          </a:bodyPr>
          <a:lstStyle/>
          <a:p>
            <a:pPr eaLnBrk="0" hangingPunct="0">
              <a:lnSpc>
                <a:spcPct val="110000"/>
              </a:lnSpc>
              <a:spcAft>
                <a:spcPts val="0"/>
              </a:spcAft>
              <a:buClr>
                <a:srgbClr val="777777"/>
              </a:buClr>
              <a:buSzPct val="60000"/>
              <a:tabLst>
                <a:tab pos="342809" algn="l"/>
                <a:tab pos="685617" algn="l"/>
              </a:tabLst>
            </a:pPr>
            <a:r>
              <a:rPr lang="en-US" sz="1400" kern="0" dirty="0" smtClean="0">
                <a:latin typeface="Arial" pitchFamily="34" charset="0"/>
                <a:ea typeface="MS Mincho" panose="02020609040205080304" pitchFamily="49" charset="-128"/>
                <a:cs typeface="Arial" pitchFamily="34" charset="0"/>
              </a:rPr>
              <a:t>Scenarios</a:t>
            </a:r>
          </a:p>
          <a:p>
            <a:pPr marL="257106" indent="-257106" eaLnBrk="0" hangingPunct="0">
              <a:lnSpc>
                <a:spcPct val="110000"/>
              </a:lnSpc>
              <a:spcAft>
                <a:spcPts val="0"/>
              </a:spcAft>
              <a:buClr>
                <a:srgbClr val="777777"/>
              </a:buClr>
              <a:buSzPct val="60000"/>
              <a:buFont typeface="Wingdings" pitchFamily="2" charset="2"/>
              <a:buChar char="l"/>
              <a:tabLst>
                <a:tab pos="342809" algn="l"/>
                <a:tab pos="685617" algn="l"/>
              </a:tabLst>
            </a:pPr>
            <a:r>
              <a:rPr lang="en-US" sz="1200" kern="0" dirty="0" smtClean="0">
                <a:latin typeface="Arial" pitchFamily="34" charset="0"/>
                <a:ea typeface="MS Mincho" panose="02020609040205080304" pitchFamily="49" charset="-128"/>
                <a:cs typeface="Arial" pitchFamily="34" charset="0"/>
              </a:rPr>
              <a:t>Scenario#1 </a:t>
            </a:r>
            <a:r>
              <a:rPr lang="en-US" sz="1200" kern="0" dirty="0">
                <a:latin typeface="Arial" pitchFamily="34" charset="0"/>
                <a:ea typeface="MS Mincho" panose="02020609040205080304" pitchFamily="49" charset="-128"/>
                <a:cs typeface="Arial" pitchFamily="34" charset="0"/>
              </a:rPr>
              <a:t>(agreed): Supporting reduced UE BW </a:t>
            </a:r>
            <a:r>
              <a:rPr lang="en-US" sz="1200" kern="0" dirty="0" smtClean="0">
                <a:latin typeface="Arial" pitchFamily="34" charset="0"/>
                <a:ea typeface="MS Mincho" panose="02020609040205080304" pitchFamily="49" charset="-128"/>
                <a:cs typeface="Arial" pitchFamily="34" charset="0"/>
              </a:rPr>
              <a:t>capability</a:t>
            </a:r>
          </a:p>
          <a:p>
            <a:pPr marL="257106" indent="-257106" eaLnBrk="0" hangingPunct="0">
              <a:lnSpc>
                <a:spcPct val="110000"/>
              </a:lnSpc>
              <a:spcAft>
                <a:spcPts val="0"/>
              </a:spcAft>
              <a:buClr>
                <a:srgbClr val="777777"/>
              </a:buClr>
              <a:buSzPct val="60000"/>
              <a:buFont typeface="Wingdings" pitchFamily="2" charset="2"/>
              <a:buChar char="l"/>
              <a:tabLst>
                <a:tab pos="342809" algn="l"/>
                <a:tab pos="685617" algn="l"/>
              </a:tabLst>
            </a:pPr>
            <a:r>
              <a:rPr lang="en-US" sz="1200" kern="0" dirty="0">
                <a:latin typeface="Arial" pitchFamily="34" charset="0"/>
                <a:ea typeface="MS Mincho" panose="02020609040205080304" pitchFamily="49" charset="-128"/>
                <a:cs typeface="Arial" pitchFamily="34" charset="0"/>
              </a:rPr>
              <a:t>Scenario#2 (agreed): Supporting reduced UE energy consumption by mean of bandwidth adaptation</a:t>
            </a:r>
          </a:p>
          <a:p>
            <a:pPr marL="257106" indent="-257106" eaLnBrk="0" hangingPunct="0">
              <a:lnSpc>
                <a:spcPct val="110000"/>
              </a:lnSpc>
              <a:spcAft>
                <a:spcPts val="0"/>
              </a:spcAft>
              <a:buClr>
                <a:srgbClr val="777777"/>
              </a:buClr>
              <a:buSzPct val="60000"/>
              <a:buFont typeface="Wingdings" pitchFamily="2" charset="2"/>
              <a:buChar char="l"/>
              <a:tabLst>
                <a:tab pos="342809" algn="l"/>
                <a:tab pos="685617" algn="l"/>
              </a:tabLst>
            </a:pPr>
            <a:r>
              <a:rPr lang="en-US" sz="1200" kern="0" dirty="0">
                <a:latin typeface="Arial" pitchFamily="34" charset="0"/>
                <a:ea typeface="MS Mincho" panose="02020609040205080304" pitchFamily="49" charset="-128"/>
                <a:cs typeface="Arial" pitchFamily="34" charset="0"/>
              </a:rPr>
              <a:t>Scenario#3 (agreed): Supporting </a:t>
            </a:r>
            <a:r>
              <a:rPr lang="en-US" sz="1200" kern="0" dirty="0">
                <a:solidFill>
                  <a:srgbClr val="000000"/>
                </a:solidFill>
                <a:latin typeface="Arial" pitchFamily="34" charset="0"/>
                <a:ea typeface="MS Mincho" panose="02020609040205080304" pitchFamily="49" charset="-128"/>
                <a:cs typeface="Arial" pitchFamily="34" charset="0"/>
              </a:rPr>
              <a:t>FDM of different numerologies</a:t>
            </a:r>
          </a:p>
          <a:p>
            <a:pPr marL="257106" indent="-257106" eaLnBrk="0" hangingPunct="0">
              <a:lnSpc>
                <a:spcPct val="110000"/>
              </a:lnSpc>
              <a:spcAft>
                <a:spcPts val="0"/>
              </a:spcAft>
              <a:buClr>
                <a:srgbClr val="777777"/>
              </a:buClr>
              <a:buSzPct val="60000"/>
              <a:buFont typeface="Wingdings" pitchFamily="2" charset="2"/>
              <a:buChar char="l"/>
              <a:tabLst>
                <a:tab pos="342809" algn="l"/>
                <a:tab pos="685617" algn="l"/>
              </a:tabLst>
            </a:pPr>
            <a:r>
              <a:rPr lang="en-US" sz="1200" kern="0" dirty="0">
                <a:solidFill>
                  <a:srgbClr val="000000"/>
                </a:solidFill>
                <a:latin typeface="Arial" pitchFamily="34" charset="0"/>
                <a:ea typeface="MS Mincho" panose="02020609040205080304" pitchFamily="49" charset="-128"/>
                <a:cs typeface="Arial" pitchFamily="34" charset="0"/>
              </a:rPr>
              <a:t>Scenario#4: not </a:t>
            </a:r>
            <a:r>
              <a:rPr lang="en-US" sz="1200" kern="0" dirty="0" smtClean="0">
                <a:solidFill>
                  <a:srgbClr val="000000"/>
                </a:solidFill>
                <a:latin typeface="Arial" pitchFamily="34" charset="0"/>
                <a:ea typeface="MS Mincho" panose="02020609040205080304" pitchFamily="49" charset="-128"/>
                <a:cs typeface="Arial" pitchFamily="34" charset="0"/>
              </a:rPr>
              <a:t>support </a:t>
            </a:r>
            <a:r>
              <a:rPr lang="en-US" sz="1200" kern="0" dirty="0">
                <a:solidFill>
                  <a:srgbClr val="000000"/>
                </a:solidFill>
                <a:latin typeface="Arial" pitchFamily="34" charset="0"/>
                <a:ea typeface="MS Mincho" panose="02020609040205080304" pitchFamily="49" charset="-128"/>
                <a:cs typeface="Arial" pitchFamily="34" charset="0"/>
              </a:rPr>
              <a:t>as a wideband carrier, support it as non-contiguous intra-band carrier </a:t>
            </a:r>
            <a:r>
              <a:rPr lang="en-US" sz="1200" kern="0" dirty="0" smtClean="0">
                <a:solidFill>
                  <a:srgbClr val="000000"/>
                </a:solidFill>
                <a:latin typeface="Arial" pitchFamily="34" charset="0"/>
                <a:ea typeface="MS Mincho" panose="02020609040205080304" pitchFamily="49" charset="-128"/>
                <a:cs typeface="Arial" pitchFamily="34" charset="0"/>
              </a:rPr>
              <a:t>aggregation</a:t>
            </a:r>
          </a:p>
        </p:txBody>
      </p:sp>
      <p:sp>
        <p:nvSpPr>
          <p:cNvPr id="2" name="Rectangle 1"/>
          <p:cNvSpPr/>
          <p:nvPr/>
        </p:nvSpPr>
        <p:spPr>
          <a:xfrm>
            <a:off x="360629" y="2603279"/>
            <a:ext cx="8257127" cy="2100557"/>
          </a:xfrm>
          <a:prstGeom prst="rect">
            <a:avLst/>
          </a:prstGeom>
        </p:spPr>
        <p:txBody>
          <a:bodyPr wrap="square" lIns="68562" tIns="34281" rIns="68562" bIns="34281">
            <a:spAutoFit/>
          </a:bodyPr>
          <a:lstStyle/>
          <a:p>
            <a:pPr marL="0" lvl="1">
              <a:lnSpc>
                <a:spcPct val="120000"/>
              </a:lnSpc>
              <a:buClr>
                <a:srgbClr val="2D2015"/>
              </a:buClr>
            </a:pPr>
            <a:r>
              <a:rPr lang="en-US" altLang="zh-CN" sz="1400" kern="0" dirty="0" smtClean="0">
                <a:latin typeface="Arial" pitchFamily="34" charset="0"/>
                <a:ea typeface="微软雅黑" pitchFamily="34" charset="-122"/>
                <a:cs typeface="Arial" pitchFamily="34" charset="0"/>
              </a:rPr>
              <a:t>Merits of BWP adaptation</a:t>
            </a:r>
          </a:p>
          <a:p>
            <a:pPr marL="342809" lvl="2" indent="-214255">
              <a:lnSpc>
                <a:spcPct val="120000"/>
              </a:lnSpc>
              <a:buClr>
                <a:srgbClr val="2D2015"/>
              </a:buClr>
              <a:buFont typeface="Arial" pitchFamily="34" charset="0"/>
              <a:buChar char="•"/>
            </a:pPr>
            <a:r>
              <a:rPr lang="en-US" altLang="zh-CN" sz="1200" kern="0" dirty="0">
                <a:solidFill>
                  <a:srgbClr val="000000"/>
                </a:solidFill>
                <a:latin typeface="Arial" pitchFamily="34" charset="0"/>
                <a:ea typeface="MS Mincho" panose="02020609040205080304" pitchFamily="49" charset="-128"/>
                <a:cs typeface="Arial" pitchFamily="34" charset="0"/>
              </a:rPr>
              <a:t>Scenario#2 </a:t>
            </a:r>
            <a:r>
              <a:rPr lang="en-US" altLang="zh-CN" sz="1200" kern="0" dirty="0" smtClean="0">
                <a:solidFill>
                  <a:srgbClr val="000000"/>
                </a:solidFill>
                <a:latin typeface="Arial" pitchFamily="34" charset="0"/>
                <a:ea typeface="微软雅黑" pitchFamily="34" charset="-122"/>
                <a:cs typeface="Arial" pitchFamily="34" charset="0"/>
              </a:rPr>
              <a:t>: </a:t>
            </a:r>
            <a:r>
              <a:rPr lang="en-GB" altLang="zh-CN" sz="1200" kern="0" dirty="0" smtClean="0">
                <a:solidFill>
                  <a:srgbClr val="000000"/>
                </a:solidFill>
                <a:latin typeface="Arial" pitchFamily="34" charset="0"/>
                <a:ea typeface="微软雅黑" pitchFamily="34" charset="-122"/>
                <a:cs typeface="Arial" pitchFamily="34" charset="0"/>
              </a:rPr>
              <a:t>UE power saving ( </a:t>
            </a:r>
            <a:r>
              <a:rPr lang="en-GB" altLang="zh-CN" sz="1200" kern="0" dirty="0" smtClean="0">
                <a:solidFill>
                  <a:srgbClr val="FF0000"/>
                </a:solidFill>
                <a:latin typeface="Arial" pitchFamily="34" charset="0"/>
                <a:ea typeface="微软雅黑" pitchFamily="34" charset="-122"/>
                <a:cs typeface="Arial" pitchFamily="34" charset="0"/>
              </a:rPr>
              <a:t>20-90% </a:t>
            </a:r>
            <a:r>
              <a:rPr lang="en-GB" altLang="zh-CN" sz="1200" kern="0" dirty="0" smtClean="0">
                <a:solidFill>
                  <a:srgbClr val="000000"/>
                </a:solidFill>
                <a:latin typeface="Arial" pitchFamily="34" charset="0"/>
                <a:ea typeface="微软雅黑" pitchFamily="34" charset="-122"/>
                <a:cs typeface="Arial" pitchFamily="34" charset="0"/>
              </a:rPr>
              <a:t>power saving depend on the ratio of wider BWP and narrow BWP)</a:t>
            </a:r>
          </a:p>
          <a:p>
            <a:pPr marL="685617" lvl="3" indent="-214255">
              <a:lnSpc>
                <a:spcPct val="120000"/>
              </a:lnSpc>
              <a:buClr>
                <a:srgbClr val="2D2015"/>
              </a:buClr>
              <a:buFont typeface="Arial" pitchFamily="34" charset="0"/>
              <a:buChar char="•"/>
            </a:pPr>
            <a:r>
              <a:rPr lang="en-US" altLang="zh-CN" sz="1200" kern="0" dirty="0" smtClean="0">
                <a:solidFill>
                  <a:srgbClr val="000000"/>
                </a:solidFill>
                <a:latin typeface="Arial" pitchFamily="34" charset="0"/>
                <a:ea typeface="微软雅黑" pitchFamily="34" charset="-122"/>
                <a:cs typeface="Arial" pitchFamily="34" charset="0"/>
              </a:rPr>
              <a:t>Adjust the RF bandwidth to reduce the energy consumption.</a:t>
            </a:r>
          </a:p>
          <a:p>
            <a:pPr marL="1028426" lvl="4" indent="-214255">
              <a:lnSpc>
                <a:spcPct val="120000"/>
              </a:lnSpc>
              <a:buClr>
                <a:srgbClr val="2D2015"/>
              </a:buClr>
              <a:buFont typeface="Arial" pitchFamily="34" charset="0"/>
              <a:buChar char="•"/>
            </a:pPr>
            <a:r>
              <a:rPr lang="en-US" altLang="zh-CN" sz="1200" kern="0" dirty="0" smtClean="0">
                <a:solidFill>
                  <a:srgbClr val="000000"/>
                </a:solidFill>
                <a:latin typeface="Arial" pitchFamily="34" charset="0"/>
                <a:ea typeface="微软雅黑" pitchFamily="34" charset="-122"/>
                <a:cs typeface="Arial" pitchFamily="34" charset="0"/>
              </a:rPr>
              <a:t>Small bandwidth for PDCCH monitoring and low data rate transmission</a:t>
            </a:r>
          </a:p>
          <a:p>
            <a:pPr marL="1028426" lvl="4" indent="-214255">
              <a:lnSpc>
                <a:spcPct val="120000"/>
              </a:lnSpc>
              <a:buClr>
                <a:srgbClr val="2D2015"/>
              </a:buClr>
              <a:buFont typeface="Arial" pitchFamily="34" charset="0"/>
              <a:buChar char="•"/>
            </a:pPr>
            <a:r>
              <a:rPr lang="en-US" altLang="zh-CN" sz="1200" kern="0" dirty="0" smtClean="0">
                <a:solidFill>
                  <a:srgbClr val="000000"/>
                </a:solidFill>
                <a:latin typeface="Arial" pitchFamily="34" charset="0"/>
                <a:ea typeface="微软雅黑" pitchFamily="34" charset="-122"/>
                <a:cs typeface="Arial" pitchFamily="34" charset="0"/>
              </a:rPr>
              <a:t>Large bandwidth for PDSCH with large traffic</a:t>
            </a:r>
          </a:p>
          <a:p>
            <a:pPr marL="342809" lvl="2" indent="-214255">
              <a:lnSpc>
                <a:spcPct val="120000"/>
              </a:lnSpc>
              <a:buClr>
                <a:srgbClr val="2D2015"/>
              </a:buClr>
              <a:buFont typeface="Arial" pitchFamily="34" charset="0"/>
              <a:buChar char="•"/>
            </a:pPr>
            <a:r>
              <a:rPr lang="en-US" altLang="zh-CN" sz="1200" kern="0" dirty="0" smtClean="0">
                <a:solidFill>
                  <a:srgbClr val="000000"/>
                </a:solidFill>
                <a:latin typeface="Arial" pitchFamily="34" charset="0"/>
                <a:ea typeface="MS Mincho" panose="02020609040205080304" pitchFamily="49" charset="-128"/>
                <a:cs typeface="Arial" pitchFamily="34" charset="0"/>
              </a:rPr>
              <a:t>Scenario#3</a:t>
            </a:r>
            <a:r>
              <a:rPr lang="en-US" altLang="zh-CN" sz="1200" kern="0" dirty="0" smtClean="0">
                <a:solidFill>
                  <a:srgbClr val="000000"/>
                </a:solidFill>
                <a:latin typeface="Arial" pitchFamily="34" charset="0"/>
                <a:ea typeface="微软雅黑" pitchFamily="34" charset="-122"/>
                <a:cs typeface="Arial" pitchFamily="34" charset="0"/>
              </a:rPr>
              <a:t>: </a:t>
            </a:r>
            <a:r>
              <a:rPr lang="en-GB" altLang="zh-CN" sz="1200" kern="0" dirty="0" smtClean="0">
                <a:solidFill>
                  <a:srgbClr val="000000"/>
                </a:solidFill>
                <a:latin typeface="Arial" pitchFamily="34" charset="0"/>
                <a:ea typeface="微软雅黑" pitchFamily="34" charset="-122"/>
                <a:cs typeface="Arial" pitchFamily="34" charset="0"/>
              </a:rPr>
              <a:t>Dynamic resource sharing </a:t>
            </a:r>
          </a:p>
          <a:p>
            <a:pPr marL="685617" lvl="3" indent="-214255">
              <a:lnSpc>
                <a:spcPct val="120000"/>
              </a:lnSpc>
              <a:buClr>
                <a:srgbClr val="2D2015"/>
              </a:buClr>
              <a:buFont typeface="Arial" pitchFamily="34" charset="0"/>
              <a:buChar char="•"/>
            </a:pPr>
            <a:r>
              <a:rPr lang="en-US" altLang="zh-CN" sz="1200" kern="0" dirty="0" smtClean="0">
                <a:solidFill>
                  <a:srgbClr val="000000"/>
                </a:solidFill>
                <a:latin typeface="Arial" pitchFamily="34" charset="0"/>
                <a:ea typeface="微软雅黑" pitchFamily="34" charset="-122"/>
                <a:cs typeface="Arial" pitchFamily="34" charset="0"/>
              </a:rPr>
              <a:t>Enable resource sharing for different BWP with different numerology</a:t>
            </a:r>
          </a:p>
          <a:p>
            <a:pPr marL="1028426" lvl="4" indent="-214255">
              <a:lnSpc>
                <a:spcPct val="120000"/>
              </a:lnSpc>
              <a:buClr>
                <a:srgbClr val="2D2015"/>
              </a:buClr>
              <a:buFont typeface="Arial" pitchFamily="34" charset="0"/>
              <a:buChar char="•"/>
            </a:pPr>
            <a:r>
              <a:rPr lang="en-US" altLang="zh-CN" sz="1200" kern="0" dirty="0" err="1" smtClean="0">
                <a:solidFill>
                  <a:srgbClr val="000000"/>
                </a:solidFill>
                <a:latin typeface="Arial" pitchFamily="34" charset="0"/>
                <a:ea typeface="微软雅黑" pitchFamily="34" charset="-122"/>
                <a:cs typeface="Arial" pitchFamily="34" charset="0"/>
              </a:rPr>
              <a:t>eMBB</a:t>
            </a:r>
            <a:r>
              <a:rPr lang="en-US" altLang="zh-CN" sz="1200" kern="0" dirty="0" smtClean="0">
                <a:solidFill>
                  <a:srgbClr val="000000"/>
                </a:solidFill>
                <a:latin typeface="Arial" pitchFamily="34" charset="0"/>
                <a:ea typeface="微软雅黑" pitchFamily="34" charset="-122"/>
                <a:cs typeface="Arial" pitchFamily="34" charset="0"/>
              </a:rPr>
              <a:t> UE can share the resource with URLLC BWP</a:t>
            </a:r>
          </a:p>
          <a:p>
            <a:pPr marL="1028426" lvl="4" indent="-214255">
              <a:lnSpc>
                <a:spcPct val="120000"/>
              </a:lnSpc>
              <a:buClr>
                <a:srgbClr val="2D2015"/>
              </a:buClr>
              <a:buFont typeface="Arial" pitchFamily="34" charset="0"/>
              <a:buChar char="•"/>
            </a:pPr>
            <a:r>
              <a:rPr lang="en-US" altLang="zh-CN" sz="1200" kern="0" dirty="0" smtClean="0">
                <a:solidFill>
                  <a:srgbClr val="000000"/>
                </a:solidFill>
                <a:latin typeface="Arial" pitchFamily="34" charset="0"/>
                <a:ea typeface="微软雅黑" pitchFamily="34" charset="-122"/>
                <a:cs typeface="Arial" pitchFamily="34" charset="0"/>
              </a:rPr>
              <a:t>Low latency </a:t>
            </a:r>
            <a:r>
              <a:rPr lang="en-US" altLang="zh-CN" sz="1200" kern="0" dirty="0" err="1" smtClean="0">
                <a:solidFill>
                  <a:srgbClr val="000000"/>
                </a:solidFill>
                <a:latin typeface="Arial" pitchFamily="34" charset="0"/>
                <a:ea typeface="微软雅黑" pitchFamily="34" charset="-122"/>
                <a:cs typeface="Arial" pitchFamily="34" charset="0"/>
              </a:rPr>
              <a:t>eMBB</a:t>
            </a:r>
            <a:r>
              <a:rPr lang="en-US" altLang="zh-CN" sz="1200" kern="0" dirty="0" smtClean="0">
                <a:solidFill>
                  <a:srgbClr val="000000"/>
                </a:solidFill>
                <a:latin typeface="Arial" pitchFamily="34" charset="0"/>
                <a:ea typeface="微软雅黑" pitchFamily="34" charset="-122"/>
                <a:cs typeface="Arial" pitchFamily="34" charset="0"/>
              </a:rPr>
              <a:t> traffic can share its resource to large latency </a:t>
            </a:r>
            <a:r>
              <a:rPr lang="en-US" altLang="zh-CN" sz="1200" kern="0" dirty="0" err="1" smtClean="0">
                <a:solidFill>
                  <a:srgbClr val="000000"/>
                </a:solidFill>
                <a:latin typeface="Arial" pitchFamily="34" charset="0"/>
                <a:ea typeface="微软雅黑" pitchFamily="34" charset="-122"/>
                <a:cs typeface="Arial" pitchFamily="34" charset="0"/>
              </a:rPr>
              <a:t>eMBB</a:t>
            </a:r>
            <a:r>
              <a:rPr lang="en-US" altLang="zh-CN" sz="1200" kern="0" dirty="0" smtClean="0">
                <a:solidFill>
                  <a:srgbClr val="000000"/>
                </a:solidFill>
                <a:latin typeface="Arial" pitchFamily="34" charset="0"/>
                <a:ea typeface="微软雅黑" pitchFamily="34" charset="-122"/>
                <a:cs typeface="Arial" pitchFamily="34" charset="0"/>
              </a:rPr>
              <a:t> traffic</a:t>
            </a:r>
          </a:p>
        </p:txBody>
      </p:sp>
    </p:spTree>
    <p:extLst>
      <p:ext uri="{BB962C8B-B14F-4D97-AF65-F5344CB8AC3E}">
        <p14:creationId xmlns:p14="http://schemas.microsoft.com/office/powerpoint/2010/main" xmlns="" val="30547933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99665" y="170785"/>
            <a:ext cx="8227696" cy="457200"/>
          </a:xfrm>
        </p:spPr>
        <p:txBody>
          <a:bodyPr>
            <a:noAutofit/>
          </a:bodyPr>
          <a:lstStyle/>
          <a:p>
            <a:r>
              <a:rPr lang="en-US" altLang="zh-CN" sz="2400" dirty="0" smtClean="0">
                <a:solidFill>
                  <a:srgbClr val="C00000"/>
                </a:solidFill>
                <a:latin typeface="Arial" pitchFamily="34" charset="0"/>
                <a:cs typeface="Arial" pitchFamily="34" charset="0"/>
              </a:rPr>
              <a:t>SUL and UL sharing</a:t>
            </a:r>
            <a:endParaRPr lang="en-US" altLang="zh-CN" sz="2400" dirty="0">
              <a:solidFill>
                <a:srgbClr val="C00000"/>
              </a:solidFill>
              <a:latin typeface="Arial" pitchFamily="34" charset="0"/>
              <a:cs typeface="Arial" pitchFamily="34" charset="0"/>
            </a:endParaRPr>
          </a:p>
        </p:txBody>
      </p:sp>
      <p:sp>
        <p:nvSpPr>
          <p:cNvPr id="6147" name="Content Placeholder 2"/>
          <p:cNvSpPr>
            <a:spLocks noGrp="1"/>
          </p:cNvSpPr>
          <p:nvPr>
            <p:ph idx="1"/>
          </p:nvPr>
        </p:nvSpPr>
        <p:spPr>
          <a:xfrm>
            <a:off x="89430" y="587248"/>
            <a:ext cx="8935435" cy="4198765"/>
          </a:xfrm>
          <a:ln>
            <a:noFill/>
          </a:ln>
        </p:spPr>
        <p:txBody>
          <a:bodyPr anchor="t" anchorCtr="0">
            <a:noAutofit/>
          </a:bodyPr>
          <a:lstStyle/>
          <a:p>
            <a:pPr>
              <a:spcBef>
                <a:spcPts val="225"/>
              </a:spcBef>
              <a:spcAft>
                <a:spcPts val="150"/>
              </a:spcAft>
            </a:pPr>
            <a:r>
              <a:rPr lang="en-US" altLang="zh-CN" sz="1300" dirty="0" smtClean="0">
                <a:latin typeface="Arial" pitchFamily="34" charset="0"/>
                <a:ea typeface="微软雅黑" pitchFamily="34" charset="-122"/>
                <a:cs typeface="Arial" pitchFamily="34" charset="0"/>
              </a:rPr>
              <a:t>Feature x-0: 7.5kHz shift for SUL bands in which UL sharing is possible, if the UE supports the SUL bands</a:t>
            </a:r>
          </a:p>
          <a:p>
            <a:pPr lvl="1">
              <a:spcBef>
                <a:spcPts val="225"/>
              </a:spcBef>
              <a:spcAft>
                <a:spcPts val="150"/>
              </a:spcAft>
            </a:pPr>
            <a:r>
              <a:rPr lang="en-US" altLang="zh-CN" sz="1200" dirty="0" smtClean="0">
                <a:latin typeface="Arial" pitchFamily="34" charset="0"/>
                <a:ea typeface="微软雅黑" pitchFamily="34" charset="-122"/>
                <a:cs typeface="Arial" pitchFamily="34" charset="0"/>
              </a:rPr>
              <a:t>At least the already agreed, mandatory d 6 SUL bands n80 – n85 are SUL bands in which UL sharing is possible</a:t>
            </a:r>
          </a:p>
          <a:p>
            <a:pPr lvl="1">
              <a:spcBef>
                <a:spcPts val="225"/>
              </a:spcBef>
              <a:spcAft>
                <a:spcPts val="150"/>
              </a:spcAft>
            </a:pPr>
            <a:r>
              <a:rPr lang="en-US" altLang="zh-CN" sz="1200" dirty="0" smtClean="0">
                <a:latin typeface="Arial" pitchFamily="34" charset="0"/>
                <a:ea typeface="微软雅黑" pitchFamily="34" charset="-122"/>
                <a:cs typeface="Arial" pitchFamily="34" charset="0"/>
              </a:rPr>
              <a:t>Additional SUL bands shall be identified as soon as possible</a:t>
            </a:r>
          </a:p>
          <a:p>
            <a:pPr lvl="1">
              <a:spcBef>
                <a:spcPts val="225"/>
              </a:spcBef>
              <a:spcAft>
                <a:spcPts val="150"/>
              </a:spcAft>
            </a:pPr>
            <a:r>
              <a:rPr lang="en-US" altLang="zh-CN" sz="1200" dirty="0" smtClean="0">
                <a:latin typeface="Arial" pitchFamily="34" charset="0"/>
                <a:ea typeface="微软雅黑" pitchFamily="34" charset="-122"/>
                <a:cs typeface="Arial" pitchFamily="34" charset="0"/>
              </a:rPr>
              <a:t>Prefer “mandatory” for all LTE re-farmed bands</a:t>
            </a:r>
          </a:p>
          <a:p>
            <a:pPr>
              <a:spcBef>
                <a:spcPts val="225"/>
              </a:spcBef>
              <a:spcAft>
                <a:spcPts val="150"/>
              </a:spcAft>
            </a:pPr>
            <a:endParaRPr lang="en-US" altLang="zh-CN" sz="400" dirty="0" smtClean="0">
              <a:latin typeface="Arial" pitchFamily="34" charset="0"/>
              <a:ea typeface="微软雅黑" pitchFamily="34" charset="-122"/>
              <a:cs typeface="Arial" pitchFamily="34" charset="0"/>
            </a:endParaRPr>
          </a:p>
          <a:p>
            <a:pPr>
              <a:spcBef>
                <a:spcPts val="225"/>
              </a:spcBef>
              <a:spcAft>
                <a:spcPts val="150"/>
              </a:spcAft>
            </a:pPr>
            <a:r>
              <a:rPr lang="en-US" altLang="zh-CN" sz="1300" dirty="0" smtClean="0">
                <a:latin typeface="Arial" pitchFamily="34" charset="0"/>
                <a:ea typeface="微软雅黑" pitchFamily="34" charset="-122"/>
                <a:cs typeface="Arial" pitchFamily="34" charset="0"/>
              </a:rPr>
              <a:t>Feature x-1: A UE supporting a SUL band combination is mandatory to support the following (with Feature x-0 as a pre-requisite if the SUL band is possible for UL sharing) </a:t>
            </a:r>
          </a:p>
          <a:p>
            <a:pPr lvl="1">
              <a:spcBef>
                <a:spcPts val="225"/>
              </a:spcBef>
              <a:spcAft>
                <a:spcPts val="150"/>
              </a:spcAft>
            </a:pPr>
            <a:r>
              <a:rPr lang="en-US" altLang="zh-CN" sz="1200" dirty="0" smtClean="0">
                <a:latin typeface="Arial" pitchFamily="34" charset="0"/>
                <a:ea typeface="微软雅黑" pitchFamily="34" charset="-122"/>
                <a:cs typeface="Arial" pitchFamily="34" charset="0"/>
              </a:rPr>
              <a:t>RACH, PUSCH, PUCCH, SRS operations on SUL and non-SUL of the same cell</a:t>
            </a:r>
          </a:p>
          <a:p>
            <a:pPr lvl="1">
              <a:spcBef>
                <a:spcPts val="225"/>
              </a:spcBef>
              <a:spcAft>
                <a:spcPts val="150"/>
              </a:spcAft>
            </a:pPr>
            <a:r>
              <a:rPr lang="en-US" altLang="zh-CN" sz="1200" dirty="0" smtClean="0">
                <a:latin typeface="Arial" pitchFamily="34" charset="0"/>
                <a:ea typeface="微软雅黑" pitchFamily="34" charset="-122"/>
                <a:cs typeface="Arial" pitchFamily="34" charset="0"/>
              </a:rPr>
              <a:t>Same and different numerologies between DL/non-SUL and SUL of the same cell</a:t>
            </a:r>
          </a:p>
          <a:p>
            <a:pPr lvl="1">
              <a:spcBef>
                <a:spcPts val="225"/>
              </a:spcBef>
              <a:spcAft>
                <a:spcPts val="150"/>
              </a:spcAft>
            </a:pPr>
            <a:r>
              <a:rPr lang="en-US" altLang="zh-CN" sz="1200" dirty="0" smtClean="0">
                <a:latin typeface="Arial" pitchFamily="34" charset="0"/>
                <a:ea typeface="微软雅黑" pitchFamily="34" charset="-122"/>
                <a:cs typeface="Arial" pitchFamily="34" charset="0"/>
              </a:rPr>
              <a:t>DCI based PUSCH scheduling on SUL and non-SUL of the same cell</a:t>
            </a:r>
          </a:p>
          <a:p>
            <a:pPr>
              <a:spcBef>
                <a:spcPts val="225"/>
              </a:spcBef>
              <a:spcAft>
                <a:spcPts val="150"/>
              </a:spcAft>
            </a:pPr>
            <a:endParaRPr lang="en-US" altLang="zh-CN" sz="400" dirty="0" smtClean="0">
              <a:latin typeface="Arial" pitchFamily="34" charset="0"/>
              <a:ea typeface="微软雅黑" pitchFamily="34" charset="-122"/>
              <a:cs typeface="Arial" pitchFamily="34" charset="0"/>
            </a:endParaRPr>
          </a:p>
          <a:p>
            <a:pPr>
              <a:spcBef>
                <a:spcPts val="225"/>
              </a:spcBef>
              <a:spcAft>
                <a:spcPts val="150"/>
              </a:spcAft>
            </a:pPr>
            <a:r>
              <a:rPr lang="en-US" altLang="zh-CN" sz="1300" dirty="0" smtClean="0">
                <a:latin typeface="Arial" pitchFamily="34" charset="0"/>
                <a:ea typeface="微软雅黑" pitchFamily="34" charset="-122"/>
                <a:cs typeface="Arial" pitchFamily="34" charset="0"/>
              </a:rPr>
              <a:t>Feature x-2: Switching time between LTE UL and NR UL on the same UL</a:t>
            </a:r>
          </a:p>
          <a:p>
            <a:pPr lvl="1">
              <a:spcBef>
                <a:spcPts val="225"/>
              </a:spcBef>
              <a:spcAft>
                <a:spcPts val="150"/>
              </a:spcAft>
            </a:pPr>
            <a:r>
              <a:rPr lang="en-US" altLang="zh-CN" sz="1200" dirty="0" smtClean="0">
                <a:latin typeface="Arial" pitchFamily="34" charset="0"/>
                <a:ea typeface="微软雅黑" pitchFamily="34" charset="-122"/>
                <a:cs typeface="Arial" pitchFamily="34" charset="0"/>
              </a:rPr>
              <a:t>UE shall report one of “~0us” and “&lt;20us” </a:t>
            </a:r>
          </a:p>
          <a:p>
            <a:pPr lvl="1">
              <a:spcBef>
                <a:spcPts val="225"/>
              </a:spcBef>
              <a:spcAft>
                <a:spcPts val="150"/>
              </a:spcAft>
            </a:pPr>
            <a:r>
              <a:rPr lang="en-US" altLang="zh-CN" sz="1200" dirty="0" smtClean="0">
                <a:latin typeface="Arial" pitchFamily="34" charset="0"/>
                <a:ea typeface="微软雅黑" pitchFamily="34" charset="-122"/>
                <a:cs typeface="Arial" pitchFamily="34" charset="0"/>
              </a:rPr>
              <a:t>Per UE capability, i.e. same capability applies to all EN-DC band combinations supported by the UE, in which NR SUL overlaps with LTE UL</a:t>
            </a:r>
          </a:p>
          <a:p>
            <a:pPr>
              <a:spcBef>
                <a:spcPts val="225"/>
              </a:spcBef>
              <a:spcAft>
                <a:spcPts val="150"/>
              </a:spcAft>
            </a:pPr>
            <a:endParaRPr lang="en-US" altLang="zh-CN" sz="400" dirty="0" smtClean="0">
              <a:latin typeface="Arial" pitchFamily="34" charset="0"/>
              <a:ea typeface="微软雅黑" pitchFamily="34" charset="-122"/>
              <a:cs typeface="Arial" pitchFamily="34" charset="0"/>
            </a:endParaRPr>
          </a:p>
          <a:p>
            <a:pPr>
              <a:spcBef>
                <a:spcPts val="225"/>
              </a:spcBef>
              <a:spcAft>
                <a:spcPts val="150"/>
              </a:spcAft>
            </a:pPr>
            <a:r>
              <a:rPr lang="en-US" altLang="zh-CN" sz="1300" dirty="0" smtClean="0">
                <a:latin typeface="Arial" pitchFamily="34" charset="0"/>
                <a:ea typeface="微软雅黑" pitchFamily="34" charset="-122"/>
                <a:cs typeface="Arial" pitchFamily="34" charset="0"/>
              </a:rPr>
              <a:t>Feature x-3: Switching time between NR SUL and NR non-SUL of the same cell</a:t>
            </a:r>
          </a:p>
          <a:p>
            <a:pPr lvl="1">
              <a:spcBef>
                <a:spcPts val="225"/>
              </a:spcBef>
              <a:spcAft>
                <a:spcPts val="150"/>
              </a:spcAft>
            </a:pPr>
            <a:r>
              <a:rPr lang="en-US" altLang="zh-CN" sz="1200" dirty="0" smtClean="0">
                <a:latin typeface="Arial" pitchFamily="34" charset="0"/>
                <a:ea typeface="微软雅黑" pitchFamily="34" charset="-122"/>
                <a:cs typeface="Arial" pitchFamily="34" charset="0"/>
              </a:rPr>
              <a:t>No agreed switching time so far</a:t>
            </a:r>
          </a:p>
          <a:p>
            <a:pPr lvl="1">
              <a:spcBef>
                <a:spcPts val="225"/>
              </a:spcBef>
              <a:spcAft>
                <a:spcPts val="150"/>
              </a:spcAft>
            </a:pPr>
            <a:r>
              <a:rPr lang="en-US" altLang="zh-CN" sz="1200" dirty="0" smtClean="0">
                <a:latin typeface="Arial" pitchFamily="34" charset="0"/>
                <a:ea typeface="微软雅黑" pitchFamily="34" charset="-122"/>
                <a:cs typeface="Arial" pitchFamily="34" charset="0"/>
              </a:rPr>
              <a:t>Per SUL band combination capability and may not need UE capability signaling, i.e. all UEs supporting the same SUL band combination shall support the same switching time between NR SUL and NR </a:t>
            </a:r>
            <a:r>
              <a:rPr lang="en-US" altLang="zh-CN" sz="1200" dirty="0" smtClean="0">
                <a:latin typeface="Arial" pitchFamily="34" charset="0"/>
                <a:ea typeface="微软雅黑" pitchFamily="34" charset="-122"/>
                <a:cs typeface="Arial" pitchFamily="34" charset="0"/>
              </a:rPr>
              <a:t>non-SUL</a:t>
            </a:r>
            <a:endParaRPr lang="en-US" altLang="zh-CN" sz="1200" dirty="0" smtClean="0">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xmlns="" val="792099478"/>
      </p:ext>
    </p:extLst>
  </p:cSld>
  <p:clrMapOvr>
    <a:masterClrMapping/>
  </p:clrMapOvr>
  <p:transition advClick="0" advTm="8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xmlns="" val="26854759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3773" y="64364"/>
            <a:ext cx="8429877"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Avoidance of unnecessary segmentation of UE features </a:t>
            </a:r>
            <a:endParaRPr lang="en-GB" altLang="zh-CN" sz="2400" b="1" kern="0" dirty="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807396"/>
            <a:ext cx="7971470" cy="3276912"/>
          </a:xfrm>
          <a:prstGeom prst="rect">
            <a:avLst/>
          </a:prstGeom>
        </p:spPr>
        <p:txBody>
          <a:bodyPr lIns="36000" rIns="36000"/>
          <a:lstStyle/>
          <a:p>
            <a:pPr marL="342900" indent="-342900">
              <a:lnSpc>
                <a:spcPct val="150000"/>
              </a:lnSpc>
              <a:spcBef>
                <a:spcPts val="0"/>
              </a:spcBef>
              <a:buFont typeface="Arial" charset="0"/>
              <a:buChar char="•"/>
              <a:defRPr/>
            </a:pPr>
            <a:r>
              <a:rPr lang="en-US" altLang="zh-CN" sz="1400" dirty="0" smtClean="0">
                <a:latin typeface="Arial" panose="020B0604020202020204" pitchFamily="34" charset="0"/>
                <a:cs typeface="Arial" panose="020B0604020202020204" pitchFamily="34" charset="0"/>
              </a:rPr>
              <a:t>In the offline discussion in RAN1#91, 91 items were proposed to be added on top of 90 items submitted before RAN1#91 in [1]. </a:t>
            </a:r>
          </a:p>
          <a:p>
            <a:pPr marL="342900" indent="-342900">
              <a:lnSpc>
                <a:spcPct val="150000"/>
              </a:lnSpc>
              <a:spcBef>
                <a:spcPts val="0"/>
              </a:spcBef>
              <a:buFont typeface="Arial" charset="0"/>
              <a:buChar char="•"/>
              <a:defRPr/>
            </a:pPr>
            <a:r>
              <a:rPr lang="en-US" altLang="zh-CN" sz="1400" dirty="0" smtClean="0">
                <a:latin typeface="Arial" panose="020B0604020202020204" pitchFamily="34" charset="0"/>
                <a:cs typeface="Arial" panose="020B0604020202020204" pitchFamily="34" charset="0"/>
              </a:rPr>
              <a:t>Since each segmented feature item can theoretically be set to optional and not all UEs would implement it, unnecessary segmentation of features would potentially bring problems to the following aspects, </a:t>
            </a:r>
          </a:p>
          <a:p>
            <a:pPr marL="800100" lvl="1" indent="-342900">
              <a:lnSpc>
                <a:spcPct val="150000"/>
              </a:lnSpc>
              <a:spcBef>
                <a:spcPts val="0"/>
              </a:spcBef>
              <a:buFont typeface="Arial" pitchFamily="34" charset="0"/>
              <a:buChar char="−"/>
              <a:defRPr/>
            </a:pPr>
            <a:r>
              <a:rPr lang="en-US" altLang="zh-CN" sz="1400" dirty="0" smtClean="0">
                <a:latin typeface="Arial" panose="020B0604020202020204" pitchFamily="34" charset="0"/>
                <a:cs typeface="Arial" panose="020B0604020202020204" pitchFamily="34" charset="0"/>
              </a:rPr>
              <a:t>potential degradation of system performance in the real deployment</a:t>
            </a:r>
          </a:p>
          <a:p>
            <a:pPr marL="800100" lvl="1" indent="-342900">
              <a:lnSpc>
                <a:spcPct val="150000"/>
              </a:lnSpc>
              <a:spcBef>
                <a:spcPts val="0"/>
              </a:spcBef>
              <a:buFont typeface="Arial" pitchFamily="34" charset="0"/>
              <a:buChar char="−"/>
              <a:defRPr/>
            </a:pPr>
            <a:r>
              <a:rPr lang="en-US" altLang="zh-CN" sz="1400" dirty="0" smtClean="0">
                <a:latin typeface="Arial" panose="020B0604020202020204" pitchFamily="34" charset="0"/>
                <a:cs typeface="Arial" panose="020B0604020202020204" pitchFamily="34" charset="0"/>
              </a:rPr>
              <a:t>unclear message to the feature planning in the deployment and to product planning that leads to diverged implementation of features, which would hurt the ecosystem</a:t>
            </a:r>
          </a:p>
          <a:p>
            <a:pPr marL="342900" indent="-342900">
              <a:lnSpc>
                <a:spcPct val="150000"/>
              </a:lnSpc>
              <a:spcBef>
                <a:spcPts val="0"/>
              </a:spcBef>
              <a:buFont typeface="Arial" pitchFamily="34" charset="0"/>
              <a:buChar char="•"/>
              <a:defRPr/>
            </a:pPr>
            <a:r>
              <a:rPr lang="en-US" altLang="zh-CN" sz="1400" dirty="0" smtClean="0">
                <a:latin typeface="Arial" panose="020B0604020202020204" pitchFamily="34" charset="0"/>
                <a:cs typeface="Arial" panose="020B0604020202020204" pitchFamily="34" charset="0"/>
              </a:rPr>
              <a:t>Proposal: RAN to provide guidance to Rel-15 feature list discussion that the granularity of features should be kept reasonably big to avoid unnecessary segmentation</a:t>
            </a:r>
          </a:p>
          <a:p>
            <a:pPr marL="342900" indent="-342900">
              <a:lnSpc>
                <a:spcPct val="150000"/>
              </a:lnSpc>
              <a:spcBef>
                <a:spcPts val="0"/>
              </a:spcBef>
              <a:defRPr/>
            </a:pPr>
            <a:endParaRPr lang="en-US" altLang="zh-CN" sz="1400" b="1" kern="0" dirty="0" smtClean="0">
              <a:solidFill>
                <a:srgbClr val="FF0000"/>
              </a:solidFill>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244081"/>
            <a:ext cx="7632700" cy="461641"/>
          </a:xfrm>
        </p:spPr>
        <p:txBody>
          <a:bodyPr/>
          <a:lstStyle/>
          <a:p>
            <a:r>
              <a:rPr lang="en-US" altLang="zh-CN" sz="2400" dirty="0" smtClean="0">
                <a:solidFill>
                  <a:schemeClr val="accent2">
                    <a:lumMod val="75000"/>
                  </a:schemeClr>
                </a:solidFill>
                <a:latin typeface="Arial" pitchFamily="34" charset="0"/>
                <a:ea typeface="宋体" pitchFamily="2" charset="-122"/>
                <a:cs typeface="Arial" pitchFamily="34" charset="0"/>
              </a:rPr>
              <a:t>Overview of RAN1-led NR features</a:t>
            </a:r>
            <a:endParaRPr lang="en-US" altLang="zh-CN" sz="2400" dirty="0">
              <a:solidFill>
                <a:schemeClr val="accent2">
                  <a:lumMod val="75000"/>
                </a:schemeClr>
              </a:solidFill>
              <a:latin typeface="Arial" pitchFamily="34" charset="0"/>
              <a:ea typeface="宋体" pitchFamily="2" charset="-122"/>
              <a:cs typeface="Arial" pitchFamily="34" charset="0"/>
            </a:endParaRPr>
          </a:p>
        </p:txBody>
      </p:sp>
      <p:sp>
        <p:nvSpPr>
          <p:cNvPr id="3" name="Content Placeholder 2"/>
          <p:cNvSpPr>
            <a:spLocks noGrp="1"/>
          </p:cNvSpPr>
          <p:nvPr>
            <p:ph idx="1"/>
          </p:nvPr>
        </p:nvSpPr>
        <p:spPr>
          <a:xfrm>
            <a:off x="333632" y="762549"/>
            <a:ext cx="4562319" cy="3145631"/>
          </a:xfrm>
        </p:spPr>
        <p:txBody>
          <a:bodyPr/>
          <a:lstStyle/>
          <a:p>
            <a:r>
              <a:rPr lang="en-US" sz="1400" dirty="0" smtClean="0">
                <a:latin typeface="Arial" pitchFamily="34" charset="0"/>
                <a:cs typeface="Arial" pitchFamily="34" charset="0"/>
              </a:rPr>
              <a:t>0. Waveform, modulation, subcarrier </a:t>
            </a:r>
            <a:r>
              <a:rPr lang="en-US" sz="1400" dirty="0" err="1" smtClean="0">
                <a:latin typeface="Arial" pitchFamily="34" charset="0"/>
                <a:cs typeface="Arial" pitchFamily="34" charset="0"/>
              </a:rPr>
              <a:t>spacings</a:t>
            </a:r>
            <a:r>
              <a:rPr lang="en-US" sz="1400" dirty="0" smtClean="0">
                <a:latin typeface="Arial" pitchFamily="34" charset="0"/>
                <a:cs typeface="Arial" pitchFamily="34" charset="0"/>
              </a:rPr>
              <a:t>, and CP</a:t>
            </a:r>
          </a:p>
          <a:p>
            <a:pPr lvl="1"/>
            <a:r>
              <a:rPr lang="en-US" sz="1050" dirty="0" smtClean="0">
                <a:latin typeface="Arial" pitchFamily="34" charset="0"/>
                <a:cs typeface="Arial" pitchFamily="34" charset="0"/>
              </a:rPr>
              <a:t>Pi/2- BPSK optional [0-5]</a:t>
            </a:r>
          </a:p>
          <a:p>
            <a:pPr lvl="1"/>
            <a:r>
              <a:rPr lang="en-US" sz="1050" dirty="0" smtClean="0">
                <a:latin typeface="Arial" pitchFamily="34" charset="0"/>
                <a:cs typeface="Arial" pitchFamily="34" charset="0"/>
              </a:rPr>
              <a:t>60kHz[0-10] and ECP[0-11] mandatory</a:t>
            </a:r>
          </a:p>
          <a:p>
            <a:r>
              <a:rPr lang="en-US" sz="1400" dirty="0" smtClean="0">
                <a:latin typeface="Arial" pitchFamily="34" charset="0"/>
                <a:cs typeface="Arial" pitchFamily="34" charset="0"/>
              </a:rPr>
              <a:t>1. Initial access and mobility</a:t>
            </a:r>
          </a:p>
          <a:p>
            <a:pPr lvl="1"/>
            <a:r>
              <a:rPr lang="en-US" sz="1050" dirty="0" smtClean="0">
                <a:latin typeface="Arial" pitchFamily="34" charset="0"/>
                <a:cs typeface="Arial" pitchFamily="34" charset="0"/>
              </a:rPr>
              <a:t>CSI-RS based RRM/RLM/BM mandatory [1-6,1-7,1-8]</a:t>
            </a:r>
          </a:p>
          <a:p>
            <a:r>
              <a:rPr lang="en-US" sz="1400" dirty="0" smtClean="0">
                <a:latin typeface="Arial" pitchFamily="34" charset="0"/>
                <a:cs typeface="Arial" pitchFamily="34" charset="0"/>
              </a:rPr>
              <a:t>2. MIMO/RS</a:t>
            </a:r>
          </a:p>
          <a:p>
            <a:pPr lvl="1"/>
            <a:r>
              <a:rPr lang="en-US" altLang="zh-CN" sz="1050" dirty="0" smtClean="0">
                <a:latin typeface="Arial" pitchFamily="34" charset="0"/>
                <a:cs typeface="Arial" pitchFamily="34" charset="0"/>
              </a:rPr>
              <a:t>4 layer PDSCH reception at the UE as mandatory[2-2]</a:t>
            </a:r>
          </a:p>
          <a:p>
            <a:pPr lvl="1"/>
            <a:r>
              <a:rPr lang="en-US" altLang="zh-CN" sz="1050" dirty="0" smtClean="0">
                <a:latin typeface="Arial" pitchFamily="34" charset="0"/>
                <a:cs typeface="Arial" pitchFamily="34" charset="0"/>
              </a:rPr>
              <a:t>PRB bundling with size 2/4 [2-3]</a:t>
            </a:r>
          </a:p>
          <a:p>
            <a:pPr lvl="1"/>
            <a:r>
              <a:rPr lang="en-US" altLang="zh-CN" sz="1050" dirty="0" smtClean="0">
                <a:latin typeface="Arial" pitchFamily="34" charset="0"/>
                <a:cs typeface="Arial" pitchFamily="34" charset="0"/>
              </a:rPr>
              <a:t>DMRS configurations with up to 12 orthogonal ports[2-3]</a:t>
            </a:r>
          </a:p>
          <a:p>
            <a:pPr lvl="2"/>
            <a:r>
              <a:rPr lang="en-US" altLang="zh-CN" sz="1050" dirty="0" smtClean="0">
                <a:latin typeface="Arial" pitchFamily="34" charset="0"/>
                <a:cs typeface="Arial" pitchFamily="34" charset="0"/>
              </a:rPr>
              <a:t>Support both configurations type 1 and type 2</a:t>
            </a:r>
          </a:p>
          <a:p>
            <a:pPr lvl="1"/>
            <a:r>
              <a:rPr lang="en-US" altLang="zh-CN" sz="1050" dirty="0" smtClean="0">
                <a:latin typeface="Arial" pitchFamily="34" charset="0"/>
                <a:cs typeface="Arial" pitchFamily="34" charset="0"/>
              </a:rPr>
              <a:t>2 layer PUSCH transmission at the UE as mandatory[2-5]</a:t>
            </a:r>
          </a:p>
          <a:p>
            <a:pPr lvl="1"/>
            <a:r>
              <a:rPr lang="en-US" altLang="zh-CN" sz="1050" dirty="0" smtClean="0">
                <a:latin typeface="Arial" pitchFamily="34" charset="0"/>
                <a:cs typeface="Arial" pitchFamily="34" charset="0"/>
              </a:rPr>
              <a:t>CSI-RS based beam management as mandatory[2-8]</a:t>
            </a:r>
          </a:p>
          <a:p>
            <a:pPr lvl="1"/>
            <a:r>
              <a:rPr lang="en-US" altLang="zh-CN" sz="1050" dirty="0" smtClean="0">
                <a:latin typeface="Arial" pitchFamily="34" charset="0"/>
                <a:cs typeface="Arial" pitchFamily="34" charset="0"/>
              </a:rPr>
              <a:t>DL Codebook: Type-I up to 16 ports and A subset of Type II feedback schemes can be mandatory[2-12/13]</a:t>
            </a:r>
          </a:p>
          <a:p>
            <a:pPr lvl="1"/>
            <a:r>
              <a:rPr lang="en-US" altLang="zh-CN" sz="1050" dirty="0" smtClean="0">
                <a:latin typeface="Arial" pitchFamily="34" charset="0"/>
                <a:cs typeface="Arial" pitchFamily="34" charset="0"/>
              </a:rPr>
              <a:t>PTRS as mandatory at least for high frequency[2-15/16]</a:t>
            </a:r>
          </a:p>
          <a:p>
            <a:pPr lvl="1"/>
            <a:r>
              <a:rPr lang="en-US" altLang="zh-CN" sz="1050" dirty="0" smtClean="0">
                <a:latin typeface="Arial" pitchFamily="34" charset="0"/>
                <a:cs typeface="Arial" pitchFamily="34" charset="0"/>
              </a:rPr>
              <a:t>CSI-RS for fine time and frequency tracking (TRS) as mandatory[2-17]</a:t>
            </a:r>
          </a:p>
          <a:p>
            <a:pPr lvl="1"/>
            <a:r>
              <a:rPr lang="en-US" altLang="zh-CN" sz="1050" dirty="0" smtClean="0">
                <a:latin typeface="Arial" pitchFamily="34" charset="0"/>
                <a:cs typeface="Arial" pitchFamily="34" charset="0"/>
              </a:rPr>
              <a:t>SRS antenna switching and carrier-based switching as mandatory[2-18]</a:t>
            </a:r>
          </a:p>
          <a:p>
            <a:endParaRPr lang="en-US" sz="1400" dirty="0" smtClean="0">
              <a:latin typeface="Arial" pitchFamily="34" charset="0"/>
              <a:cs typeface="Arial" pitchFamily="34" charset="0"/>
            </a:endParaRPr>
          </a:p>
          <a:p>
            <a:endParaRPr lang="en-US" sz="1050" dirty="0" smtClean="0">
              <a:latin typeface="Arial" pitchFamily="34" charset="0"/>
              <a:cs typeface="Arial" pitchFamily="34" charset="0"/>
            </a:endParaRPr>
          </a:p>
        </p:txBody>
      </p:sp>
      <p:sp>
        <p:nvSpPr>
          <p:cNvPr id="4" name="Content Placeholder 2"/>
          <p:cNvSpPr txBox="1">
            <a:spLocks/>
          </p:cNvSpPr>
          <p:nvPr/>
        </p:nvSpPr>
        <p:spPr>
          <a:xfrm>
            <a:off x="4814963" y="705722"/>
            <a:ext cx="4211371" cy="3145631"/>
          </a:xfrm>
          <a:prstGeom prst="rect">
            <a:avLst/>
          </a:prstGeom>
        </p:spPr>
        <p:txBody>
          <a:bodyPr lIns="68552" tIns="34276" rIns="68552" bIns="34276"/>
          <a:lstStyle/>
          <a:p>
            <a:pPr marL="257070" indent="-257070" defTabSz="685520" eaLnBrk="0" hangingPunct="0">
              <a:lnSpc>
                <a:spcPct val="140000"/>
              </a:lnSpc>
              <a:buClr>
                <a:srgbClr val="777777"/>
              </a:buClr>
              <a:buSzPct val="60000"/>
              <a:buFont typeface="Wingdings" pitchFamily="2" charset="2"/>
              <a:buChar char="l"/>
              <a:defRPr/>
            </a:pPr>
            <a:r>
              <a:rPr lang="en-US" sz="1400" b="1" kern="0" dirty="0" smtClean="0">
                <a:latin typeface="Arial" pitchFamily="34" charset="0"/>
                <a:ea typeface="+mn-ea"/>
                <a:cs typeface="Arial" pitchFamily="34" charset="0"/>
              </a:rPr>
              <a:t>3</a:t>
            </a:r>
            <a:r>
              <a:rPr lang="en-US" sz="1400" b="1" dirty="0" smtClean="0">
                <a:latin typeface="Arial" pitchFamily="34" charset="0"/>
                <a:ea typeface="+mn-ea"/>
                <a:cs typeface="Arial" pitchFamily="34" charset="0"/>
              </a:rPr>
              <a:t>. Scheduling and HARQ</a:t>
            </a:r>
          </a:p>
          <a:p>
            <a:pPr marL="556985" lvl="1" indent="-214225" eaLnBrk="0" hangingPunct="0">
              <a:lnSpc>
                <a:spcPct val="140000"/>
              </a:lnSpc>
              <a:buSzPct val="50000"/>
              <a:buFont typeface="Wingdings" pitchFamily="2" charset="2"/>
              <a:buChar char="p"/>
            </a:pPr>
            <a:r>
              <a:rPr lang="en-US" altLang="zh-CN" sz="1050" dirty="0" smtClean="0">
                <a:latin typeface="Arial" pitchFamily="34" charset="0"/>
                <a:cs typeface="Arial" pitchFamily="34" charset="0"/>
              </a:rPr>
              <a:t>PDCCH monitoring[3-4] and Blind Decoding[ 3-6], UE Processing Time[3-26], Soft Buffer Size[3-25]</a:t>
            </a:r>
            <a:endParaRPr lang="en-US" sz="1050" dirty="0" smtClean="0">
              <a:latin typeface="Arial" pitchFamily="34" charset="0"/>
              <a:ea typeface="+mn-ea"/>
              <a:cs typeface="Arial" pitchFamily="34" charset="0"/>
            </a:endParaRPr>
          </a:p>
          <a:p>
            <a:pPr marL="556985" lvl="1" indent="-214225" defTabSz="685520" eaLnBrk="0" hangingPunct="0">
              <a:lnSpc>
                <a:spcPct val="140000"/>
              </a:lnSpc>
              <a:buSzPct val="50000"/>
              <a:buFont typeface="Wingdings" pitchFamily="2" charset="2"/>
              <a:buChar char="p"/>
              <a:defRPr/>
            </a:pPr>
            <a:r>
              <a:rPr lang="en-US" sz="1050" dirty="0" smtClean="0">
                <a:latin typeface="Arial" pitchFamily="34" charset="0"/>
                <a:ea typeface="+mn-ea"/>
                <a:cs typeface="Arial" pitchFamily="34" charset="0"/>
              </a:rPr>
              <a:t>Grant-free type I mandatory [3-31, 3-32]</a:t>
            </a:r>
          </a:p>
          <a:p>
            <a:pPr marL="556985" lvl="1" indent="-214225" defTabSz="685520" eaLnBrk="0" hangingPunct="0">
              <a:lnSpc>
                <a:spcPct val="140000"/>
              </a:lnSpc>
              <a:buSzPct val="50000"/>
              <a:buFont typeface="Wingdings" pitchFamily="2" charset="2"/>
              <a:buChar char="p"/>
              <a:defRPr/>
            </a:pPr>
            <a:r>
              <a:rPr lang="en-US" sz="1050" dirty="0" smtClean="0">
                <a:latin typeface="Arial" pitchFamily="34" charset="0"/>
                <a:ea typeface="+mn-ea"/>
                <a:cs typeface="Arial" pitchFamily="34" charset="0"/>
              </a:rPr>
              <a:t>A-CSI on short PUCCH mandatory[3-19]</a:t>
            </a:r>
          </a:p>
          <a:p>
            <a:pPr marL="556985" lvl="1" indent="-214225" eaLnBrk="0" hangingPunct="0">
              <a:lnSpc>
                <a:spcPct val="140000"/>
              </a:lnSpc>
              <a:buSzPct val="50000"/>
              <a:buFont typeface="Wingdings" pitchFamily="2" charset="2"/>
              <a:buChar char="p"/>
            </a:pPr>
            <a:r>
              <a:rPr lang="en-US" altLang="zh-CN" sz="1050" dirty="0" smtClean="0">
                <a:latin typeface="Arial" pitchFamily="34" charset="0"/>
                <a:cs typeface="Arial" pitchFamily="34" charset="0"/>
              </a:rPr>
              <a:t>TDD and Group-common PDCCH [3-41,3-42]</a:t>
            </a:r>
          </a:p>
          <a:p>
            <a:pPr marL="257070" indent="-257070" defTabSz="685520" eaLnBrk="0" hangingPunct="0">
              <a:lnSpc>
                <a:spcPct val="140000"/>
              </a:lnSpc>
              <a:buClr>
                <a:srgbClr val="777777"/>
              </a:buClr>
              <a:buSzPct val="60000"/>
              <a:buFont typeface="Wingdings" pitchFamily="2" charset="2"/>
              <a:buChar char="l"/>
              <a:defRPr/>
            </a:pPr>
            <a:r>
              <a:rPr lang="en-US" sz="1400" b="1" dirty="0" smtClean="0">
                <a:latin typeface="Arial" pitchFamily="34" charset="0"/>
                <a:ea typeface="+mn-ea"/>
                <a:cs typeface="Arial" pitchFamily="34" charset="0"/>
              </a:rPr>
              <a:t>4. CA/DC, BWP, SUL</a:t>
            </a:r>
          </a:p>
          <a:p>
            <a:pPr marL="556985" lvl="1" indent="-214225" eaLnBrk="0" hangingPunct="0">
              <a:lnSpc>
                <a:spcPct val="140000"/>
              </a:lnSpc>
              <a:buSzPct val="50000"/>
              <a:buFont typeface="Wingdings" pitchFamily="2" charset="2"/>
              <a:buChar char="p"/>
            </a:pPr>
            <a:r>
              <a:rPr lang="en-US" sz="1050" dirty="0" smtClean="0">
                <a:latin typeface="Arial" pitchFamily="34" charset="0"/>
                <a:ea typeface="+mn-ea"/>
                <a:cs typeface="Arial" pitchFamily="34" charset="0"/>
              </a:rPr>
              <a:t>BWP adaptation mandatory[4-2]</a:t>
            </a:r>
          </a:p>
          <a:p>
            <a:pPr marL="556985" lvl="1" indent="-214225" eaLnBrk="0" hangingPunct="0">
              <a:lnSpc>
                <a:spcPct val="140000"/>
              </a:lnSpc>
              <a:buSzPct val="50000"/>
              <a:buFont typeface="Wingdings" pitchFamily="2" charset="2"/>
              <a:buChar char="p"/>
            </a:pPr>
            <a:r>
              <a:rPr lang="en-US" sz="1050" dirty="0" smtClean="0">
                <a:latin typeface="Arial" pitchFamily="34" charset="0"/>
                <a:ea typeface="+mn-ea"/>
                <a:cs typeface="Arial" pitchFamily="34" charset="0"/>
              </a:rPr>
              <a:t>SUL [4-9] </a:t>
            </a:r>
          </a:p>
          <a:p>
            <a:pPr marL="257070" indent="-257070" eaLnBrk="0" hangingPunct="0">
              <a:lnSpc>
                <a:spcPct val="140000"/>
              </a:lnSpc>
              <a:buClr>
                <a:srgbClr val="777777"/>
              </a:buClr>
              <a:buSzPct val="60000"/>
              <a:buFont typeface="Wingdings" pitchFamily="2" charset="2"/>
              <a:buChar char="l"/>
            </a:pPr>
            <a:r>
              <a:rPr lang="en-US" sz="1400" b="1" dirty="0" smtClean="0">
                <a:latin typeface="Arial" pitchFamily="34" charset="0"/>
                <a:ea typeface="+mn-ea"/>
                <a:cs typeface="Arial" pitchFamily="34" charset="0"/>
              </a:rPr>
              <a:t>5. Channel coding mandatory [5-1]</a:t>
            </a:r>
          </a:p>
          <a:p>
            <a:pPr marL="257070" indent="-257070" eaLnBrk="0" hangingPunct="0">
              <a:lnSpc>
                <a:spcPct val="140000"/>
              </a:lnSpc>
              <a:buClr>
                <a:srgbClr val="777777"/>
              </a:buClr>
              <a:buSzPct val="60000"/>
              <a:buFont typeface="Wingdings" pitchFamily="2" charset="2"/>
              <a:buChar char="l"/>
            </a:pPr>
            <a:r>
              <a:rPr lang="en-US" sz="1400" b="1" dirty="0" smtClean="0">
                <a:latin typeface="Arial" pitchFamily="34" charset="0"/>
                <a:ea typeface="+mn-ea"/>
                <a:cs typeface="Arial" pitchFamily="34" charset="0"/>
              </a:rPr>
              <a:t>6. UL TPC[6-1]</a:t>
            </a:r>
          </a:p>
        </p:txBody>
      </p:sp>
      <p:sp>
        <p:nvSpPr>
          <p:cNvPr id="6" name="Rectangle 5"/>
          <p:cNvSpPr/>
          <p:nvPr/>
        </p:nvSpPr>
        <p:spPr>
          <a:xfrm>
            <a:off x="4221804" y="4112963"/>
            <a:ext cx="4572000" cy="523220"/>
          </a:xfrm>
          <a:prstGeom prst="rect">
            <a:avLst/>
          </a:prstGeom>
        </p:spPr>
        <p:txBody>
          <a:bodyPr>
            <a:spAutoFit/>
          </a:bodyPr>
          <a:lstStyle/>
          <a:p>
            <a:pPr marL="800100" lvl="1" indent="-342900">
              <a:spcBef>
                <a:spcPct val="20000"/>
              </a:spcBef>
              <a:defRPr/>
            </a:pPr>
            <a:r>
              <a:rPr lang="en-US" altLang="zh-CN" sz="1400" dirty="0" smtClean="0"/>
              <a:t>         *The feature numbers are according to R1-1720788, </a:t>
            </a:r>
            <a:r>
              <a:rPr lang="en-US" altLang="zh-CN" sz="1400" i="1" dirty="0" smtClean="0"/>
              <a:t>RAN1 UE feature list on Rel-15 NR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8572" y="2031690"/>
            <a:ext cx="7632700" cy="1231082"/>
          </a:xfrm>
        </p:spPr>
        <p:txBody>
          <a:bodyPr/>
          <a:lstStyle/>
          <a:p>
            <a:pPr lvl="1"/>
            <a:r>
              <a:rPr lang="en-US" dirty="0" smtClean="0">
                <a:solidFill>
                  <a:srgbClr val="A20000"/>
                </a:solidFill>
                <a:latin typeface="FrutigerNext LT Regular"/>
                <a:cs typeface="+mj-cs"/>
              </a:rPr>
              <a:t>WF, modulation, SCS and CP </a:t>
            </a:r>
            <a:r>
              <a:rPr lang="en-US" dirty="0" smtClean="0">
                <a:solidFill>
                  <a:srgbClr val="A20000"/>
                </a:solidFill>
              </a:rPr>
              <a:t/>
            </a:r>
            <a:br>
              <a:rPr lang="en-US" dirty="0" smtClean="0">
                <a:solidFill>
                  <a:srgbClr val="A20000"/>
                </a:solidFill>
              </a:rPr>
            </a:br>
            <a:r>
              <a:rPr lang="en-US" altLang="zh-CN" sz="1000" dirty="0" smtClean="0">
                <a:solidFill>
                  <a:srgbClr val="A20000"/>
                </a:solidFill>
              </a:rPr>
              <a:t/>
            </a:r>
            <a:br>
              <a:rPr lang="en-US" altLang="zh-CN" sz="1000" dirty="0" smtClean="0">
                <a:solidFill>
                  <a:srgbClr val="A20000"/>
                </a:solidFill>
              </a:rPr>
            </a:br>
            <a:endParaRPr lang="en-US" dirty="0">
              <a:solidFill>
                <a:srgbClr val="A2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650" y="36528"/>
            <a:ext cx="7632700" cy="461641"/>
          </a:xfrm>
        </p:spPr>
        <p:txBody>
          <a:bodyPr/>
          <a:lstStyle/>
          <a:p>
            <a:r>
              <a:rPr lang="en-US" altLang="zh-CN" sz="2400" dirty="0" smtClean="0">
                <a:solidFill>
                  <a:srgbClr val="C00000"/>
                </a:solidFill>
                <a:latin typeface="Arial" pitchFamily="34" charset="0"/>
                <a:cs typeface="Arial" pitchFamily="34" charset="0"/>
              </a:rPr>
              <a:t>Optional:  pi/2 BPSK [0-5]</a:t>
            </a:r>
            <a:endParaRPr lang="zh-CN" altLang="en-US" sz="2400" dirty="0">
              <a:solidFill>
                <a:srgbClr val="C00000"/>
              </a:solidFill>
              <a:latin typeface="Arial" pitchFamily="34" charset="0"/>
              <a:cs typeface="Arial" pitchFamily="34" charset="0"/>
            </a:endParaRPr>
          </a:p>
        </p:txBody>
      </p:sp>
      <p:sp>
        <p:nvSpPr>
          <p:cNvPr id="3" name="内容占位符 2"/>
          <p:cNvSpPr>
            <a:spLocks noGrp="1"/>
          </p:cNvSpPr>
          <p:nvPr>
            <p:ph idx="1"/>
          </p:nvPr>
        </p:nvSpPr>
        <p:spPr>
          <a:xfrm>
            <a:off x="487152" y="581893"/>
            <a:ext cx="8263543" cy="4110423"/>
          </a:xfrm>
        </p:spPr>
        <p:txBody>
          <a:bodyPr/>
          <a:lstStyle/>
          <a:p>
            <a:r>
              <a:rPr lang="en-US" altLang="zh-CN" sz="1600" dirty="0" smtClean="0">
                <a:latin typeface="Arial" pitchFamily="34" charset="0"/>
                <a:cs typeface="Arial" pitchFamily="34" charset="0"/>
              </a:rPr>
              <a:t>Pi/2 BPSK w./</a:t>
            </a:r>
            <a:r>
              <a:rPr lang="en-US" altLang="zh-CN" sz="1600" dirty="0" err="1" smtClean="0">
                <a:latin typeface="Arial" pitchFamily="34" charset="0"/>
                <a:cs typeface="Arial" pitchFamily="34" charset="0"/>
              </a:rPr>
              <a:t>w.o</a:t>
            </a:r>
            <a:r>
              <a:rPr lang="en-US" altLang="zh-CN" sz="1600" dirty="0" smtClean="0">
                <a:latin typeface="Arial" pitchFamily="34" charset="0"/>
                <a:cs typeface="Arial" pitchFamily="34" charset="0"/>
              </a:rPr>
              <a:t> FDSS</a:t>
            </a:r>
          </a:p>
          <a:p>
            <a:pPr marL="342809" lvl="1" indent="0"/>
            <a:r>
              <a:rPr lang="en-US" altLang="zh-CN" sz="1400" dirty="0" smtClean="0">
                <a:latin typeface="Arial" pitchFamily="34" charset="0"/>
                <a:cs typeface="Arial" pitchFamily="34" charset="0"/>
              </a:rPr>
              <a:t> The output power boosting resulting from pi/2 BPSK w./</a:t>
            </a:r>
            <a:r>
              <a:rPr lang="en-US" altLang="zh-CN" sz="1400" dirty="0" err="1" smtClean="0">
                <a:latin typeface="Arial" pitchFamily="34" charset="0"/>
                <a:cs typeface="Arial" pitchFamily="34" charset="0"/>
              </a:rPr>
              <a:t>w.o</a:t>
            </a:r>
            <a:r>
              <a:rPr lang="en-US" altLang="zh-CN" sz="1400" dirty="0" smtClean="0">
                <a:latin typeface="Arial" pitchFamily="34" charset="0"/>
                <a:cs typeface="Arial" pitchFamily="34" charset="0"/>
              </a:rPr>
              <a:t> FDSS highly depends on the UE max. power  limit, PA characteristics and RF requirement</a:t>
            </a:r>
            <a:endParaRPr lang="en-US" altLang="zh-CN" sz="1100" u="sng" dirty="0" smtClean="0">
              <a:latin typeface="Arial" pitchFamily="34" charset="0"/>
              <a:cs typeface="Arial" pitchFamily="34" charset="0"/>
            </a:endParaRPr>
          </a:p>
          <a:p>
            <a:pPr lvl="2">
              <a:lnSpc>
                <a:spcPct val="150000"/>
              </a:lnSpc>
            </a:pPr>
            <a:r>
              <a:rPr lang="en-GB" altLang="zh-CN" sz="1200" dirty="0" smtClean="0">
                <a:latin typeface="Arial" pitchFamily="34" charset="0"/>
                <a:cs typeface="Arial" pitchFamily="34" charset="0"/>
              </a:rPr>
              <a:t>In LTE, </a:t>
            </a:r>
            <a:r>
              <a:rPr lang="en-US" altLang="zh-CN" sz="1200" dirty="0" smtClean="0">
                <a:latin typeface="Arial" pitchFamily="34" charset="0"/>
                <a:cs typeface="Arial" pitchFamily="34" charset="0"/>
              </a:rPr>
              <a:t>RAN1 #48 concluded that none of pi/2 BPSK or FDSS (frequency domain spectrum shaping) are supported in LTE UL, considering the following response from RAN4</a:t>
            </a:r>
          </a:p>
          <a:p>
            <a:pPr lvl="3">
              <a:lnSpc>
                <a:spcPct val="150000"/>
              </a:lnSpc>
            </a:pPr>
            <a:r>
              <a:rPr lang="en-US" altLang="zh-CN" sz="1100" dirty="0" smtClean="0">
                <a:latin typeface="Arial" pitchFamily="34" charset="0"/>
                <a:cs typeface="Arial" pitchFamily="34" charset="0"/>
              </a:rPr>
              <a:t>It is possible to achieve the nominal maximum output power with LTE PA for QPSK without FDSS assuming a low number of resource blocks</a:t>
            </a:r>
          </a:p>
          <a:p>
            <a:pPr lvl="3">
              <a:lnSpc>
                <a:spcPct val="150000"/>
              </a:lnSpc>
            </a:pPr>
            <a:r>
              <a:rPr lang="en-US" altLang="zh-CN" sz="1100" dirty="0" smtClean="0">
                <a:latin typeface="Arial" pitchFamily="34" charset="0"/>
                <a:cs typeface="Arial" pitchFamily="34" charset="0"/>
              </a:rPr>
              <a:t>it is not feasible to increase the UE output power beyond the maximum nominal output power due to the regulatory requirements and co-existence issues.</a:t>
            </a:r>
          </a:p>
          <a:p>
            <a:pPr lvl="2"/>
            <a:r>
              <a:rPr lang="en-GB" altLang="zh-CN" sz="1200" dirty="0" smtClean="0">
                <a:latin typeface="Arial" pitchFamily="34" charset="0"/>
                <a:cs typeface="Arial" pitchFamily="34" charset="0"/>
              </a:rPr>
              <a:t>In NR, the evaluation results show that pi/2 BPSK w./</a:t>
            </a:r>
            <a:r>
              <a:rPr lang="en-GB" altLang="zh-CN" sz="1200" dirty="0" err="1" smtClean="0">
                <a:latin typeface="Arial" pitchFamily="34" charset="0"/>
                <a:cs typeface="Arial" pitchFamily="34" charset="0"/>
              </a:rPr>
              <a:t>w.o</a:t>
            </a:r>
            <a:r>
              <a:rPr lang="en-GB" altLang="zh-CN" sz="1200" dirty="0" smtClean="0">
                <a:latin typeface="Arial" pitchFamily="34" charset="0"/>
                <a:cs typeface="Arial" pitchFamily="34" charset="0"/>
              </a:rPr>
              <a:t> FDSS can bring potential benefit for below 6GHz HPUE (26dBm max. output power) and above 6GHz UE, while it highly depends on the PA characteristics and RF requirements on ACLR and EVM. Therefore, pi/2 BPSK support is up to UE implementation</a:t>
            </a:r>
          </a:p>
          <a:p>
            <a:pPr marL="342809" lvl="1" indent="0">
              <a:buClr>
                <a:srgbClr val="777777"/>
              </a:buClr>
            </a:pPr>
            <a:r>
              <a:rPr lang="en-GB" altLang="zh-CN" sz="1400" dirty="0" smtClean="0">
                <a:latin typeface="Arial" pitchFamily="34" charset="0"/>
                <a:cs typeface="Arial" pitchFamily="34" charset="0"/>
              </a:rPr>
              <a:t> Pi/2 BPSK will increase testing complexity if mandatory</a:t>
            </a:r>
          </a:p>
          <a:p>
            <a:pPr marL="342809" lvl="1" indent="0">
              <a:buClr>
                <a:srgbClr val="777777"/>
              </a:buClr>
            </a:pPr>
            <a:r>
              <a:rPr lang="en-GB" altLang="zh-CN" sz="1400" dirty="0" smtClean="0">
                <a:latin typeface="Arial" pitchFamily="34" charset="0"/>
                <a:cs typeface="Arial" pitchFamily="34" charset="0"/>
              </a:rPr>
              <a:t>Pi/2 BPSK w./</a:t>
            </a:r>
            <a:r>
              <a:rPr lang="en-GB" altLang="zh-CN" sz="1400" dirty="0" err="1" smtClean="0">
                <a:latin typeface="Arial" pitchFamily="34" charset="0"/>
                <a:cs typeface="Arial" pitchFamily="34" charset="0"/>
              </a:rPr>
              <a:t>w.o</a:t>
            </a:r>
            <a:r>
              <a:rPr lang="en-GB" altLang="zh-CN" sz="1400" dirty="0" smtClean="0">
                <a:latin typeface="Arial" pitchFamily="34" charset="0"/>
                <a:cs typeface="Arial" pitchFamily="34" charset="0"/>
              </a:rPr>
              <a:t> FDSS should be optional as UE capability</a:t>
            </a:r>
            <a:endParaRPr lang="zh-CN" altLang="zh-CN" sz="1400" dirty="0" smtClean="0">
              <a:latin typeface="Arial" pitchFamily="34" charset="0"/>
              <a:cs typeface="Arial" pitchFamily="34" charset="0"/>
            </a:endParaRPr>
          </a:p>
        </p:txBody>
      </p:sp>
    </p:spTree>
    <p:extLst>
      <p:ext uri="{BB962C8B-B14F-4D97-AF65-F5344CB8AC3E}">
        <p14:creationId xmlns:p14="http://schemas.microsoft.com/office/powerpoint/2010/main" xmlns="" val="200296362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1021" y="73174"/>
            <a:ext cx="7632700" cy="461641"/>
          </a:xfrm>
        </p:spPr>
        <p:txBody>
          <a:bodyPr/>
          <a:lstStyle/>
          <a:p>
            <a:r>
              <a:rPr lang="en-US" altLang="zh-CN" sz="2400" dirty="0" smtClean="0">
                <a:solidFill>
                  <a:srgbClr val="C00000"/>
                </a:solidFill>
                <a:latin typeface="Arial" pitchFamily="34" charset="0"/>
                <a:cs typeface="Arial" pitchFamily="34" charset="0"/>
              </a:rPr>
              <a:t>Mandatory:  60kHz [0-10]</a:t>
            </a:r>
            <a:endParaRPr lang="zh-CN" altLang="en-US" sz="2400" dirty="0">
              <a:solidFill>
                <a:srgbClr val="C00000"/>
              </a:solidFill>
              <a:latin typeface="Arial" pitchFamily="34" charset="0"/>
              <a:cs typeface="Arial" pitchFamily="34" charset="0"/>
            </a:endParaRPr>
          </a:p>
        </p:txBody>
      </p:sp>
      <p:sp>
        <p:nvSpPr>
          <p:cNvPr id="3" name="内容占位符 2"/>
          <p:cNvSpPr>
            <a:spLocks noGrp="1"/>
          </p:cNvSpPr>
          <p:nvPr>
            <p:ph idx="1"/>
          </p:nvPr>
        </p:nvSpPr>
        <p:spPr>
          <a:xfrm>
            <a:off x="171656" y="726021"/>
            <a:ext cx="8719447" cy="4389349"/>
          </a:xfrm>
        </p:spPr>
        <p:txBody>
          <a:bodyPr/>
          <a:lstStyle/>
          <a:p>
            <a:pPr marL="0" indent="0" defTabSz="655860">
              <a:lnSpc>
                <a:spcPts val="1500"/>
              </a:lnSpc>
              <a:buNone/>
            </a:pPr>
            <a:r>
              <a:rPr lang="en-US" altLang="zh-CN" sz="1600" dirty="0" smtClean="0">
                <a:latin typeface="Arial" pitchFamily="34" charset="0"/>
                <a:cs typeface="Arial" pitchFamily="34" charset="0"/>
              </a:rPr>
              <a:t>Benefits of 60KHz</a:t>
            </a:r>
          </a:p>
          <a:p>
            <a:pPr marL="0" indent="0" defTabSz="655860">
              <a:lnSpc>
                <a:spcPts val="1500"/>
              </a:lnSpc>
              <a:buNone/>
            </a:pPr>
            <a:endParaRPr lang="en-US" altLang="zh-CN" sz="1800" dirty="0" smtClean="0">
              <a:latin typeface="Arial" pitchFamily="34" charset="0"/>
              <a:cs typeface="Arial" pitchFamily="34" charset="0"/>
            </a:endParaRPr>
          </a:p>
          <a:p>
            <a:pPr>
              <a:lnSpc>
                <a:spcPts val="1500"/>
              </a:lnSpc>
            </a:pPr>
            <a:r>
              <a:rPr lang="en-US" sz="1600" b="0" dirty="0" smtClean="0">
                <a:latin typeface="Arial" pitchFamily="34" charset="0"/>
                <a:cs typeface="Arial" pitchFamily="34" charset="0"/>
              </a:rPr>
              <a:t>For URLLC</a:t>
            </a:r>
          </a:p>
          <a:p>
            <a:pPr lvl="1">
              <a:lnSpc>
                <a:spcPts val="1500"/>
              </a:lnSpc>
            </a:pPr>
            <a:r>
              <a:rPr lang="en-GB" altLang="zh-CN" sz="1100" dirty="0" smtClean="0">
                <a:latin typeface="Arial" pitchFamily="34" charset="0"/>
                <a:cs typeface="Arial" pitchFamily="34" charset="0"/>
              </a:rPr>
              <a:t>60kHz </a:t>
            </a:r>
            <a:r>
              <a:rPr lang="en-GB" altLang="zh-CN" sz="1100" dirty="0">
                <a:latin typeface="Arial" pitchFamily="34" charset="0"/>
                <a:cs typeface="Arial" pitchFamily="34" charset="0"/>
              </a:rPr>
              <a:t>numerology </a:t>
            </a:r>
            <a:r>
              <a:rPr lang="en-GB" altLang="zh-CN" sz="1100" dirty="0" smtClean="0">
                <a:latin typeface="Arial" pitchFamily="34" charset="0"/>
                <a:cs typeface="Arial" pitchFamily="34" charset="0"/>
              </a:rPr>
              <a:t>can allow </a:t>
            </a:r>
            <a:r>
              <a:rPr lang="en-GB" altLang="zh-CN" sz="1100" dirty="0">
                <a:latin typeface="Arial" pitchFamily="34" charset="0"/>
                <a:cs typeface="Arial" pitchFamily="34" charset="0"/>
              </a:rPr>
              <a:t>for relaxed </a:t>
            </a:r>
            <a:endParaRPr lang="en-GB" altLang="zh-CN" sz="1100" dirty="0" smtClean="0">
              <a:latin typeface="Arial" pitchFamily="34" charset="0"/>
              <a:cs typeface="Arial" pitchFamily="34" charset="0"/>
            </a:endParaRPr>
          </a:p>
          <a:p>
            <a:pPr lvl="1">
              <a:lnSpc>
                <a:spcPts val="1500"/>
              </a:lnSpc>
              <a:buNone/>
            </a:pPr>
            <a:r>
              <a:rPr lang="en-GB" altLang="zh-CN" sz="1100" dirty="0" smtClean="0">
                <a:latin typeface="Arial" pitchFamily="34" charset="0"/>
                <a:cs typeface="Arial" pitchFamily="34" charset="0"/>
              </a:rPr>
              <a:t>hardware </a:t>
            </a:r>
            <a:r>
              <a:rPr lang="en-GB" altLang="zh-CN" sz="1100" dirty="0">
                <a:latin typeface="Arial" pitchFamily="34" charset="0"/>
                <a:cs typeface="Arial" pitchFamily="34" charset="0"/>
              </a:rPr>
              <a:t>processing to meet 0.5ms URLLC </a:t>
            </a:r>
            <a:endParaRPr lang="en-GB" altLang="zh-CN" sz="1100" dirty="0" smtClean="0">
              <a:latin typeface="Arial" pitchFamily="34" charset="0"/>
              <a:cs typeface="Arial" pitchFamily="34" charset="0"/>
            </a:endParaRPr>
          </a:p>
          <a:p>
            <a:pPr lvl="1">
              <a:lnSpc>
                <a:spcPts val="1500"/>
              </a:lnSpc>
              <a:buNone/>
            </a:pPr>
            <a:r>
              <a:rPr lang="en-GB" altLang="zh-CN" sz="1100" dirty="0" smtClean="0">
                <a:latin typeface="Arial" pitchFamily="34" charset="0"/>
                <a:cs typeface="Arial" pitchFamily="34" charset="0"/>
              </a:rPr>
              <a:t>latency </a:t>
            </a:r>
            <a:r>
              <a:rPr lang="en-GB" altLang="zh-CN" sz="1100" dirty="0">
                <a:latin typeface="Arial" pitchFamily="34" charset="0"/>
                <a:cs typeface="Arial" pitchFamily="34" charset="0"/>
              </a:rPr>
              <a:t>than 30 kHz </a:t>
            </a:r>
            <a:r>
              <a:rPr lang="en-GB" altLang="zh-CN" sz="1100" dirty="0" smtClean="0">
                <a:latin typeface="Arial" pitchFamily="34" charset="0"/>
                <a:cs typeface="Arial" pitchFamily="34" charset="0"/>
              </a:rPr>
              <a:t>numerology</a:t>
            </a:r>
          </a:p>
          <a:p>
            <a:pPr lvl="1">
              <a:lnSpc>
                <a:spcPts val="1500"/>
              </a:lnSpc>
            </a:pPr>
            <a:r>
              <a:rPr lang="en-GB" altLang="zh-CN" sz="1100" dirty="0" smtClean="0">
                <a:latin typeface="Arial" pitchFamily="34" charset="0"/>
                <a:cs typeface="Arial" pitchFamily="34" charset="0"/>
              </a:rPr>
              <a:t>60kHz can provide better performance (2-3dB) than 30kHz with the same mini-slot length </a:t>
            </a:r>
          </a:p>
          <a:p>
            <a:pPr>
              <a:lnSpc>
                <a:spcPts val="1500"/>
              </a:lnSpc>
            </a:pPr>
            <a:r>
              <a:rPr lang="en-US" altLang="zh-CN" sz="1600" b="0" dirty="0" smtClean="0">
                <a:latin typeface="Arial" pitchFamily="34" charset="0"/>
                <a:cs typeface="Arial" pitchFamily="34" charset="0"/>
              </a:rPr>
              <a:t>For </a:t>
            </a:r>
            <a:r>
              <a:rPr lang="en-US" altLang="zh-CN" sz="1600" b="0" dirty="0" err="1" smtClean="0">
                <a:latin typeface="Arial" pitchFamily="34" charset="0"/>
                <a:cs typeface="Arial" pitchFamily="34" charset="0"/>
              </a:rPr>
              <a:t>eMBB</a:t>
            </a:r>
            <a:endParaRPr lang="en-US" altLang="zh-CN" sz="1600" b="0" dirty="0" smtClean="0">
              <a:latin typeface="Arial" pitchFamily="34" charset="0"/>
              <a:cs typeface="Arial" pitchFamily="34" charset="0"/>
            </a:endParaRPr>
          </a:p>
          <a:p>
            <a:pPr lvl="1">
              <a:lnSpc>
                <a:spcPts val="1500"/>
              </a:lnSpc>
            </a:pPr>
            <a:r>
              <a:rPr lang="en-US" sz="1100" dirty="0" smtClean="0">
                <a:latin typeface="Arial" pitchFamily="34" charset="0"/>
                <a:cs typeface="Arial" pitchFamily="34" charset="0"/>
              </a:rPr>
              <a:t>Better (3-5dB) link performance for high speed scenario</a:t>
            </a:r>
          </a:p>
          <a:p>
            <a:pPr lvl="1">
              <a:lnSpc>
                <a:spcPts val="1500"/>
              </a:lnSpc>
            </a:pPr>
            <a:r>
              <a:rPr lang="en-US" sz="1100" dirty="0" smtClean="0">
                <a:latin typeface="Arial" pitchFamily="34" charset="0"/>
                <a:cs typeface="Arial" pitchFamily="34" charset="0"/>
              </a:rPr>
              <a:t>Better (12-16%) user throughput gain for low to medium traffic load</a:t>
            </a:r>
          </a:p>
          <a:p>
            <a:pPr lvl="1">
              <a:lnSpc>
                <a:spcPts val="1500"/>
              </a:lnSpc>
            </a:pPr>
            <a:r>
              <a:rPr lang="en-US" sz="1100" dirty="0" smtClean="0">
                <a:latin typeface="Arial" pitchFamily="34" charset="0"/>
                <a:cs typeface="Arial" pitchFamily="34" charset="0"/>
              </a:rPr>
              <a:t>60kHz agreed as mandatory for mm-wave, it is straight forward to support 60kHz for those UE which support mm-wave</a:t>
            </a:r>
            <a:endParaRPr lang="en-US" sz="1100" dirty="0">
              <a:latin typeface="Arial" pitchFamily="34" charset="0"/>
              <a:cs typeface="Arial" pitchFamily="34" charset="0"/>
            </a:endParaRPr>
          </a:p>
          <a:p>
            <a:pPr>
              <a:lnSpc>
                <a:spcPts val="1500"/>
              </a:lnSpc>
            </a:pPr>
            <a:r>
              <a:rPr lang="en-US" altLang="zh-CN" sz="1600" b="0" dirty="0">
                <a:latin typeface="Arial" pitchFamily="34" charset="0"/>
                <a:cs typeface="Arial" pitchFamily="34" charset="0"/>
              </a:rPr>
              <a:t>URLLC coexistence with </a:t>
            </a:r>
            <a:r>
              <a:rPr lang="en-US" altLang="zh-CN" sz="1600" b="0" dirty="0" err="1">
                <a:latin typeface="Arial" pitchFamily="34" charset="0"/>
                <a:cs typeface="Arial" pitchFamily="34" charset="0"/>
              </a:rPr>
              <a:t>eMBB</a:t>
            </a:r>
            <a:endParaRPr lang="en-US" altLang="zh-CN" sz="1600" b="0" dirty="0">
              <a:latin typeface="Arial" pitchFamily="34" charset="0"/>
              <a:cs typeface="Arial" pitchFamily="34" charset="0"/>
            </a:endParaRPr>
          </a:p>
          <a:p>
            <a:pPr lvl="1">
              <a:lnSpc>
                <a:spcPts val="1500"/>
              </a:lnSpc>
            </a:pPr>
            <a:r>
              <a:rPr lang="en-US" altLang="zh-CN" sz="1100" dirty="0">
                <a:latin typeface="Arial" pitchFamily="34" charset="0"/>
                <a:cs typeface="Arial" pitchFamily="34" charset="0"/>
              </a:rPr>
              <a:t>In a carrier, URLLC traffic can be flexibly scheduled in 60kHz BW part </a:t>
            </a:r>
          </a:p>
          <a:p>
            <a:pPr lvl="2">
              <a:lnSpc>
                <a:spcPts val="1500"/>
              </a:lnSpc>
            </a:pPr>
            <a:r>
              <a:rPr lang="en-US" altLang="zh-CN" sz="1100" dirty="0">
                <a:latin typeface="Arial" pitchFamily="34" charset="0"/>
                <a:cs typeface="Arial" pitchFamily="34" charset="0"/>
              </a:rPr>
              <a:t>60kHz numerology provides more flexible scheduling opportunity for URLLC</a:t>
            </a:r>
          </a:p>
          <a:p>
            <a:pPr lvl="2">
              <a:lnSpc>
                <a:spcPts val="1500"/>
              </a:lnSpc>
            </a:pPr>
            <a:r>
              <a:rPr lang="en-US" altLang="zh-CN" sz="1100" dirty="0">
                <a:latin typeface="Arial" pitchFamily="34" charset="0"/>
                <a:cs typeface="Arial" pitchFamily="34" charset="0"/>
              </a:rPr>
              <a:t>60kHz BW part does not contain SSB, hence, resource allocation is less constrained</a:t>
            </a:r>
          </a:p>
          <a:p>
            <a:pPr lvl="1">
              <a:lnSpc>
                <a:spcPts val="1500"/>
              </a:lnSpc>
            </a:pPr>
            <a:r>
              <a:rPr lang="en-US" altLang="zh-CN" sz="1100" dirty="0" smtClean="0">
                <a:latin typeface="Arial" pitchFamily="34" charset="0"/>
                <a:cs typeface="Arial" pitchFamily="34" charset="0"/>
              </a:rPr>
              <a:t>Regular/Large </a:t>
            </a:r>
            <a:r>
              <a:rPr lang="en-US" altLang="zh-CN" sz="1100" dirty="0" err="1">
                <a:latin typeface="Arial" pitchFamily="34" charset="0"/>
                <a:cs typeface="Arial" pitchFamily="34" charset="0"/>
              </a:rPr>
              <a:t>eMBB</a:t>
            </a:r>
            <a:r>
              <a:rPr lang="en-US" altLang="zh-CN" sz="1100" dirty="0">
                <a:latin typeface="Arial" pitchFamily="34" charset="0"/>
                <a:cs typeface="Arial" pitchFamily="34" charset="0"/>
              </a:rPr>
              <a:t> traffic can be scheduled in 30kHz or 15kHz BW part with slot-level TTI</a:t>
            </a:r>
          </a:p>
          <a:p>
            <a:pPr lvl="1">
              <a:lnSpc>
                <a:spcPts val="1500"/>
              </a:lnSpc>
            </a:pPr>
            <a:r>
              <a:rPr lang="en-US" altLang="zh-CN" sz="1100" dirty="0" smtClean="0">
                <a:latin typeface="Arial" pitchFamily="34" charset="0"/>
                <a:cs typeface="Arial" pitchFamily="34" charset="0"/>
              </a:rPr>
              <a:t>For dynamic resource sharing, </a:t>
            </a:r>
            <a:r>
              <a:rPr lang="en-US" altLang="zh-CN" sz="1100" dirty="0" err="1">
                <a:latin typeface="Arial" pitchFamily="34" charset="0"/>
                <a:cs typeface="Arial" pitchFamily="34" charset="0"/>
              </a:rPr>
              <a:t>eMBB</a:t>
            </a:r>
            <a:r>
              <a:rPr lang="en-US" altLang="zh-CN" sz="1100" dirty="0">
                <a:latin typeface="Arial" pitchFamily="34" charset="0"/>
                <a:cs typeface="Arial" pitchFamily="34" charset="0"/>
              </a:rPr>
              <a:t> traffic can be opportunistically scheduled in 60kHz BW </a:t>
            </a:r>
            <a:r>
              <a:rPr lang="en-US" altLang="zh-CN" sz="1100" dirty="0" smtClean="0">
                <a:latin typeface="Arial" pitchFamily="34" charset="0"/>
                <a:cs typeface="Arial" pitchFamily="34" charset="0"/>
              </a:rPr>
              <a:t>part</a:t>
            </a:r>
            <a:endParaRPr lang="en-US" altLang="zh-CN" sz="1100" b="1" dirty="0">
              <a:latin typeface="Arial" pitchFamily="34" charset="0"/>
              <a:cs typeface="Arial" pitchFamily="34" charset="0"/>
            </a:endParaRPr>
          </a:p>
        </p:txBody>
      </p:sp>
      <p:pic>
        <p:nvPicPr>
          <p:cNvPr id="4" name="Picture 3"/>
          <p:cNvPicPr>
            <a:picLocks noChangeAspect="1"/>
          </p:cNvPicPr>
          <p:nvPr/>
        </p:nvPicPr>
        <p:blipFill>
          <a:blip r:embed="rId2" cstate="print"/>
          <a:stretch>
            <a:fillRect/>
          </a:stretch>
        </p:blipFill>
        <p:spPr>
          <a:xfrm>
            <a:off x="3770247" y="657925"/>
            <a:ext cx="5120857" cy="1378147"/>
          </a:xfrm>
          <a:prstGeom prst="rect">
            <a:avLst/>
          </a:prstGeom>
        </p:spPr>
      </p:pic>
    </p:spTree>
    <p:extLst>
      <p:ext uri="{BB962C8B-B14F-4D97-AF65-F5344CB8AC3E}">
        <p14:creationId xmlns:p14="http://schemas.microsoft.com/office/powerpoint/2010/main" xmlns="" val="23773319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6800" y="69269"/>
            <a:ext cx="7632700" cy="461641"/>
          </a:xfrm>
        </p:spPr>
        <p:txBody>
          <a:bodyPr/>
          <a:lstStyle/>
          <a:p>
            <a:r>
              <a:rPr lang="en-US" altLang="zh-CN" sz="2400" dirty="0" smtClean="0">
                <a:solidFill>
                  <a:srgbClr val="C00000"/>
                </a:solidFill>
                <a:latin typeface="Arial" pitchFamily="34" charset="0"/>
                <a:cs typeface="Arial" pitchFamily="34" charset="0"/>
              </a:rPr>
              <a:t>Mandatory:  60kHz ECP [0-9]</a:t>
            </a:r>
            <a:endParaRPr lang="zh-CN" altLang="en-US" sz="2400" dirty="0">
              <a:solidFill>
                <a:srgbClr val="C00000"/>
              </a:solidFill>
              <a:latin typeface="Arial" pitchFamily="34" charset="0"/>
              <a:cs typeface="Arial" pitchFamily="34" charset="0"/>
            </a:endParaRPr>
          </a:p>
        </p:txBody>
      </p:sp>
      <p:sp>
        <p:nvSpPr>
          <p:cNvPr id="3" name="内容占位符 2"/>
          <p:cNvSpPr>
            <a:spLocks noGrp="1"/>
          </p:cNvSpPr>
          <p:nvPr>
            <p:ph idx="1"/>
          </p:nvPr>
        </p:nvSpPr>
        <p:spPr>
          <a:xfrm>
            <a:off x="286800" y="722922"/>
            <a:ext cx="8592786" cy="3842356"/>
          </a:xfrm>
        </p:spPr>
        <p:txBody>
          <a:bodyPr/>
          <a:lstStyle/>
          <a:p>
            <a:pPr marL="435653" lvl="1" indent="-135695" defTabSz="655860">
              <a:lnSpc>
                <a:spcPct val="130000"/>
              </a:lnSpc>
              <a:buFont typeface="Arial" pitchFamily="34" charset="0"/>
              <a:buChar char="•"/>
            </a:pPr>
            <a:r>
              <a:rPr lang="en-US" altLang="zh-CN" sz="1600" b="1" dirty="0" smtClean="0">
                <a:latin typeface="Arial" pitchFamily="34" charset="0"/>
                <a:cs typeface="Arial" pitchFamily="34" charset="0"/>
              </a:rPr>
              <a:t>Use </a:t>
            </a:r>
            <a:r>
              <a:rPr lang="en-US" altLang="zh-CN" sz="1600" b="1" dirty="0">
                <a:latin typeface="Arial" pitchFamily="34" charset="0"/>
                <a:cs typeface="Arial" pitchFamily="34" charset="0"/>
              </a:rPr>
              <a:t>cases for ECP</a:t>
            </a:r>
          </a:p>
          <a:p>
            <a:pPr marL="735610" lvl="2" indent="-135695" defTabSz="655860">
              <a:lnSpc>
                <a:spcPct val="130000"/>
              </a:lnSpc>
              <a:buFont typeface="Arial" pitchFamily="34" charset="0"/>
              <a:buChar char="•"/>
            </a:pPr>
            <a:r>
              <a:rPr lang="en-US" altLang="zh-CN" sz="1000" dirty="0" smtClean="0">
                <a:latin typeface="Arial" pitchFamily="34" charset="0"/>
                <a:cs typeface="Arial" pitchFamily="34" charset="0"/>
              </a:rPr>
              <a:t>Multiplexing of eMBB and URLLC deployed below 6GHz</a:t>
            </a:r>
          </a:p>
          <a:p>
            <a:pPr marL="735610" lvl="2" indent="-135695" defTabSz="655860">
              <a:lnSpc>
                <a:spcPct val="130000"/>
              </a:lnSpc>
              <a:buFont typeface="Arial" pitchFamily="34" charset="0"/>
              <a:buChar char="•"/>
            </a:pPr>
            <a:r>
              <a:rPr lang="en-US" altLang="zh-CN" sz="1000" dirty="0" smtClean="0">
                <a:latin typeface="Arial" pitchFamily="34" charset="0"/>
                <a:cs typeface="Arial" pitchFamily="34" charset="0"/>
              </a:rPr>
              <a:t>Transmission of URLLC with 60 kHz subcarrier spacing</a:t>
            </a:r>
          </a:p>
          <a:p>
            <a:pPr marL="735610" lvl="2" indent="-135695" defTabSz="655860">
              <a:lnSpc>
                <a:spcPct val="130000"/>
              </a:lnSpc>
              <a:buFont typeface="Arial" pitchFamily="34" charset="0"/>
              <a:buChar char="•"/>
            </a:pPr>
            <a:r>
              <a:rPr lang="en-US" altLang="zh-CN" sz="1000" dirty="0" smtClean="0">
                <a:latin typeface="Arial" pitchFamily="34" charset="0"/>
                <a:cs typeface="Arial" pitchFamily="34" charset="0"/>
              </a:rPr>
              <a:t>High speed scenario for 30 kHz and 60 kHz (including SFN and Non-SFN)</a:t>
            </a:r>
          </a:p>
          <a:p>
            <a:pPr marL="435653" lvl="1" indent="-135695" defTabSz="655860">
              <a:lnSpc>
                <a:spcPct val="130000"/>
              </a:lnSpc>
              <a:buFont typeface="Arial" pitchFamily="34" charset="0"/>
              <a:buChar char="•"/>
            </a:pPr>
            <a:r>
              <a:rPr lang="en-US" altLang="zh-CN" sz="1600" b="1" dirty="0" smtClean="0">
                <a:latin typeface="Arial" pitchFamily="34" charset="0"/>
                <a:cs typeface="Arial" pitchFamily="34" charset="0"/>
              </a:rPr>
              <a:t>60kHz ECP can provide larger gain in SFN and Non-SFN high speed scenarios </a:t>
            </a:r>
            <a:endParaRPr lang="en-US" altLang="zh-CN" sz="800" dirty="0">
              <a:latin typeface="Arial" pitchFamily="34" charset="0"/>
              <a:cs typeface="Arial" pitchFamily="34" charset="0"/>
            </a:endParaRPr>
          </a:p>
          <a:p>
            <a:pPr marL="735610" lvl="2" indent="-135695" defTabSz="655860">
              <a:lnSpc>
                <a:spcPct val="130000"/>
              </a:lnSpc>
              <a:buFont typeface="Arial" pitchFamily="34" charset="0"/>
              <a:buChar char="•"/>
            </a:pPr>
            <a:endParaRPr lang="en-US" altLang="zh-CN" sz="800" dirty="0">
              <a:latin typeface="Arial" pitchFamily="34" charset="0"/>
              <a:cs typeface="Arial" pitchFamily="34" charset="0"/>
            </a:endParaRPr>
          </a:p>
        </p:txBody>
      </p:sp>
      <p:sp>
        <p:nvSpPr>
          <p:cNvPr id="8" name="Rectangle 3"/>
          <p:cNvSpPr/>
          <p:nvPr/>
        </p:nvSpPr>
        <p:spPr>
          <a:xfrm>
            <a:off x="630588" y="4235384"/>
            <a:ext cx="7693851" cy="429330"/>
          </a:xfrm>
          <a:prstGeom prst="rect">
            <a:avLst/>
          </a:prstGeom>
        </p:spPr>
        <p:txBody>
          <a:bodyPr wrap="square" lIns="68562" tIns="34281" rIns="68562" bIns="34281">
            <a:spAutoFit/>
          </a:bodyPr>
          <a:lstStyle/>
          <a:p>
            <a:pPr marL="135695" indent="-135695" defTabSz="655860">
              <a:lnSpc>
                <a:spcPct val="130000"/>
              </a:lnSpc>
              <a:buFont typeface="Arial" pitchFamily="34" charset="0"/>
              <a:buChar char="•"/>
            </a:pPr>
            <a:r>
              <a:rPr lang="en-US" altLang="zh-CN" dirty="0" smtClean="0">
                <a:solidFill>
                  <a:srgbClr val="0070C0"/>
                </a:solidFill>
                <a:latin typeface="Arial" pitchFamily="34" charset="0"/>
                <a:cs typeface="Arial" pitchFamily="34" charset="0"/>
              </a:rPr>
              <a:t>All UE need to support 60kHz ECP for long delay spread scenarios </a:t>
            </a:r>
            <a:endParaRPr lang="en-US" altLang="zh-CN" dirty="0">
              <a:solidFill>
                <a:srgbClr val="0070C0"/>
              </a:solidFill>
              <a:latin typeface="Arial" pitchFamily="34" charset="0"/>
              <a:cs typeface="Arial" pitchFamily="34" charset="0"/>
            </a:endParaRPr>
          </a:p>
        </p:txBody>
      </p:sp>
      <p:sp>
        <p:nvSpPr>
          <p:cNvPr id="5" name="Rectangle 4"/>
          <p:cNvSpPr/>
          <p:nvPr/>
        </p:nvSpPr>
        <p:spPr>
          <a:xfrm>
            <a:off x="1571492" y="3936582"/>
            <a:ext cx="1077823" cy="223120"/>
          </a:xfrm>
          <a:prstGeom prst="rect">
            <a:avLst/>
          </a:prstGeom>
        </p:spPr>
        <p:txBody>
          <a:bodyPr wrap="none" lIns="68562" tIns="34281" rIns="68562" bIns="34281">
            <a:spAutoFit/>
          </a:bodyPr>
          <a:lstStyle/>
          <a:p>
            <a:pPr>
              <a:buFont typeface="Wingdings" pitchFamily="2" charset="2"/>
              <a:buNone/>
            </a:pPr>
            <a:r>
              <a:rPr lang="en-US" altLang="zh-CN" sz="1000" dirty="0" smtClean="0">
                <a:solidFill>
                  <a:srgbClr val="000000"/>
                </a:solidFill>
                <a:latin typeface="Arial" pitchFamily="34" charset="0"/>
                <a:cs typeface="Arial" pitchFamily="34" charset="0"/>
              </a:rPr>
              <a:t>Non-SFN TDL-A</a:t>
            </a:r>
            <a:endParaRPr lang="zh-CN" altLang="en-US" sz="1000" dirty="0">
              <a:solidFill>
                <a:srgbClr val="000000"/>
              </a:solidFill>
            </a:endParaRPr>
          </a:p>
        </p:txBody>
      </p:sp>
      <p:sp>
        <p:nvSpPr>
          <p:cNvPr id="12" name="Rectangle 11"/>
          <p:cNvSpPr/>
          <p:nvPr/>
        </p:nvSpPr>
        <p:spPr>
          <a:xfrm>
            <a:off x="3969974" y="3936623"/>
            <a:ext cx="1077823" cy="223120"/>
          </a:xfrm>
          <a:prstGeom prst="rect">
            <a:avLst/>
          </a:prstGeom>
        </p:spPr>
        <p:txBody>
          <a:bodyPr wrap="none" lIns="68562" tIns="34281" rIns="68562" bIns="34281">
            <a:spAutoFit/>
          </a:bodyPr>
          <a:lstStyle/>
          <a:p>
            <a:pPr>
              <a:buFont typeface="Wingdings" pitchFamily="2" charset="2"/>
              <a:buNone/>
            </a:pPr>
            <a:r>
              <a:rPr lang="en-US" altLang="zh-CN" sz="1000" dirty="0" smtClean="0">
                <a:solidFill>
                  <a:srgbClr val="000000"/>
                </a:solidFill>
                <a:latin typeface="Arial" pitchFamily="34" charset="0"/>
                <a:cs typeface="Arial" pitchFamily="34" charset="0"/>
              </a:rPr>
              <a:t>Non-SFN TDL-B</a:t>
            </a:r>
            <a:endParaRPr lang="zh-CN" altLang="en-US" sz="1000" dirty="0">
              <a:solidFill>
                <a:srgbClr val="000000"/>
              </a:solidFill>
            </a:endParaRPr>
          </a:p>
        </p:txBody>
      </p:sp>
      <p:sp>
        <p:nvSpPr>
          <p:cNvPr id="14" name="Rectangle 13"/>
          <p:cNvSpPr/>
          <p:nvPr/>
        </p:nvSpPr>
        <p:spPr>
          <a:xfrm>
            <a:off x="6403545" y="3940679"/>
            <a:ext cx="800504" cy="223120"/>
          </a:xfrm>
          <a:prstGeom prst="rect">
            <a:avLst/>
          </a:prstGeom>
        </p:spPr>
        <p:txBody>
          <a:bodyPr wrap="none" lIns="68562" tIns="34281" rIns="68562" bIns="34281">
            <a:spAutoFit/>
          </a:bodyPr>
          <a:lstStyle/>
          <a:p>
            <a:pPr>
              <a:buFont typeface="Wingdings" pitchFamily="2" charset="2"/>
              <a:buNone/>
            </a:pPr>
            <a:r>
              <a:rPr lang="en-US" altLang="zh-CN" sz="1000" dirty="0" smtClean="0">
                <a:solidFill>
                  <a:srgbClr val="000000"/>
                </a:solidFill>
                <a:latin typeface="Arial" pitchFamily="34" charset="0"/>
                <a:cs typeface="Arial" pitchFamily="34" charset="0"/>
              </a:rPr>
              <a:t>SFN TDL-A</a:t>
            </a:r>
            <a:endParaRPr lang="zh-CN" altLang="en-US" sz="1000" dirty="0">
              <a:solidFill>
                <a:srgbClr val="000000"/>
              </a:solidFill>
            </a:endParaRPr>
          </a:p>
        </p:txBody>
      </p:sp>
      <p:pic>
        <p:nvPicPr>
          <p:cNvPr id="11" name="图片 3"/>
          <p:cNvPicPr>
            <a:picLocks noChangeAspect="1"/>
          </p:cNvPicPr>
          <p:nvPr/>
        </p:nvPicPr>
        <p:blipFill>
          <a:blip r:embed="rId2" cstate="print"/>
          <a:stretch>
            <a:fillRect/>
          </a:stretch>
        </p:blipFill>
        <p:spPr>
          <a:xfrm>
            <a:off x="1043991" y="2163196"/>
            <a:ext cx="2306326" cy="1736100"/>
          </a:xfrm>
          <a:prstGeom prst="rect">
            <a:avLst/>
          </a:prstGeom>
        </p:spPr>
      </p:pic>
      <p:pic>
        <p:nvPicPr>
          <p:cNvPr id="13" name="图片 9"/>
          <p:cNvPicPr>
            <a:picLocks noChangeAspect="1"/>
          </p:cNvPicPr>
          <p:nvPr/>
        </p:nvPicPr>
        <p:blipFill>
          <a:blip r:embed="rId3" cstate="print"/>
          <a:stretch>
            <a:fillRect/>
          </a:stretch>
        </p:blipFill>
        <p:spPr>
          <a:xfrm>
            <a:off x="3357181" y="2199152"/>
            <a:ext cx="2296857" cy="1728000"/>
          </a:xfrm>
          <a:prstGeom prst="rect">
            <a:avLst/>
          </a:prstGeom>
        </p:spPr>
      </p:pic>
      <p:pic>
        <p:nvPicPr>
          <p:cNvPr id="15" name="图片 10"/>
          <p:cNvPicPr>
            <a:picLocks noChangeAspect="1"/>
          </p:cNvPicPr>
          <p:nvPr/>
        </p:nvPicPr>
        <p:blipFill>
          <a:blip r:embed="rId4" cstate="print"/>
          <a:stretch>
            <a:fillRect/>
          </a:stretch>
        </p:blipFill>
        <p:spPr>
          <a:xfrm>
            <a:off x="5654038" y="2163196"/>
            <a:ext cx="2299483" cy="1728000"/>
          </a:xfrm>
          <a:prstGeom prst="rect">
            <a:avLst/>
          </a:prstGeom>
        </p:spPr>
      </p:pic>
    </p:spTree>
    <p:extLst>
      <p:ext uri="{BB962C8B-B14F-4D97-AF65-F5344CB8AC3E}">
        <p14:creationId xmlns:p14="http://schemas.microsoft.com/office/powerpoint/2010/main" xmlns="" val="35355965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8572" y="2031690"/>
            <a:ext cx="7632700" cy="1077194"/>
          </a:xfrm>
        </p:spPr>
        <p:txBody>
          <a:bodyPr/>
          <a:lstStyle/>
          <a:p>
            <a:r>
              <a:rPr lang="en-US" dirty="0" smtClean="0">
                <a:solidFill>
                  <a:srgbClr val="A20000"/>
                </a:solidFill>
                <a:latin typeface="FrutigerNext LT Regular"/>
              </a:rPr>
              <a:t>IAM: CSI-RS based RRM/RLM/BM mandatory</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38611</TotalTime>
  <Words>3427</Words>
  <Application>Microsoft Office PowerPoint</Application>
  <PresentationFormat>On-screen Show (16:9)</PresentationFormat>
  <Paragraphs>415</Paragraphs>
  <Slides>26</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2_主题1</vt:lpstr>
      <vt:lpstr>Visio</vt:lpstr>
      <vt:lpstr>Slide 1</vt:lpstr>
      <vt:lpstr>Slide 2</vt:lpstr>
      <vt:lpstr>Slide 3</vt:lpstr>
      <vt:lpstr>Overview of RAN1-led NR features</vt:lpstr>
      <vt:lpstr>WF, modulation, SCS and CP   </vt:lpstr>
      <vt:lpstr>Optional:  pi/2 BPSK [0-5]</vt:lpstr>
      <vt:lpstr>Mandatory:  60kHz [0-10]</vt:lpstr>
      <vt:lpstr>Mandatory:  60kHz ECP [0-9]</vt:lpstr>
      <vt:lpstr>IAM: CSI-RS based RRM/RLM/BM mandatory</vt:lpstr>
      <vt:lpstr>Mandatory: CSI-RS based RRM/RLM/BM [1-6,1-7,1-8]</vt:lpstr>
      <vt:lpstr>MIMO/RS</vt:lpstr>
      <vt:lpstr>Overview of MIMO/RS</vt:lpstr>
      <vt:lpstr>Mandatory:  DMRS configuration type 2 [2-3]</vt:lpstr>
      <vt:lpstr>Slide 14</vt:lpstr>
      <vt:lpstr>Mandatory:  SRS antennas switching [2-18]</vt:lpstr>
      <vt:lpstr>Scheduling and HARQ</vt:lpstr>
      <vt:lpstr>PDCCH monitoring periodicity [3-4] and Blind Decoding [3-6]</vt:lpstr>
      <vt:lpstr>HARQ Processing Time [3-26]</vt:lpstr>
      <vt:lpstr>UE Soft Buffer Size [3-25]</vt:lpstr>
      <vt:lpstr>Slide 20</vt:lpstr>
      <vt:lpstr>Mandatory: A-CSI on short PUCCH [3-19]</vt:lpstr>
      <vt:lpstr>TDD: Operation modes for NR [3-41/42]</vt:lpstr>
      <vt:lpstr>CA/DC, BWP, SUL</vt:lpstr>
      <vt:lpstr>Slide 24</vt:lpstr>
      <vt:lpstr>SUL and UL sharing</vt:lpstr>
      <vt:lpstr>Slide 26</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Huawei</cp:lastModifiedBy>
  <cp:revision>3026</cp:revision>
  <dcterms:created xsi:type="dcterms:W3CDTF">2012-12-20T06:01:13Z</dcterms:created>
  <dcterms:modified xsi:type="dcterms:W3CDTF">2017-12-11T20:00:13Z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(3)Mdyb+oMjSd2jRbo7Vp+10X8kad4aoan4YNw6PTO+7jxmzsN86bbnp8sgimJki36qgK6AEr3K
SiyKnhNW6L0t04pYojDqQe/FAgKqz8HxOe9KOqGxkI+Mmnf8aJFYJXyluu9cl+mqYFzHmhmz
ptaIw6lopxf4BObPkT20ul/3RBcgxLazI7YMzbIDLhQOX3cmxQgG/zzIZ70GQ/E2D3xEmrTE
9uVLvHExzuk9P8/F6I</vt:lpwstr>
  </property>
  <property fmtid="{D5CDD505-2E9C-101B-9397-08002B2CF9AE}" pid="11" name="_2015_ms_pID_7253431">
    <vt:lpwstr>e58UR7bXQfr4Y9xr+BcToSNPCATR1PHSqxhL1HxxLQAOZ9cUzWVSri
oknMdyjvYQZcw9b7Bjpfjj+qvqLlOPLx57KtoghmQqHGl1FqhIPrIB1GevbJtRJwLqPGclyh
0Rako42y7ke9OdKrZ2WYp5UmJ1WOuhTfJ6M8tWorvOFhWv5LH98k2SI9l2IA3P+VQ6P+tJIO
H5gXpfVUc5d9RCzteYJIQ+tVk2J6EppTtrni</vt:lpwstr>
  </property>
  <property fmtid="{D5CDD505-2E9C-101B-9397-08002B2CF9AE}" pid="12" name="_2015_ms_pID_7253432">
    <vt:lpwstr>LAvL09ItIoMbD6nx9Uf4RewcNR63XiUXetnU
Z4SBwBTnk0UCpH1ymjo97dycCRG6xNm+p9ywd8VQPLpuXre29xA=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1513020751</vt:lpwstr>
  </property>
</Properties>
</file>