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6" r:id="rId2"/>
  </p:sldMasterIdLst>
  <p:notesMasterIdLst>
    <p:notesMasterId r:id="rId9"/>
  </p:notesMasterIdLst>
  <p:sldIdLst>
    <p:sldId id="256" r:id="rId3"/>
    <p:sldId id="263" r:id="rId4"/>
    <p:sldId id="260" r:id="rId5"/>
    <p:sldId id="262" r:id="rId6"/>
    <p:sldId id="257" r:id="rId7"/>
    <p:sldId id="261" r:id="rId8"/>
  </p:sldIdLst>
  <p:sldSz cx="9144000" cy="5143500" type="screen16x9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  <a:srgbClr val="0000CC"/>
    <a:srgbClr val="B2B2B2"/>
    <a:srgbClr val="99CCFF"/>
    <a:srgbClr val="FF66FF"/>
    <a:srgbClr val="CCEC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31" autoAdjust="0"/>
    <p:restoredTop sz="94494" autoAdjust="0"/>
  </p:normalViewPr>
  <p:slideViewPr>
    <p:cSldViewPr>
      <p:cViewPr>
        <p:scale>
          <a:sx n="75" d="100"/>
          <a:sy n="75" d="100"/>
        </p:scale>
        <p:origin x="-624" y="-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6C25F87-45D8-42DA-953D-3BC4A15E3486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7807043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C25F87-45D8-42DA-953D-3BC4A15E3486}" type="slidenum">
              <a:rPr lang="en-GB" altLang="ja-JP" smtClean="0"/>
              <a:pPr>
                <a:defRPr/>
              </a:pPr>
              <a:t>5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87861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C25F87-45D8-42DA-953D-3BC4A15E3486}" type="slidenum">
              <a:rPr lang="en-GB" altLang="ja-JP" smtClean="0"/>
              <a:pPr>
                <a:defRPr/>
              </a:pPr>
              <a:t>6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87861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>
            <a:lvl1pPr>
              <a:defRPr sz="3600" baseline="0">
                <a:latin typeface="Verdana Bold" pitchFamily="34" charset="0"/>
                <a:ea typeface="HGP創英角ｺﾞｼｯｸUB" pitchFamily="50" charset="-128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7739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7432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843559"/>
            <a:ext cx="4038600" cy="375106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843559"/>
            <a:ext cx="4038600" cy="375106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1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87474"/>
            <a:ext cx="6923112" cy="486054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795784"/>
            <a:ext cx="4040188" cy="47982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1383618"/>
            <a:ext cx="4040188" cy="3402378"/>
          </a:xfrm>
        </p:spPr>
        <p:txBody>
          <a:bodyPr/>
          <a:lstStyle>
            <a:lvl1pPr>
              <a:defRPr sz="2000"/>
            </a:lvl1pPr>
            <a:lvl2pPr marL="452438" indent="-285750">
              <a:defRPr sz="1800"/>
            </a:lvl2pPr>
            <a:lvl3pPr marL="717550" indent="-228600">
              <a:defRPr sz="1600"/>
            </a:lvl3pPr>
            <a:lvl4pPr marL="1074738" indent="-228600">
              <a:defRPr sz="1400"/>
            </a:lvl4pPr>
            <a:lvl5pPr marL="1524000" indent="-228600"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30" y="795784"/>
            <a:ext cx="4041775" cy="47982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30" y="1383618"/>
            <a:ext cx="4041775" cy="3402378"/>
          </a:xfrm>
        </p:spPr>
        <p:txBody>
          <a:bodyPr/>
          <a:lstStyle>
            <a:lvl1pPr>
              <a:defRPr sz="2000"/>
            </a:lvl1pPr>
            <a:lvl2pPr marL="452438" indent="-285750">
              <a:defRPr sz="1800"/>
            </a:lvl2pPr>
            <a:lvl3pPr marL="717550" indent="-228600">
              <a:defRPr sz="1600"/>
            </a:lvl3pPr>
            <a:lvl4pPr marL="1074738" indent="-228600">
              <a:defRPr sz="1400"/>
            </a:lvl4pPr>
            <a:lvl5pPr marL="1524000" indent="-228600"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59916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29552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5814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5355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66626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843559"/>
            <a:ext cx="4038600" cy="375106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843559"/>
            <a:ext cx="4038600" cy="375106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00923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87474"/>
            <a:ext cx="6923112" cy="486054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795784"/>
            <a:ext cx="4040188" cy="47982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1383618"/>
            <a:ext cx="4040188" cy="3402378"/>
          </a:xfrm>
        </p:spPr>
        <p:txBody>
          <a:bodyPr/>
          <a:lstStyle>
            <a:lvl1pPr>
              <a:defRPr sz="2000"/>
            </a:lvl1pPr>
            <a:lvl2pPr marL="452438" indent="-285750">
              <a:defRPr sz="1800"/>
            </a:lvl2pPr>
            <a:lvl3pPr marL="717550" indent="-228600">
              <a:defRPr sz="1600"/>
            </a:lvl3pPr>
            <a:lvl4pPr marL="1074738" indent="-228600">
              <a:defRPr sz="1400"/>
            </a:lvl4pPr>
            <a:lvl5pPr marL="1524000" indent="-228600"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30" y="795784"/>
            <a:ext cx="4041775" cy="47982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30" y="1383618"/>
            <a:ext cx="4041775" cy="3402378"/>
          </a:xfrm>
        </p:spPr>
        <p:txBody>
          <a:bodyPr/>
          <a:lstStyle>
            <a:lvl1pPr>
              <a:defRPr sz="2000"/>
            </a:lvl1pPr>
            <a:lvl2pPr marL="452438" indent="-285750">
              <a:defRPr sz="1800"/>
            </a:lvl2pPr>
            <a:lvl3pPr marL="717550" indent="-228600">
              <a:defRPr sz="1600"/>
            </a:lvl3pPr>
            <a:lvl4pPr marL="1074738" indent="-228600">
              <a:defRPr sz="1400"/>
            </a:lvl4pPr>
            <a:lvl5pPr marL="1524000" indent="-228600"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2101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38838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610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>
            <a:lvl1pPr>
              <a:defRPr sz="3600" baseline="0">
                <a:latin typeface="Verdana Bold" pitchFamily="34" charset="0"/>
                <a:ea typeface="HGP創英角ｺﾞｼｯｸUB" pitchFamily="50" charset="-128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03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19941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w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64293"/>
            <a:ext cx="7129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897733"/>
            <a:ext cx="8229600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テキストの書式設定</a:t>
            </a:r>
          </a:p>
          <a:p>
            <a:pPr lvl="1"/>
            <a:r>
              <a:rPr lang="ja-JP" altLang="en-GB" dirty="0" smtClean="0"/>
              <a:t>第 </a:t>
            </a:r>
            <a:r>
              <a:rPr lang="en-GB" altLang="ja-JP" dirty="0" smtClean="0"/>
              <a:t>2 </a:t>
            </a:r>
            <a:r>
              <a:rPr lang="ja-JP" altLang="en-GB" dirty="0" smtClean="0"/>
              <a:t>レベル</a:t>
            </a:r>
          </a:p>
          <a:p>
            <a:pPr lvl="2"/>
            <a:r>
              <a:rPr lang="ja-JP" altLang="en-GB" dirty="0" smtClean="0"/>
              <a:t>第 </a:t>
            </a:r>
            <a:r>
              <a:rPr lang="en-GB" altLang="ja-JP" dirty="0" smtClean="0"/>
              <a:t>3 </a:t>
            </a:r>
            <a:r>
              <a:rPr lang="ja-JP" altLang="en-GB" dirty="0" smtClean="0"/>
              <a:t>レベル</a:t>
            </a:r>
          </a:p>
          <a:p>
            <a:pPr lvl="3"/>
            <a:r>
              <a:rPr lang="ja-JP" altLang="en-GB" dirty="0" smtClean="0"/>
              <a:t>第 </a:t>
            </a:r>
            <a:r>
              <a:rPr lang="en-GB" altLang="ja-JP" dirty="0" smtClean="0"/>
              <a:t>4 </a:t>
            </a:r>
            <a:r>
              <a:rPr lang="ja-JP" altLang="en-GB" dirty="0" smtClean="0"/>
              <a:t>レベル</a:t>
            </a:r>
          </a:p>
          <a:p>
            <a:pPr lvl="4"/>
            <a:r>
              <a:rPr lang="ja-JP" altLang="en-GB" dirty="0" smtClean="0"/>
              <a:t>第 </a:t>
            </a:r>
            <a:r>
              <a:rPr lang="en-GB" altLang="ja-JP" dirty="0" smtClean="0"/>
              <a:t>5 </a:t>
            </a:r>
            <a:r>
              <a:rPr lang="ja-JP" altLang="en-GB" dirty="0" smtClean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07955" y="608410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>
              <a:ea typeface="ＭＳ Ｐゴシック" pitchFamily="50" charset="-128"/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26993" y="4876006"/>
            <a:ext cx="41040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200" dirty="0">
                <a:solidFill>
                  <a:schemeClr val="bg2"/>
                </a:solidFill>
                <a:ea typeface="ＭＳ Ｐゴシック" pitchFamily="50" charset="-128"/>
              </a:rPr>
              <a:t>NTT DOCOMO, INC., Copyright </a:t>
            </a:r>
            <a:r>
              <a:rPr lang="en-US" altLang="ja-JP" sz="1200" dirty="0" smtClean="0">
                <a:solidFill>
                  <a:schemeClr val="bg2"/>
                </a:solidFill>
                <a:ea typeface="ＭＳ Ｐゴシック" pitchFamily="50" charset="-128"/>
              </a:rPr>
              <a:t>2017, </a:t>
            </a:r>
            <a:r>
              <a:rPr lang="en-US" altLang="ja-JP" sz="1200" dirty="0">
                <a:solidFill>
                  <a:schemeClr val="bg2"/>
                </a:solidFill>
                <a:ea typeface="ＭＳ Ｐゴシック" pitchFamily="50" charset="-128"/>
              </a:rPr>
              <a:t>All rights reserved.</a:t>
            </a:r>
            <a:endParaRPr lang="en-GB" altLang="ja-JP" sz="1200" dirty="0">
              <a:solidFill>
                <a:schemeClr val="bg2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805864" y="4880768"/>
            <a:ext cx="3722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5074400C-4176-437C-8F9A-ADE212C2F1CF}" type="slidenum">
              <a:rPr lang="en-GB" altLang="ja-JP" sz="1200">
                <a:solidFill>
                  <a:schemeClr val="bg2"/>
                </a:solidFill>
                <a:ea typeface="ＭＳ Ｐゴシック" pitchFamily="50" charset="-128"/>
              </a:rPr>
              <a:pPr>
                <a:defRPr/>
              </a:pPr>
              <a:t>‹#›</a:t>
            </a:fld>
            <a:endParaRPr lang="en-GB" altLang="ja-JP" sz="1200">
              <a:solidFill>
                <a:schemeClr val="bg2"/>
              </a:solidFill>
              <a:ea typeface="ＭＳ Ｐゴシック" pitchFamily="50" charset="-128"/>
            </a:endParaRPr>
          </a:p>
        </p:txBody>
      </p:sp>
      <p:pic>
        <p:nvPicPr>
          <p:cNvPr id="8" name="Picture 2" descr="C:\Users\5499377\OUT\画像素材\docomoロゴ.wmf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9" y="123478"/>
            <a:ext cx="1763713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3525" indent="-2635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kumimoji="1" sz="1800" b="1">
          <a:solidFill>
            <a:schemeClr val="accent5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897733"/>
            <a:ext cx="8229600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テキストの書式設定</a:t>
            </a:r>
          </a:p>
          <a:p>
            <a:pPr lvl="1"/>
            <a:r>
              <a:rPr lang="ja-JP" altLang="en-GB" dirty="0" smtClean="0"/>
              <a:t>第 </a:t>
            </a:r>
            <a:r>
              <a:rPr lang="en-GB" altLang="ja-JP" dirty="0" smtClean="0"/>
              <a:t>2 </a:t>
            </a:r>
            <a:r>
              <a:rPr lang="ja-JP" altLang="en-GB" dirty="0" smtClean="0"/>
              <a:t>レベル</a:t>
            </a:r>
          </a:p>
          <a:p>
            <a:pPr lvl="2"/>
            <a:r>
              <a:rPr lang="ja-JP" altLang="en-GB" dirty="0" smtClean="0"/>
              <a:t>第 </a:t>
            </a:r>
            <a:r>
              <a:rPr lang="en-GB" altLang="ja-JP" dirty="0" smtClean="0"/>
              <a:t>3 </a:t>
            </a:r>
            <a:r>
              <a:rPr lang="ja-JP" altLang="en-GB" dirty="0" smtClean="0"/>
              <a:t>レベル</a:t>
            </a:r>
          </a:p>
          <a:p>
            <a:pPr lvl="3"/>
            <a:r>
              <a:rPr lang="ja-JP" altLang="en-GB" dirty="0" smtClean="0"/>
              <a:t>第 </a:t>
            </a:r>
            <a:r>
              <a:rPr lang="en-GB" altLang="ja-JP" dirty="0" smtClean="0"/>
              <a:t>4 </a:t>
            </a:r>
            <a:r>
              <a:rPr lang="ja-JP" altLang="en-GB" dirty="0" smtClean="0"/>
              <a:t>レベル</a:t>
            </a:r>
          </a:p>
          <a:p>
            <a:pPr lvl="4"/>
            <a:r>
              <a:rPr lang="ja-JP" altLang="en-GB" dirty="0" smtClean="0"/>
              <a:t>第 </a:t>
            </a:r>
            <a:r>
              <a:rPr lang="en-GB" altLang="ja-JP" dirty="0" smtClean="0"/>
              <a:t>5 </a:t>
            </a:r>
            <a:r>
              <a:rPr lang="ja-JP" altLang="en-GB" dirty="0" smtClean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07955" y="608410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>
              <a:ea typeface="ＭＳ Ｐゴシック" pitchFamily="50" charset="-128"/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26993" y="4943477"/>
            <a:ext cx="41040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200" dirty="0">
                <a:solidFill>
                  <a:schemeClr val="bg2"/>
                </a:solidFill>
                <a:ea typeface="ＭＳ Ｐゴシック" pitchFamily="50" charset="-128"/>
              </a:rPr>
              <a:t>NTT DOCOMO, INC., Copyright </a:t>
            </a:r>
            <a:r>
              <a:rPr lang="en-US" altLang="ja-JP" sz="1200" dirty="0" smtClean="0">
                <a:solidFill>
                  <a:schemeClr val="bg2"/>
                </a:solidFill>
                <a:ea typeface="ＭＳ Ｐゴシック" pitchFamily="50" charset="-128"/>
              </a:rPr>
              <a:t>2017, </a:t>
            </a:r>
            <a:r>
              <a:rPr lang="en-US" altLang="ja-JP" sz="1200" dirty="0">
                <a:solidFill>
                  <a:schemeClr val="bg2"/>
                </a:solidFill>
                <a:ea typeface="ＭＳ Ｐゴシック" pitchFamily="50" charset="-128"/>
              </a:rPr>
              <a:t>All rights reserved.</a:t>
            </a:r>
            <a:endParaRPr lang="en-GB" altLang="ja-JP" sz="1200" dirty="0">
              <a:solidFill>
                <a:schemeClr val="bg2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805864" y="4948239"/>
            <a:ext cx="3722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5074400C-4176-437C-8F9A-ADE212C2F1CF}" type="slidenum">
              <a:rPr lang="en-GB" altLang="ja-JP" sz="1200">
                <a:solidFill>
                  <a:schemeClr val="bg2"/>
                </a:solidFill>
                <a:ea typeface="ＭＳ Ｐゴシック" pitchFamily="50" charset="-128"/>
              </a:rPr>
              <a:pPr>
                <a:defRPr/>
              </a:pPr>
              <a:t>‹#›</a:t>
            </a:fld>
            <a:endParaRPr lang="en-GB" altLang="ja-JP" sz="1200">
              <a:solidFill>
                <a:schemeClr val="bg2"/>
              </a:solidFill>
              <a:ea typeface="ＭＳ Ｐゴシック" pitchFamily="50" charset="-128"/>
            </a:endParaRPr>
          </a:p>
        </p:txBody>
      </p:sp>
      <p:sp>
        <p:nvSpPr>
          <p:cNvPr id="8" name="テキスト ボックス 2"/>
          <p:cNvSpPr txBox="1"/>
          <p:nvPr/>
        </p:nvSpPr>
        <p:spPr>
          <a:xfrm>
            <a:off x="7099628" y="29633"/>
            <a:ext cx="1864860" cy="24198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36000" tIns="36000" rIns="36000" bIns="36000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r>
              <a:rPr kumimoji="1" lang="en-US" altLang="ja-JP" sz="1100" b="1" dirty="0" smtClean="0">
                <a:solidFill>
                  <a:schemeClr val="accent1"/>
                </a:solidFill>
              </a:rPr>
              <a:t>NTT DOCOMO confidential</a:t>
            </a:r>
            <a:endParaRPr kumimoji="1" lang="ja-JP" altLang="en-US" sz="1100" b="1" dirty="0">
              <a:solidFill>
                <a:schemeClr val="accent1"/>
              </a:solidFill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64293"/>
            <a:ext cx="7129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pic>
        <p:nvPicPr>
          <p:cNvPr id="9" name="Picture 2" descr="C:\Users\5499377\OUT\画像素材\docomoロゴ.wmf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9" y="243486"/>
            <a:ext cx="1763713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92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3525" indent="-2635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kumimoji="1" sz="1800" b="1">
          <a:solidFill>
            <a:schemeClr val="accent5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kumimoji="1" lang="en-US" altLang="ja-JP" dirty="0" smtClean="0"/>
              <a:t>Discussion contribution to RAN </a:t>
            </a:r>
            <a:r>
              <a:rPr lang="en-US" altLang="ja-JP" dirty="0" smtClean="0"/>
              <a:t>of NR V2X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3200" dirty="0" smtClean="0"/>
              <a:t>NTT </a:t>
            </a:r>
            <a:r>
              <a:rPr lang="en-US" altLang="ja-JP" sz="3200" dirty="0" smtClean="0"/>
              <a:t>DOCOMO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218311" y="627534"/>
            <a:ext cx="86741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ja-JP" dirty="0"/>
              <a:t>3GPP TSG-RAN #78	</a:t>
            </a:r>
            <a:r>
              <a:rPr lang="pt-BR" altLang="ja-JP" dirty="0" smtClean="0"/>
              <a:t>                                                                       RP-172463</a:t>
            </a:r>
            <a:endParaRPr lang="pt-BR" altLang="ja-JP" dirty="0"/>
          </a:p>
          <a:p>
            <a:r>
              <a:rPr lang="pt-BR" altLang="ja-JP" dirty="0"/>
              <a:t>Lisbon, Portugal, Dec. 18-21, 2017</a:t>
            </a:r>
          </a:p>
          <a:p>
            <a:r>
              <a:rPr lang="en-US" altLang="ja-JP" dirty="0" smtClean="0"/>
              <a:t>Agenda Item</a:t>
            </a:r>
            <a:r>
              <a:rPr lang="en-US" altLang="ja-JP" smtClean="0"/>
              <a:t>: 9.1.1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10158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Similar to LTE V2X, challenges are different between PC5 and </a:t>
            </a:r>
            <a:r>
              <a:rPr lang="en-US" altLang="ja-JP" dirty="0" err="1" smtClean="0"/>
              <a:t>Uu</a:t>
            </a:r>
            <a:r>
              <a:rPr lang="en-US" altLang="ja-JP" dirty="0" smtClean="0"/>
              <a:t> to support NR V2X</a:t>
            </a:r>
          </a:p>
          <a:p>
            <a:pPr lvl="1"/>
            <a:r>
              <a:rPr lang="en-US" altLang="ja-JP" dirty="0" smtClean="0"/>
              <a:t>For PC5, large specification impact and compatibility among different releases are major challenges</a:t>
            </a:r>
          </a:p>
          <a:p>
            <a:pPr lvl="2"/>
            <a:r>
              <a:rPr lang="en-US" altLang="ja-JP" dirty="0"/>
              <a:t>For broadcast services supporting legacy UEs, UE has no choice but to transmit with legacy compatible mechanisms</a:t>
            </a:r>
          </a:p>
          <a:p>
            <a:pPr lvl="1"/>
            <a:r>
              <a:rPr lang="en-US" altLang="ja-JP" dirty="0" smtClean="0"/>
              <a:t>For </a:t>
            </a:r>
            <a:r>
              <a:rPr lang="en-US" altLang="ja-JP" dirty="0" err="1" smtClean="0"/>
              <a:t>Uu</a:t>
            </a:r>
            <a:r>
              <a:rPr lang="en-US" altLang="ja-JP" dirty="0" smtClean="0"/>
              <a:t>, specification impact dedicated for V2X services is not clear and can be small. But feasibility study is necessary.</a:t>
            </a:r>
          </a:p>
          <a:p>
            <a:r>
              <a:rPr lang="en-US" altLang="ja-JP" dirty="0" smtClean="0"/>
              <a:t>In NR V2X, not only </a:t>
            </a:r>
            <a:r>
              <a:rPr lang="en-US" altLang="ja-JP" smtClean="0"/>
              <a:t>below 10 </a:t>
            </a:r>
            <a:r>
              <a:rPr lang="en-US" altLang="ja-JP" dirty="0" smtClean="0"/>
              <a:t>GHz, but also </a:t>
            </a:r>
            <a:r>
              <a:rPr lang="en-US" altLang="ja-JP" smtClean="0"/>
              <a:t>above 10 </a:t>
            </a:r>
            <a:r>
              <a:rPr lang="en-US" altLang="ja-JP" dirty="0" smtClean="0"/>
              <a:t>GHz including 63-64 GHz are considered as target spectrum for PC5 operation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8315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 for PC5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395288" y="1989464"/>
            <a:ext cx="8229600" cy="2886542"/>
          </a:xfrm>
        </p:spPr>
        <p:txBody>
          <a:bodyPr/>
          <a:lstStyle/>
          <a:p>
            <a:r>
              <a:rPr lang="en-US" altLang="ja-JP" sz="1600" dirty="0"/>
              <a:t>(Q1) </a:t>
            </a:r>
            <a:r>
              <a:rPr lang="en-US" altLang="ja-JP" sz="1600" dirty="0" smtClean="0"/>
              <a:t>What is Intended </a:t>
            </a:r>
            <a:r>
              <a:rPr lang="en-US" altLang="ja-JP" sz="1600" dirty="0"/>
              <a:t>services for each spectrum and </a:t>
            </a:r>
            <a:r>
              <a:rPr lang="en-US" altLang="ja-JP" sz="1600" dirty="0" smtClean="0"/>
              <a:t>RAT? e.g., </a:t>
            </a:r>
            <a:endParaRPr lang="en-US" altLang="ja-JP" sz="1600" dirty="0"/>
          </a:p>
          <a:p>
            <a:pPr lvl="1">
              <a:tabLst>
                <a:tab pos="2781300" algn="l"/>
              </a:tabLst>
            </a:pPr>
            <a:r>
              <a:rPr lang="en-US" altLang="ja-JP" sz="1400" dirty="0" smtClean="0"/>
              <a:t>Below 10 GHz, LTE V2X	</a:t>
            </a:r>
            <a:r>
              <a:rPr lang="en-US" altLang="ja-JP" sz="1400" dirty="0" smtClean="0">
                <a:sym typeface="Wingdings" panose="05000000000000000000" pitchFamily="2" charset="2"/>
              </a:rPr>
              <a:t> </a:t>
            </a:r>
            <a:r>
              <a:rPr lang="en-US" altLang="ja-JP" sz="1400" dirty="0" smtClean="0"/>
              <a:t>V2X use cases (basic safety)</a:t>
            </a:r>
          </a:p>
          <a:p>
            <a:pPr lvl="1">
              <a:tabLst>
                <a:tab pos="2781300" algn="l"/>
              </a:tabLst>
            </a:pPr>
            <a:r>
              <a:rPr lang="en-US" altLang="ja-JP" sz="1400" dirty="0" smtClean="0"/>
              <a:t>Below </a:t>
            </a:r>
            <a:r>
              <a:rPr lang="en-US" altLang="ja-JP" sz="1400" dirty="0"/>
              <a:t>10 GHz, NR </a:t>
            </a:r>
            <a:r>
              <a:rPr lang="en-US" altLang="ja-JP" sz="1400" dirty="0" smtClean="0"/>
              <a:t>V2X	</a:t>
            </a:r>
            <a:r>
              <a:rPr lang="en-US" altLang="ja-JP" sz="1400" dirty="0" smtClean="0">
                <a:sym typeface="Wingdings" panose="05000000000000000000" pitchFamily="2" charset="2"/>
              </a:rPr>
              <a:t> </a:t>
            </a:r>
            <a:r>
              <a:rPr lang="en-US" altLang="ja-JP" sz="1400" dirty="0" smtClean="0"/>
              <a:t>eV2X use cases</a:t>
            </a:r>
            <a:endParaRPr lang="en-US" altLang="ja-JP" sz="1400" dirty="0"/>
          </a:p>
          <a:p>
            <a:pPr lvl="1">
              <a:tabLst>
                <a:tab pos="2781300" algn="l"/>
              </a:tabLst>
            </a:pPr>
            <a:r>
              <a:rPr lang="en-US" altLang="ja-JP" sz="1400" dirty="0" smtClean="0"/>
              <a:t>Above </a:t>
            </a:r>
            <a:r>
              <a:rPr lang="en-US" altLang="ja-JP" sz="1400" dirty="0"/>
              <a:t>10 GHz, NR </a:t>
            </a:r>
            <a:r>
              <a:rPr lang="en-US" altLang="ja-JP" sz="1400" dirty="0" smtClean="0"/>
              <a:t>V2X	</a:t>
            </a:r>
            <a:r>
              <a:rPr lang="en-US" altLang="ja-JP" sz="1400" dirty="0" smtClean="0">
                <a:sym typeface="Wingdings" panose="05000000000000000000" pitchFamily="2" charset="2"/>
              </a:rPr>
              <a:t> </a:t>
            </a:r>
            <a:r>
              <a:rPr lang="en-US" altLang="ja-JP" sz="1400" dirty="0" smtClean="0"/>
              <a:t>eV2X </a:t>
            </a:r>
            <a:r>
              <a:rPr lang="en-US" altLang="ja-JP" sz="1400" dirty="0"/>
              <a:t>use cases</a:t>
            </a:r>
          </a:p>
          <a:p>
            <a:r>
              <a:rPr lang="en-US" altLang="ja-JP" sz="1600" dirty="0" smtClean="0"/>
              <a:t>(Q2) Can V2X and eV2X use cases co-exist in the same carrier? Or, should it be different carrier (adjacent carrier in the same band or different band)</a:t>
            </a:r>
          </a:p>
          <a:p>
            <a:pPr lvl="1"/>
            <a:r>
              <a:rPr lang="en-US" altLang="ja-JP" sz="1400" dirty="0" smtClean="0"/>
              <a:t>It is related to objective on co-existence</a:t>
            </a:r>
          </a:p>
          <a:p>
            <a:r>
              <a:rPr lang="en-US" altLang="ja-JP" sz="1600" dirty="0" smtClean="0"/>
              <a:t>(Q3) Are there any necessity of a spin-off WI in Rel-16?</a:t>
            </a:r>
          </a:p>
          <a:p>
            <a:pPr lvl="1"/>
            <a:r>
              <a:rPr lang="en-US" altLang="ja-JP" sz="1400" dirty="0" smtClean="0"/>
              <a:t>Market </a:t>
            </a:r>
            <a:r>
              <a:rPr lang="en-US" altLang="ja-JP" sz="1400" dirty="0"/>
              <a:t>demand to have a spin-off WI for below 10 GHz in Rel-16?</a:t>
            </a:r>
          </a:p>
          <a:p>
            <a:pPr lvl="1"/>
            <a:r>
              <a:rPr lang="en-US" altLang="ja-JP" sz="1400" dirty="0" smtClean="0"/>
              <a:t>Can a WI in single release complete specification of PC5 below and above </a:t>
            </a:r>
            <a:r>
              <a:rPr lang="en-US" altLang="ja-JP" sz="1400" dirty="0"/>
              <a:t>10 </a:t>
            </a:r>
            <a:r>
              <a:rPr lang="en-US" altLang="ja-JP" sz="1400" dirty="0" smtClean="0"/>
              <a:t>GHz?</a:t>
            </a:r>
          </a:p>
          <a:p>
            <a:endParaRPr kumimoji="1" lang="en-US" altLang="ja-JP" sz="1600" dirty="0" smtClean="0"/>
          </a:p>
          <a:p>
            <a:endParaRPr kumimoji="1" lang="ja-JP" altLang="en-US" sz="16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37316" y="699542"/>
            <a:ext cx="8750742" cy="122413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noAutofit/>
          </a:bodyPr>
          <a:lstStyle/>
          <a:p>
            <a:r>
              <a:rPr lang="en-US" altLang="ja-JP" sz="1500" u="sng" dirty="0" smtClean="0">
                <a:solidFill>
                  <a:schemeClr val="bg1"/>
                </a:solidFill>
              </a:rPr>
              <a:t>Baseline considerations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500" dirty="0" smtClean="0">
                <a:solidFill>
                  <a:schemeClr val="bg1"/>
                </a:solidFill>
              </a:rPr>
              <a:t>We </a:t>
            </a:r>
            <a:r>
              <a:rPr lang="en-US" altLang="ja-JP" sz="1500" dirty="0">
                <a:solidFill>
                  <a:schemeClr val="bg1"/>
                </a:solidFill>
              </a:rPr>
              <a:t>should avoid market fragmentation </a:t>
            </a:r>
            <a:r>
              <a:rPr lang="en-US" altLang="ja-JP" sz="1500" dirty="0" smtClean="0">
                <a:solidFill>
                  <a:schemeClr val="bg1"/>
                </a:solidFill>
              </a:rPr>
              <a:t/>
            </a:r>
            <a:br>
              <a:rPr lang="en-US" altLang="ja-JP" sz="1500" dirty="0" smtClean="0">
                <a:solidFill>
                  <a:schemeClr val="bg1"/>
                </a:solidFill>
              </a:rPr>
            </a:br>
            <a:r>
              <a:rPr lang="en-US" altLang="ja-JP" sz="1500" dirty="0" smtClean="0">
                <a:solidFill>
                  <a:schemeClr val="bg1"/>
                </a:solidFill>
              </a:rPr>
              <a:t>(</a:t>
            </a:r>
            <a:r>
              <a:rPr lang="en-US" altLang="ja-JP" sz="1500" dirty="0">
                <a:solidFill>
                  <a:schemeClr val="bg1"/>
                </a:solidFill>
              </a:rPr>
              <a:t>between LTE V2X and NR V2X, within NR V2X releases)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500" dirty="0" smtClean="0">
                <a:solidFill>
                  <a:schemeClr val="bg1"/>
                </a:solidFill>
              </a:rPr>
              <a:t>Continuous V2X evolution may or may not introduce compatibility issue.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500" dirty="0" smtClean="0">
                <a:solidFill>
                  <a:schemeClr val="bg1"/>
                </a:solidFill>
              </a:rPr>
              <a:t>Considering longer product cycle, NR </a:t>
            </a:r>
            <a:r>
              <a:rPr lang="en-US" altLang="ja-JP" sz="1500" dirty="0">
                <a:solidFill>
                  <a:schemeClr val="bg1"/>
                </a:solidFill>
              </a:rPr>
              <a:t>V2X should not targeting to replace existing V2X </a:t>
            </a:r>
            <a:r>
              <a:rPr lang="en-US" altLang="ja-JP" sz="1500" dirty="0" smtClean="0">
                <a:solidFill>
                  <a:schemeClr val="bg1"/>
                </a:solidFill>
              </a:rPr>
              <a:t>technologies. </a:t>
            </a:r>
            <a:endParaRPr lang="en-US" altLang="ja-JP" sz="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29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 for </a:t>
            </a:r>
            <a:r>
              <a:rPr lang="en-US" altLang="ja-JP" dirty="0" err="1" smtClean="0"/>
              <a:t>Uu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285750"/>
            <a:r>
              <a:rPr lang="en-US" altLang="ja-JP" dirty="0"/>
              <a:t>(Q1) What is V2X specific </a:t>
            </a:r>
            <a:r>
              <a:rPr lang="en-US" altLang="ja-JP" dirty="0" err="1"/>
              <a:t>Uu</a:t>
            </a:r>
            <a:r>
              <a:rPr lang="en-US" altLang="ja-JP" dirty="0"/>
              <a:t> </a:t>
            </a:r>
            <a:r>
              <a:rPr lang="en-US" altLang="ja-JP" dirty="0" smtClean="0"/>
              <a:t>enhancement?</a:t>
            </a:r>
          </a:p>
          <a:p>
            <a:pPr lvl="1"/>
            <a:r>
              <a:rPr lang="en-US" altLang="ja-JP" dirty="0" smtClean="0"/>
              <a:t>If V2X </a:t>
            </a:r>
            <a:r>
              <a:rPr lang="en-US" altLang="ja-JP" dirty="0"/>
              <a:t>specific </a:t>
            </a:r>
            <a:r>
              <a:rPr lang="en-US" altLang="ja-JP" dirty="0" err="1"/>
              <a:t>Uu</a:t>
            </a:r>
            <a:r>
              <a:rPr lang="en-US" altLang="ja-JP" dirty="0"/>
              <a:t> </a:t>
            </a:r>
            <a:r>
              <a:rPr lang="en-US" altLang="ja-JP" dirty="0" smtClean="0"/>
              <a:t>enhancement is not clear, feasibility study based on Rel-15 NR </a:t>
            </a:r>
            <a:r>
              <a:rPr lang="en-US" altLang="ja-JP" dirty="0" err="1" smtClean="0"/>
              <a:t>Uu</a:t>
            </a:r>
            <a:r>
              <a:rPr lang="en-US" altLang="ja-JP" dirty="0" smtClean="0"/>
              <a:t> will be necessary</a:t>
            </a:r>
          </a:p>
          <a:p>
            <a:r>
              <a:rPr lang="en-US" altLang="ja-JP" dirty="0" smtClean="0"/>
              <a:t>(Q2) Are there any necessity of enhancement on LTE </a:t>
            </a:r>
            <a:r>
              <a:rPr lang="en-US" altLang="ja-JP" dirty="0" err="1" smtClean="0"/>
              <a:t>Uu</a:t>
            </a:r>
            <a:r>
              <a:rPr lang="en-US" altLang="ja-JP" dirty="0" smtClean="0"/>
              <a:t>? e.g.,</a:t>
            </a:r>
          </a:p>
          <a:p>
            <a:pPr lvl="1"/>
            <a:r>
              <a:rPr lang="en-US" altLang="ja-JP" dirty="0"/>
              <a:t>For network control of NR PC5</a:t>
            </a:r>
          </a:p>
          <a:p>
            <a:pPr lvl="1"/>
            <a:r>
              <a:rPr lang="en-US" altLang="ja-JP" dirty="0" smtClean="0"/>
              <a:t>For NSA operation between LTE </a:t>
            </a:r>
            <a:r>
              <a:rPr lang="en-US" altLang="ja-JP" dirty="0" err="1" smtClean="0"/>
              <a:t>Uu</a:t>
            </a:r>
            <a:r>
              <a:rPr lang="en-US" altLang="ja-JP" dirty="0" smtClean="0"/>
              <a:t> and NR </a:t>
            </a:r>
            <a:r>
              <a:rPr lang="en-US" altLang="ja-JP" dirty="0" err="1" smtClean="0"/>
              <a:t>Uu</a:t>
            </a:r>
            <a:endParaRPr lang="en-US" altLang="ja-JP" dirty="0" smtClean="0"/>
          </a:p>
          <a:p>
            <a:pPr lvl="1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9467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-20538"/>
            <a:ext cx="7129462" cy="519113"/>
          </a:xfrm>
        </p:spPr>
        <p:txBody>
          <a:bodyPr/>
          <a:lstStyle/>
          <a:p>
            <a:r>
              <a:rPr kumimoji="1" lang="en-US" altLang="ja-JP" sz="2400" dirty="0" smtClean="0"/>
              <a:t>V2X Specification Schedule for below 10 GHz</a:t>
            </a:r>
            <a:endParaRPr kumimoji="1" lang="ja-JP" altLang="en-US" sz="2400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9779106"/>
              </p:ext>
            </p:extLst>
          </p:nvPr>
        </p:nvGraphicFramePr>
        <p:xfrm>
          <a:off x="395288" y="699542"/>
          <a:ext cx="8353176" cy="37752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440"/>
                <a:gridCol w="3312368"/>
                <a:gridCol w="3312368"/>
              </a:tblGrid>
              <a:tr h="421947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Rel-16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Rel-17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42149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 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</a:t>
                      </a:r>
                      <a:r>
                        <a:rPr kumimoji="1" lang="en-US" altLang="ja-JP" baseline="0" dirty="0" smtClean="0"/>
                        <a:t> 2</a:t>
                      </a:r>
                      <a:endParaRPr kumimoji="1" lang="en-US" altLang="ja-JP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50903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 3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50903">
                <a:tc>
                  <a:txBody>
                    <a:bodyPr/>
                    <a:lstStyle/>
                    <a:p>
                      <a:r>
                        <a:rPr kumimoji="1" lang="en-US" altLang="ja-JP" baseline="0" dirty="0" smtClean="0"/>
                        <a:t>Alt. 4</a:t>
                      </a:r>
                    </a:p>
                    <a:p>
                      <a:endParaRPr kumimoji="1" lang="en-US" altLang="ja-JP" baseline="0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4241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</a:t>
                      </a:r>
                      <a:r>
                        <a:rPr kumimoji="1" lang="en-US" altLang="ja-JP" baseline="0" dirty="0" smtClean="0"/>
                        <a:t> 5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90863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</a:t>
                      </a:r>
                      <a:r>
                        <a:rPr kumimoji="1" lang="en-US" altLang="ja-JP" baseline="0" dirty="0" smtClean="0"/>
                        <a:t> 6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" name="直線矢印コネクタ 7"/>
          <p:cNvCxnSpPr/>
          <p:nvPr/>
        </p:nvCxnSpPr>
        <p:spPr>
          <a:xfrm>
            <a:off x="3491880" y="1839773"/>
            <a:ext cx="1944216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4010126" y="1737851"/>
            <a:ext cx="705890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WI (PC5)</a:t>
            </a:r>
            <a:endParaRPr kumimoji="1" lang="ja-JP" altLang="en-US" sz="1200" b="1" dirty="0"/>
          </a:p>
        </p:txBody>
      </p:sp>
      <p:cxnSp>
        <p:nvCxnSpPr>
          <p:cNvPr id="16" name="直線矢印コネクタ 15"/>
          <p:cNvCxnSpPr/>
          <p:nvPr/>
        </p:nvCxnSpPr>
        <p:spPr>
          <a:xfrm>
            <a:off x="5436096" y="1840056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6592542" y="1707654"/>
            <a:ext cx="792452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18" name="直線矢印コネクタ 17"/>
          <p:cNvCxnSpPr/>
          <p:nvPr/>
        </p:nvCxnSpPr>
        <p:spPr>
          <a:xfrm>
            <a:off x="2123728" y="2378301"/>
            <a:ext cx="331236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3059832" y="2219844"/>
            <a:ext cx="1367929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 + 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22" name="直線矢印コネクタ 21"/>
          <p:cNvCxnSpPr/>
          <p:nvPr/>
        </p:nvCxnSpPr>
        <p:spPr>
          <a:xfrm>
            <a:off x="5436096" y="2621096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6592542" y="2488411"/>
            <a:ext cx="917486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(PC5)</a:t>
            </a:r>
            <a:endParaRPr kumimoji="1" lang="ja-JP" altLang="en-US" sz="1600" b="1" dirty="0"/>
          </a:p>
        </p:txBody>
      </p:sp>
      <p:cxnSp>
        <p:nvCxnSpPr>
          <p:cNvPr id="24" name="直線矢印コネクタ 23"/>
          <p:cNvCxnSpPr/>
          <p:nvPr/>
        </p:nvCxnSpPr>
        <p:spPr>
          <a:xfrm>
            <a:off x="5436096" y="2348106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6592542" y="2211710"/>
            <a:ext cx="792452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37" name="直線矢印コネクタ 36"/>
          <p:cNvCxnSpPr/>
          <p:nvPr/>
        </p:nvCxnSpPr>
        <p:spPr>
          <a:xfrm>
            <a:off x="3491880" y="3898091"/>
            <a:ext cx="1944216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3977940" y="3796466"/>
            <a:ext cx="810084" cy="215444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400" b="1" dirty="0" smtClean="0"/>
              <a:t>WI (PC5)</a:t>
            </a:r>
            <a:endParaRPr kumimoji="1" lang="ja-JP" altLang="en-US" sz="1400" b="1" dirty="0"/>
          </a:p>
        </p:txBody>
      </p:sp>
      <p:cxnSp>
        <p:nvCxnSpPr>
          <p:cNvPr id="39" name="直線矢印コネクタ 38"/>
          <p:cNvCxnSpPr/>
          <p:nvPr/>
        </p:nvCxnSpPr>
        <p:spPr>
          <a:xfrm>
            <a:off x="5436096" y="3913048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/>
          <p:cNvSpPr txBox="1"/>
          <p:nvPr/>
        </p:nvSpPr>
        <p:spPr>
          <a:xfrm>
            <a:off x="6592542" y="3780646"/>
            <a:ext cx="810084" cy="215444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400" b="1" dirty="0" smtClean="0"/>
              <a:t>WI (PC5)</a:t>
            </a:r>
            <a:endParaRPr kumimoji="1" lang="ja-JP" altLang="en-US" sz="1400" b="1" dirty="0"/>
          </a:p>
        </p:txBody>
      </p:sp>
      <p:cxnSp>
        <p:nvCxnSpPr>
          <p:cNvPr id="43" name="直線矢印コネクタ 42"/>
          <p:cNvCxnSpPr/>
          <p:nvPr/>
        </p:nvCxnSpPr>
        <p:spPr>
          <a:xfrm>
            <a:off x="2123728" y="4306763"/>
            <a:ext cx="331236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ボックス 43"/>
          <p:cNvSpPr txBox="1"/>
          <p:nvPr/>
        </p:nvSpPr>
        <p:spPr>
          <a:xfrm>
            <a:off x="3059832" y="4148306"/>
            <a:ext cx="859778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(PC5)</a:t>
            </a:r>
            <a:endParaRPr kumimoji="1" lang="ja-JP" altLang="en-US" sz="1600" b="1" dirty="0"/>
          </a:p>
        </p:txBody>
      </p:sp>
      <p:cxnSp>
        <p:nvCxnSpPr>
          <p:cNvPr id="47" name="直線矢印コネクタ 46"/>
          <p:cNvCxnSpPr/>
          <p:nvPr/>
        </p:nvCxnSpPr>
        <p:spPr>
          <a:xfrm>
            <a:off x="5436096" y="4306763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テキスト ボックス 47"/>
          <p:cNvSpPr txBox="1"/>
          <p:nvPr/>
        </p:nvSpPr>
        <p:spPr>
          <a:xfrm>
            <a:off x="6592542" y="4204558"/>
            <a:ext cx="917486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(PC5)</a:t>
            </a:r>
            <a:endParaRPr kumimoji="1" lang="ja-JP" altLang="en-US" sz="1600" b="1" dirty="0"/>
          </a:p>
        </p:txBody>
      </p:sp>
      <p:cxnSp>
        <p:nvCxnSpPr>
          <p:cNvPr id="49" name="直線矢印コネクタ 48"/>
          <p:cNvCxnSpPr/>
          <p:nvPr/>
        </p:nvCxnSpPr>
        <p:spPr>
          <a:xfrm>
            <a:off x="2123728" y="1362053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テキスト ボックス 49"/>
          <p:cNvSpPr txBox="1"/>
          <p:nvPr/>
        </p:nvSpPr>
        <p:spPr>
          <a:xfrm>
            <a:off x="2188117" y="1265436"/>
            <a:ext cx="1044123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SI (PC5 + </a:t>
            </a:r>
            <a:r>
              <a:rPr kumimoji="1" lang="en-US" altLang="ja-JP" sz="1200" b="1" dirty="0" err="1" smtClean="0"/>
              <a:t>Uu</a:t>
            </a:r>
            <a:r>
              <a:rPr kumimoji="1" lang="en-US" altLang="ja-JP" sz="1200" b="1" dirty="0" smtClean="0"/>
              <a:t>)</a:t>
            </a:r>
            <a:endParaRPr kumimoji="1" lang="ja-JP" altLang="en-US" sz="1200" b="1" dirty="0"/>
          </a:p>
        </p:txBody>
      </p:sp>
      <p:cxnSp>
        <p:nvCxnSpPr>
          <p:cNvPr id="51" name="直線矢印コネクタ 50"/>
          <p:cNvCxnSpPr/>
          <p:nvPr/>
        </p:nvCxnSpPr>
        <p:spPr>
          <a:xfrm>
            <a:off x="3491880" y="1367046"/>
            <a:ext cx="1944216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テキスト ボックス 51"/>
          <p:cNvSpPr txBox="1"/>
          <p:nvPr/>
        </p:nvSpPr>
        <p:spPr>
          <a:xfrm>
            <a:off x="3802772" y="1272178"/>
            <a:ext cx="1087404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WI (PC5 + </a:t>
            </a:r>
            <a:r>
              <a:rPr kumimoji="1" lang="en-US" altLang="ja-JP" sz="1200" b="1" dirty="0" err="1" smtClean="0"/>
              <a:t>Uu</a:t>
            </a:r>
            <a:r>
              <a:rPr kumimoji="1" lang="en-US" altLang="ja-JP" sz="1200" b="1" dirty="0" smtClean="0"/>
              <a:t>)</a:t>
            </a:r>
            <a:endParaRPr kumimoji="1" lang="ja-JP" altLang="en-US" sz="1200" b="1" dirty="0"/>
          </a:p>
        </p:txBody>
      </p:sp>
      <p:cxnSp>
        <p:nvCxnSpPr>
          <p:cNvPr id="71" name="直線矢印コネクタ 70"/>
          <p:cNvCxnSpPr/>
          <p:nvPr/>
        </p:nvCxnSpPr>
        <p:spPr>
          <a:xfrm>
            <a:off x="2123727" y="1844040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テキスト ボックス 71"/>
          <p:cNvSpPr txBox="1"/>
          <p:nvPr/>
        </p:nvSpPr>
        <p:spPr>
          <a:xfrm>
            <a:off x="2188116" y="1747423"/>
            <a:ext cx="1044123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SI (PC5 + </a:t>
            </a:r>
            <a:r>
              <a:rPr kumimoji="1" lang="en-US" altLang="ja-JP" sz="1200" b="1" dirty="0" err="1" smtClean="0"/>
              <a:t>Uu</a:t>
            </a:r>
            <a:r>
              <a:rPr kumimoji="1" lang="en-US" altLang="ja-JP" sz="1200" b="1" dirty="0" smtClean="0"/>
              <a:t>)</a:t>
            </a:r>
            <a:endParaRPr kumimoji="1" lang="ja-JP" altLang="en-US" sz="1200" b="1" dirty="0"/>
          </a:p>
        </p:txBody>
      </p:sp>
      <p:cxnSp>
        <p:nvCxnSpPr>
          <p:cNvPr id="73" name="直線矢印コネクタ 72"/>
          <p:cNvCxnSpPr/>
          <p:nvPr/>
        </p:nvCxnSpPr>
        <p:spPr>
          <a:xfrm>
            <a:off x="2123728" y="3896750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テキスト ボックス 73"/>
          <p:cNvSpPr txBox="1"/>
          <p:nvPr/>
        </p:nvSpPr>
        <p:spPr>
          <a:xfrm>
            <a:off x="2397224" y="3769598"/>
            <a:ext cx="760392" cy="215444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400" b="1" dirty="0" smtClean="0"/>
              <a:t>SI (PC5)</a:t>
            </a:r>
            <a:endParaRPr kumimoji="1" lang="ja-JP" altLang="en-US" sz="1400" b="1" dirty="0"/>
          </a:p>
        </p:txBody>
      </p:sp>
      <p:cxnSp>
        <p:nvCxnSpPr>
          <p:cNvPr id="88" name="直線矢印コネクタ 87"/>
          <p:cNvCxnSpPr/>
          <p:nvPr/>
        </p:nvCxnSpPr>
        <p:spPr>
          <a:xfrm>
            <a:off x="5436096" y="3435846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テキスト ボックス 88"/>
          <p:cNvSpPr txBox="1"/>
          <p:nvPr/>
        </p:nvSpPr>
        <p:spPr>
          <a:xfrm>
            <a:off x="6592542" y="3303161"/>
            <a:ext cx="917486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(PC5)</a:t>
            </a:r>
            <a:endParaRPr kumimoji="1" lang="ja-JP" altLang="en-US" sz="1600" b="1" dirty="0"/>
          </a:p>
        </p:txBody>
      </p:sp>
      <p:cxnSp>
        <p:nvCxnSpPr>
          <p:cNvPr id="90" name="直線矢印コネクタ 89"/>
          <p:cNvCxnSpPr/>
          <p:nvPr/>
        </p:nvCxnSpPr>
        <p:spPr>
          <a:xfrm>
            <a:off x="4163940" y="3445374"/>
            <a:ext cx="1259958" cy="0"/>
          </a:xfrm>
          <a:prstGeom prst="straightConnector1">
            <a:avLst/>
          </a:prstGeom>
          <a:ln w="57150">
            <a:solidFill>
              <a:schemeClr val="accent4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テキスト ボックス 90"/>
          <p:cNvSpPr txBox="1"/>
          <p:nvPr/>
        </p:nvSpPr>
        <p:spPr>
          <a:xfrm>
            <a:off x="4301172" y="3303161"/>
            <a:ext cx="792452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92" name="直線矢印コネクタ 91"/>
          <p:cNvCxnSpPr/>
          <p:nvPr/>
        </p:nvCxnSpPr>
        <p:spPr>
          <a:xfrm flipV="1">
            <a:off x="2111530" y="3115085"/>
            <a:ext cx="3324566" cy="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テキスト ボックス 92"/>
          <p:cNvSpPr txBox="1"/>
          <p:nvPr/>
        </p:nvSpPr>
        <p:spPr>
          <a:xfrm>
            <a:off x="2892501" y="2991361"/>
            <a:ext cx="1252513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(PC5+Uu)</a:t>
            </a:r>
            <a:endParaRPr kumimoji="1" lang="ja-JP" altLang="en-US" sz="1600" b="1" dirty="0"/>
          </a:p>
        </p:txBody>
      </p:sp>
      <p:cxnSp>
        <p:nvCxnSpPr>
          <p:cNvPr id="98" name="直線矢印コネクタ 97"/>
          <p:cNvCxnSpPr/>
          <p:nvPr/>
        </p:nvCxnSpPr>
        <p:spPr>
          <a:xfrm>
            <a:off x="5451336" y="3121328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テキスト ボックス 98"/>
          <p:cNvSpPr txBox="1"/>
          <p:nvPr/>
        </p:nvSpPr>
        <p:spPr>
          <a:xfrm>
            <a:off x="6607782" y="2984932"/>
            <a:ext cx="792452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102" name="直線矢印コネクタ 101"/>
          <p:cNvCxnSpPr/>
          <p:nvPr/>
        </p:nvCxnSpPr>
        <p:spPr>
          <a:xfrm>
            <a:off x="5451336" y="1362053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テキスト ボックス 102"/>
          <p:cNvSpPr txBox="1"/>
          <p:nvPr/>
        </p:nvSpPr>
        <p:spPr>
          <a:xfrm>
            <a:off x="5523344" y="1234956"/>
            <a:ext cx="1044123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SI (PC5 + </a:t>
            </a:r>
            <a:r>
              <a:rPr kumimoji="1" lang="en-US" altLang="ja-JP" sz="1200" b="1" dirty="0" err="1" smtClean="0"/>
              <a:t>Uu</a:t>
            </a:r>
            <a:r>
              <a:rPr kumimoji="1" lang="en-US" altLang="ja-JP" sz="1200" b="1" dirty="0" smtClean="0"/>
              <a:t>)</a:t>
            </a:r>
            <a:endParaRPr kumimoji="1" lang="ja-JP" altLang="en-US" sz="1200" b="1" dirty="0"/>
          </a:p>
        </p:txBody>
      </p:sp>
      <p:cxnSp>
        <p:nvCxnSpPr>
          <p:cNvPr id="104" name="直線矢印コネクタ 103"/>
          <p:cNvCxnSpPr/>
          <p:nvPr/>
        </p:nvCxnSpPr>
        <p:spPr>
          <a:xfrm>
            <a:off x="6819488" y="1370474"/>
            <a:ext cx="1944216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テキスト ボックス 104"/>
          <p:cNvSpPr txBox="1"/>
          <p:nvPr/>
        </p:nvSpPr>
        <p:spPr>
          <a:xfrm>
            <a:off x="7107520" y="1257816"/>
            <a:ext cx="1087404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WI (PC5 + </a:t>
            </a:r>
            <a:r>
              <a:rPr kumimoji="1" lang="en-US" altLang="ja-JP" sz="1200" b="1" dirty="0" err="1" smtClean="0"/>
              <a:t>Uu</a:t>
            </a:r>
            <a:r>
              <a:rPr kumimoji="1" lang="en-US" altLang="ja-JP" sz="1200" b="1" dirty="0" smtClean="0"/>
              <a:t>)</a:t>
            </a:r>
            <a:endParaRPr kumimoji="1" lang="ja-JP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91024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-20538"/>
            <a:ext cx="7129462" cy="519113"/>
          </a:xfrm>
        </p:spPr>
        <p:txBody>
          <a:bodyPr/>
          <a:lstStyle/>
          <a:p>
            <a:r>
              <a:rPr kumimoji="1" lang="en-US" altLang="ja-JP" sz="2400" dirty="0" smtClean="0"/>
              <a:t>V2X Specification Schedule for above 10 GHz</a:t>
            </a:r>
            <a:endParaRPr kumimoji="1" lang="ja-JP" altLang="en-US" sz="2400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2833272"/>
              </p:ext>
            </p:extLst>
          </p:nvPr>
        </p:nvGraphicFramePr>
        <p:xfrm>
          <a:off x="395288" y="707162"/>
          <a:ext cx="8353176" cy="3919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440"/>
                <a:gridCol w="3312368"/>
                <a:gridCol w="3312368"/>
              </a:tblGrid>
              <a:tr h="421947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Rel-16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Rel-17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42149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 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</a:t>
                      </a:r>
                      <a:r>
                        <a:rPr kumimoji="1" lang="en-US" altLang="ja-JP" baseline="0" dirty="0" smtClean="0"/>
                        <a:t> 2</a:t>
                      </a:r>
                      <a:endParaRPr kumimoji="1" lang="en-US" altLang="ja-JP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50903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 3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45241">
                <a:tc>
                  <a:txBody>
                    <a:bodyPr/>
                    <a:lstStyle/>
                    <a:p>
                      <a:r>
                        <a:rPr kumimoji="1" lang="en-US" altLang="ja-JP" baseline="0" dirty="0" smtClean="0"/>
                        <a:t>Alt. 4</a:t>
                      </a:r>
                    </a:p>
                    <a:p>
                      <a:endParaRPr kumimoji="1" lang="en-US" altLang="ja-JP" baseline="0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25241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</a:t>
                      </a:r>
                      <a:r>
                        <a:rPr kumimoji="1" lang="en-US" altLang="ja-JP" baseline="0" dirty="0" smtClean="0"/>
                        <a:t> 5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90863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</a:t>
                      </a:r>
                      <a:r>
                        <a:rPr kumimoji="1" lang="en-US" altLang="ja-JP" baseline="0" dirty="0" smtClean="0"/>
                        <a:t> 6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8" name="直線矢印コネクタ 17"/>
          <p:cNvCxnSpPr/>
          <p:nvPr/>
        </p:nvCxnSpPr>
        <p:spPr>
          <a:xfrm>
            <a:off x="2123728" y="2601945"/>
            <a:ext cx="331236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3059832" y="2443488"/>
            <a:ext cx="1367929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 + 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24" name="直線矢印コネクタ 23"/>
          <p:cNvCxnSpPr/>
          <p:nvPr/>
        </p:nvCxnSpPr>
        <p:spPr>
          <a:xfrm>
            <a:off x="5436096" y="2571750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6592542" y="2435354"/>
            <a:ext cx="1310221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(Uu+PC5)</a:t>
            </a:r>
            <a:endParaRPr kumimoji="1" lang="ja-JP" altLang="en-US" sz="1600" b="1" dirty="0"/>
          </a:p>
        </p:txBody>
      </p:sp>
      <p:cxnSp>
        <p:nvCxnSpPr>
          <p:cNvPr id="53" name="直線矢印コネクタ 52"/>
          <p:cNvCxnSpPr/>
          <p:nvPr/>
        </p:nvCxnSpPr>
        <p:spPr>
          <a:xfrm>
            <a:off x="2123727" y="1903926"/>
            <a:ext cx="331236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テキスト ボックス 53"/>
          <p:cNvSpPr txBox="1"/>
          <p:nvPr/>
        </p:nvSpPr>
        <p:spPr>
          <a:xfrm>
            <a:off x="3059831" y="1745469"/>
            <a:ext cx="1367929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 + 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55" name="直線矢印コネクタ 54"/>
          <p:cNvCxnSpPr/>
          <p:nvPr/>
        </p:nvCxnSpPr>
        <p:spPr>
          <a:xfrm>
            <a:off x="2123728" y="1369675"/>
            <a:ext cx="331236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ボックス 55"/>
          <p:cNvSpPr txBox="1"/>
          <p:nvPr/>
        </p:nvSpPr>
        <p:spPr>
          <a:xfrm>
            <a:off x="3059832" y="1211218"/>
            <a:ext cx="1367929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 + 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57" name="直線矢印コネクタ 56"/>
          <p:cNvCxnSpPr/>
          <p:nvPr/>
        </p:nvCxnSpPr>
        <p:spPr>
          <a:xfrm>
            <a:off x="5443716" y="1866910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6587860" y="1715274"/>
            <a:ext cx="792452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64" name="直線矢印コネクタ 63"/>
          <p:cNvCxnSpPr/>
          <p:nvPr/>
        </p:nvCxnSpPr>
        <p:spPr>
          <a:xfrm>
            <a:off x="5436096" y="3193255"/>
            <a:ext cx="331236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テキスト ボックス 64"/>
          <p:cNvSpPr txBox="1"/>
          <p:nvPr/>
        </p:nvSpPr>
        <p:spPr>
          <a:xfrm>
            <a:off x="6444431" y="3053229"/>
            <a:ext cx="1367929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 + 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66" name="直線矢印コネクタ 65"/>
          <p:cNvCxnSpPr/>
          <p:nvPr/>
        </p:nvCxnSpPr>
        <p:spPr>
          <a:xfrm>
            <a:off x="5436096" y="3858595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テキスト ボックス 66"/>
          <p:cNvSpPr txBox="1"/>
          <p:nvPr/>
        </p:nvSpPr>
        <p:spPr>
          <a:xfrm>
            <a:off x="5508104" y="3731498"/>
            <a:ext cx="1044123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SI (PC5 + </a:t>
            </a:r>
            <a:r>
              <a:rPr kumimoji="1" lang="en-US" altLang="ja-JP" sz="1200" b="1" dirty="0" err="1" smtClean="0"/>
              <a:t>Uu</a:t>
            </a:r>
            <a:r>
              <a:rPr kumimoji="1" lang="en-US" altLang="ja-JP" sz="1200" b="1" dirty="0" smtClean="0"/>
              <a:t>)</a:t>
            </a:r>
            <a:endParaRPr kumimoji="1" lang="ja-JP" altLang="en-US" sz="1200" b="1" dirty="0"/>
          </a:p>
        </p:txBody>
      </p:sp>
      <p:cxnSp>
        <p:nvCxnSpPr>
          <p:cNvPr id="68" name="直線矢印コネクタ 67"/>
          <p:cNvCxnSpPr/>
          <p:nvPr/>
        </p:nvCxnSpPr>
        <p:spPr>
          <a:xfrm>
            <a:off x="6804248" y="4060180"/>
            <a:ext cx="1944216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テキスト ボックス 68"/>
          <p:cNvSpPr txBox="1"/>
          <p:nvPr/>
        </p:nvSpPr>
        <p:spPr>
          <a:xfrm>
            <a:off x="7092280" y="3916164"/>
            <a:ext cx="1252513" cy="215444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400" b="1" dirty="0" smtClean="0"/>
              <a:t>WI (PC5 + </a:t>
            </a:r>
            <a:r>
              <a:rPr kumimoji="1" lang="en-US" altLang="ja-JP" sz="1400" b="1" dirty="0" err="1" smtClean="0"/>
              <a:t>Uu</a:t>
            </a:r>
            <a:r>
              <a:rPr kumimoji="1" lang="en-US" altLang="ja-JP" sz="1400" b="1" dirty="0" smtClean="0"/>
              <a:t>)</a:t>
            </a:r>
            <a:endParaRPr kumimoji="1" lang="ja-JP" altLang="en-US" sz="1400" b="1" dirty="0"/>
          </a:p>
        </p:txBody>
      </p:sp>
      <p:cxnSp>
        <p:nvCxnSpPr>
          <p:cNvPr id="70" name="直線矢印コネクタ 69"/>
          <p:cNvCxnSpPr/>
          <p:nvPr/>
        </p:nvCxnSpPr>
        <p:spPr>
          <a:xfrm>
            <a:off x="2131348" y="4466019"/>
            <a:ext cx="6617116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テキスト ボックス 74"/>
          <p:cNvSpPr txBox="1"/>
          <p:nvPr/>
        </p:nvSpPr>
        <p:spPr>
          <a:xfrm>
            <a:off x="3067452" y="4307562"/>
            <a:ext cx="1367929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 + 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49195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ocomo_w">
  <a:themeElements>
    <a:clrScheme name="ユーザー定義 1">
      <a:dk1>
        <a:srgbClr val="000000"/>
      </a:dk1>
      <a:lt1>
        <a:srgbClr val="FFFFFF"/>
      </a:lt1>
      <a:dk2>
        <a:srgbClr val="000066"/>
      </a:dk2>
      <a:lt2>
        <a:srgbClr val="808080"/>
      </a:lt2>
      <a:accent1>
        <a:srgbClr val="CC0033"/>
      </a:accent1>
      <a:accent2>
        <a:srgbClr val="FFF019"/>
      </a:accent2>
      <a:accent3>
        <a:srgbClr val="FF003F"/>
      </a:accent3>
      <a:accent4>
        <a:srgbClr val="149DCC"/>
      </a:accent4>
      <a:accent5>
        <a:srgbClr val="5B6263"/>
      </a:accent5>
      <a:accent6>
        <a:srgbClr val="99CC00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IMPLE">
  <a:themeElements>
    <a:clrScheme name="ユーザー定義 1">
      <a:dk1>
        <a:srgbClr val="000000"/>
      </a:dk1>
      <a:lt1>
        <a:srgbClr val="FFFFFF"/>
      </a:lt1>
      <a:dk2>
        <a:srgbClr val="000066"/>
      </a:dk2>
      <a:lt2>
        <a:srgbClr val="808080"/>
      </a:lt2>
      <a:accent1>
        <a:srgbClr val="CC0033"/>
      </a:accent1>
      <a:accent2>
        <a:srgbClr val="FFF019"/>
      </a:accent2>
      <a:accent3>
        <a:srgbClr val="FF003F"/>
      </a:accent3>
      <a:accent4>
        <a:srgbClr val="149DCC"/>
      </a:accent4>
      <a:accent5>
        <a:srgbClr val="5B6263"/>
      </a:accent5>
      <a:accent6>
        <a:srgbClr val="99CC00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docomo_w</Template>
  <TotalTime>2478</TotalTime>
  <Words>398</Words>
  <Application>Microsoft Office PowerPoint</Application>
  <PresentationFormat>画面に合わせる (16:9)</PresentationFormat>
  <Paragraphs>79</Paragraphs>
  <Slides>6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docomo_w</vt:lpstr>
      <vt:lpstr>1_SIMPLE</vt:lpstr>
      <vt:lpstr>Discussion contribution to RAN of NR V2X</vt:lpstr>
      <vt:lpstr>Background</vt:lpstr>
      <vt:lpstr>Questions for PC5</vt:lpstr>
      <vt:lpstr>Questions for Uu</vt:lpstr>
      <vt:lpstr>V2X Specification Schedule for below 10 GHz</vt:lpstr>
      <vt:lpstr>V2X Specification Schedule for above 10 GHz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パケットリレーの実装について</dc:title>
  <dc:creator>Shinpei2</dc:creator>
  <cp:lastModifiedBy>NTT DOCOMO, INC.</cp:lastModifiedBy>
  <cp:revision>72</cp:revision>
  <dcterms:created xsi:type="dcterms:W3CDTF">2017-11-18T01:44:50Z</dcterms:created>
  <dcterms:modified xsi:type="dcterms:W3CDTF">2017-12-11T07:07:48Z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