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7"/>
  </p:notesMasterIdLst>
  <p:handoutMasterIdLst>
    <p:handoutMasterId r:id="rId8"/>
  </p:handoutMasterIdLst>
  <p:sldIdLst>
    <p:sldId id="477" r:id="rId2"/>
    <p:sldId id="1028" r:id="rId3"/>
    <p:sldId id="1030" r:id="rId4"/>
    <p:sldId id="1027" r:id="rId5"/>
    <p:sldId id="1029" r:id="rId6"/>
  </p:sldIdLst>
  <p:sldSz cx="9144000" cy="6858000" type="screen4x3"/>
  <p:notesSz cx="6797675" cy="987425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0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E923A2"/>
    <a:srgbClr val="B1D254"/>
    <a:srgbClr val="C0504D"/>
    <a:srgbClr val="72AF2F"/>
    <a:srgbClr val="72732F"/>
    <a:srgbClr val="16D1F6"/>
    <a:srgbClr val="37F2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874" autoAdjust="0"/>
    <p:restoredTop sz="94533" autoAdjust="0"/>
  </p:normalViewPr>
  <p:slideViewPr>
    <p:cSldViewPr>
      <p:cViewPr varScale="1">
        <p:scale>
          <a:sx n="111" d="100"/>
          <a:sy n="111" d="100"/>
        </p:scale>
        <p:origin x="2232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3948" y="96"/>
      </p:cViewPr>
      <p:guideLst>
        <p:guide orient="horz" pos="3110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0640B80-B386-4D4E-9F68-1AB12861F8F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440202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8688" y="738188"/>
            <a:ext cx="4940300" cy="37052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691063"/>
            <a:ext cx="4984750" cy="444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0F82CE59-4785-4CD8-8819-B5C73D069CE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2674809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8688" y="738188"/>
            <a:ext cx="4941887" cy="3706812"/>
          </a:xfrm>
          <a:ln/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692650"/>
            <a:ext cx="4987925" cy="44434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954299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2420888"/>
            <a:ext cx="6834188" cy="710952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subTitle" idx="1"/>
          </p:nvPr>
        </p:nvSpPr>
        <p:spPr>
          <a:xfrm>
            <a:off x="467544" y="3140968"/>
            <a:ext cx="6840760" cy="1752600"/>
          </a:xfrm>
        </p:spPr>
        <p:txBody>
          <a:bodyPr/>
          <a:lstStyle>
            <a:lvl1pPr marL="0" indent="0" algn="l">
              <a:buFontTx/>
              <a:buNone/>
              <a:defRPr sz="1800" smtClean="0"/>
            </a:lvl1pPr>
          </a:lstStyle>
          <a:p>
            <a:r>
              <a:rPr lang="en-US" dirty="0" smtClean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13231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 +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39065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Header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69820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 title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57200" y="1556792"/>
            <a:ext cx="8291513" cy="475193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73649" y="770685"/>
            <a:ext cx="6817739" cy="792162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800">
                <a:solidFill>
                  <a:srgbClr val="FF3300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825383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 title (long)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57200" y="1988840"/>
            <a:ext cx="8291513" cy="431988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73649" y="1268759"/>
            <a:ext cx="6817739" cy="720081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800">
                <a:solidFill>
                  <a:srgbClr val="FF3300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060299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68341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 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pic>
        <p:nvPicPr>
          <p:cNvPr id="1028" name="Picture 6" descr="3GPP_TM_RD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7" descr="green2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8" descr="green.jp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426200"/>
            <a:ext cx="7634288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6" descr="3GPP_TM_RD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427038" y="6459151"/>
            <a:ext cx="7178675" cy="276999"/>
          </a:xfrm>
          <a:prstGeom prst="rect">
            <a:avLst/>
          </a:prstGeom>
          <a:noFill/>
          <a:ln>
            <a:noFill/>
          </a:ln>
          <a:extLst/>
        </p:spPr>
        <p:txBody>
          <a:bodyPr anchor="ctr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 smtClean="0">
                <a:solidFill>
                  <a:schemeClr val="bg1"/>
                </a:solidFill>
              </a:rPr>
              <a:t>© 3GPP 2017 </a:t>
            </a:r>
            <a:r>
              <a:rPr lang="en-GB" altLang="en-US" sz="1200" b="1" dirty="0" smtClean="0">
                <a:solidFill>
                  <a:schemeClr val="bg1"/>
                </a:solidFill>
              </a:rPr>
              <a:t>RP-172087</a:t>
            </a:r>
            <a:r>
              <a:rPr lang="en-US" altLang="en-US" sz="1200" b="1" dirty="0" smtClean="0">
                <a:solidFill>
                  <a:schemeClr val="bg1"/>
                </a:solidFill>
              </a:rPr>
              <a:t> </a:t>
            </a:r>
            <a:r>
              <a:rPr lang="en-US" altLang="en-US" sz="1200" b="1" dirty="0" smtClean="0">
                <a:solidFill>
                  <a:schemeClr val="bg1"/>
                </a:solidFill>
              </a:rPr>
              <a:t>- RAN2 Status Report to RAN#77</a:t>
            </a:r>
          </a:p>
        </p:txBody>
      </p:sp>
      <p:sp>
        <p:nvSpPr>
          <p:cNvPr id="1038" name="Slide Number Placeholder 4"/>
          <p:cNvSpPr txBox="1">
            <a:spLocks noGrp="1"/>
          </p:cNvSpPr>
          <p:nvPr/>
        </p:nvSpPr>
        <p:spPr bwMode="auto">
          <a:xfrm>
            <a:off x="8532813" y="6486525"/>
            <a:ext cx="395287" cy="222250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fld id="{AA28F4F4-A8B4-4AAE-BABA-D79D9217C2BA}" type="slidenum">
              <a:rPr lang="en-GB" altLang="en-US" sz="1100" smtClean="0">
                <a:solidFill>
                  <a:schemeClr val="bg1"/>
                </a:solidFill>
              </a:rPr>
              <a:pPr algn="ctr" eaLnBrk="1" hangingPunct="1">
                <a:defRPr/>
              </a:pPr>
              <a:t>‹#›</a:t>
            </a:fld>
            <a:endParaRPr lang="en-GB" altLang="en-US" sz="1100" smtClean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  <p:sldLayoutId id="2147483734" r:id="rId5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33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3300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3300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3300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33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35000"/>
        </a:spcBef>
        <a:spcAft>
          <a:spcPct val="0"/>
        </a:spcAft>
        <a:buSzPct val="70000"/>
        <a:buBlip>
          <a:blip r:embed="rId10"/>
        </a:buBlip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10000"/>
        </a:spcBef>
        <a:spcAft>
          <a:spcPct val="0"/>
        </a:spcAft>
        <a:buClr>
          <a:srgbClr val="C00000"/>
        </a:buClr>
        <a:buSzPct val="70000"/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10000"/>
        </a:spcBef>
        <a:spcAft>
          <a:spcPct val="0"/>
        </a:spcAft>
        <a:buSzPct val="70000"/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5000"/>
        </a:spcBef>
        <a:spcAft>
          <a:spcPct val="0"/>
        </a:spcAft>
        <a:buSzPct val="70000"/>
        <a:buFont typeface="Arial" panose="020B0604020202020204" pitchFamily="34" charset="0"/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5000"/>
        </a:spcBef>
        <a:spcAft>
          <a:spcPct val="0"/>
        </a:spcAft>
        <a:buSzPct val="70000"/>
        <a:buFont typeface="Arial" panose="020B0604020202020204" pitchFamily="34" charset="0"/>
        <a:buChar char="»"/>
        <a:defRPr sz="14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6" descr="3GPP_TM_RD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90000" contrast="-80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628775"/>
            <a:ext cx="7620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Rectang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4000" dirty="0" smtClean="0"/>
              <a:t/>
            </a:r>
            <a:br>
              <a:rPr lang="en-US" altLang="en-US" sz="4000" dirty="0" smtClean="0"/>
            </a:br>
            <a:r>
              <a:rPr lang="en-US" altLang="en-US" sz="4000" dirty="0" smtClean="0"/>
              <a:t/>
            </a:r>
            <a:br>
              <a:rPr lang="en-US" altLang="en-US" sz="4000" dirty="0" smtClean="0"/>
            </a:br>
            <a:endParaRPr lang="en-GB" altLang="en-US" sz="4000" dirty="0" smtClean="0"/>
          </a:p>
        </p:txBody>
      </p:sp>
      <p:sp>
        <p:nvSpPr>
          <p:cNvPr id="12351" name="Text Box 63"/>
          <p:cNvSpPr txBox="1">
            <a:spLocks noChangeArrowheads="1"/>
          </p:cNvSpPr>
          <p:nvPr/>
        </p:nvSpPr>
        <p:spPr bwMode="auto">
          <a:xfrm>
            <a:off x="1042988" y="2459038"/>
            <a:ext cx="6646862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en-GB" sz="44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RAN2 NR for Q4 2017</a:t>
            </a:r>
            <a:endParaRPr lang="en-US" sz="4400" dirty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4101" name="Text Box 65"/>
          <p:cNvSpPr txBox="1">
            <a:spLocks noChangeArrowheads="1"/>
          </p:cNvSpPr>
          <p:nvPr/>
        </p:nvSpPr>
        <p:spPr bwMode="auto">
          <a:xfrm>
            <a:off x="361950" y="288925"/>
            <a:ext cx="584676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35000"/>
              </a:spcBef>
              <a:buSzPct val="70000"/>
              <a:buBlip>
                <a:blip r:embed="rId4"/>
              </a:buBlip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10000"/>
              </a:spcBef>
              <a:buClr>
                <a:srgbClr val="C00000"/>
              </a:buClr>
              <a:buSzPct val="7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10000"/>
              </a:spcBef>
              <a:buSzPct val="70000"/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5000"/>
              </a:spcBef>
              <a:buSzPct val="70000"/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5000"/>
              </a:spcBef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SzTx/>
              <a:buFontTx/>
              <a:buNone/>
            </a:pPr>
            <a:r>
              <a:rPr lang="en-US" altLang="en-US" b="1" i="1" dirty="0">
                <a:latin typeface="Arial" panose="020B0604020202020204" pitchFamily="34" charset="0"/>
                <a:cs typeface="Times New Roman" panose="02020603050405020304" pitchFamily="18" charset="0"/>
              </a:rPr>
              <a:t>3GPP TSG </a:t>
            </a:r>
            <a:r>
              <a:rPr lang="en-US" altLang="en-US" b="1" i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RAN#77</a:t>
            </a:r>
            <a:r>
              <a:rPr lang="en-US" altLang="en-US" b="1" i="1" dirty="0">
                <a:latin typeface="Arial" panose="020B0604020202020204" pitchFamily="34" charset="0"/>
                <a:cs typeface="Times New Roman" panose="02020603050405020304" pitchFamily="18" charset="0"/>
              </a:rPr>
              <a:t/>
            </a:r>
            <a:br>
              <a:rPr lang="en-US" altLang="en-US" b="1" i="1" dirty="0">
                <a:latin typeface="Arial" panose="020B0604020202020204" pitchFamily="34" charset="0"/>
                <a:cs typeface="Times New Roman" panose="02020603050405020304" pitchFamily="18" charset="0"/>
              </a:rPr>
            </a:br>
            <a:r>
              <a:rPr lang="en-US" altLang="en-US" b="1" i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Sapporo, Japan</a:t>
            </a:r>
            <a:r>
              <a:rPr lang="sv-SE" altLang="en-US" b="1" i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, 11th </a:t>
            </a:r>
            <a:r>
              <a:rPr lang="sv-SE" altLang="en-US" b="1" i="1" dirty="0">
                <a:latin typeface="Arial" panose="020B0604020202020204" pitchFamily="34" charset="0"/>
                <a:cs typeface="Times New Roman" panose="02020603050405020304" pitchFamily="18" charset="0"/>
              </a:rPr>
              <a:t>- </a:t>
            </a:r>
            <a:r>
              <a:rPr lang="sv-SE" altLang="en-US" b="1" i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14th September </a:t>
            </a:r>
            <a:r>
              <a:rPr lang="sv-SE" altLang="en-US" b="1" i="1" dirty="0">
                <a:latin typeface="Arial" panose="020B0604020202020204" pitchFamily="34" charset="0"/>
                <a:cs typeface="Times New Roman" panose="02020603050405020304" pitchFamily="18" charset="0"/>
              </a:rPr>
              <a:t>2017</a:t>
            </a:r>
            <a:r>
              <a:rPr lang="en-US" altLang="en-US" b="1" i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4102" name="TextBox 1"/>
          <p:cNvSpPr txBox="1">
            <a:spLocks noChangeArrowheads="1"/>
          </p:cNvSpPr>
          <p:nvPr/>
        </p:nvSpPr>
        <p:spPr bwMode="auto">
          <a:xfrm>
            <a:off x="2843213" y="4149725"/>
            <a:ext cx="3613490" cy="360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35000"/>
              </a:spcBef>
              <a:buSzPct val="70000"/>
              <a:buBlip>
                <a:blip r:embed="rId4"/>
              </a:buBlip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10000"/>
              </a:spcBef>
              <a:buClr>
                <a:srgbClr val="C00000"/>
              </a:buClr>
              <a:buSzPct val="7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10000"/>
              </a:spcBef>
              <a:buSzPct val="70000"/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5000"/>
              </a:spcBef>
              <a:buSzPct val="70000"/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5000"/>
              </a:spcBef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SzTx/>
              <a:buFontTx/>
              <a:buNone/>
            </a:pPr>
            <a:r>
              <a:rPr lang="en-GB" altLang="en-US" sz="1600" dirty="0">
                <a:latin typeface="Arial" panose="020B0604020202020204" pitchFamily="34" charset="0"/>
              </a:rPr>
              <a:t>RAN2 Chair: 	Richard </a:t>
            </a:r>
            <a:r>
              <a:rPr lang="en-GB" altLang="en-US" sz="1600" dirty="0" smtClean="0">
                <a:latin typeface="Arial" panose="020B0604020202020204" pitchFamily="34" charset="0"/>
              </a:rPr>
              <a:t>Burbidge</a:t>
            </a:r>
            <a:endParaRPr lang="en-GB" altLang="en-US" sz="16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Background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At recent RAN2 meetings, the essential items needed for the December 2017 deadline </a:t>
            </a:r>
            <a:r>
              <a:rPr lang="en-GB" dirty="0"/>
              <a:t>have been prioritised (</a:t>
            </a:r>
            <a:r>
              <a:rPr lang="en-GB" dirty="0" smtClean="0"/>
              <a:t>i.e. EN-DC (a.k.a. option 3) and complete L2 for all options). Other items have been progressed in the remaining time.</a:t>
            </a:r>
          </a:p>
          <a:p>
            <a:r>
              <a:rPr lang="en-GB" dirty="0" smtClean="0"/>
              <a:t>Although complete L2 for all options is required for December 2017 deadline according to RP-170741 endorsed at RAN#75, some functionality is not required for option 3. It may be acceptable for some of this functionality to be treated with lower priority during Q4 2017</a:t>
            </a:r>
          </a:p>
          <a:p>
            <a:r>
              <a:rPr lang="en-GB" dirty="0" smtClean="0"/>
              <a:t>This document aims to provide clarification on some items that are not essential for the December 2017 deadline </a:t>
            </a:r>
          </a:p>
          <a:p>
            <a:pPr lvl="1"/>
            <a:r>
              <a:rPr lang="en-GB" dirty="0" smtClean="0"/>
              <a:t>It does not attempt to list those items for which it is obvious they are not needed for the December deadline. </a:t>
            </a:r>
          </a:p>
          <a:p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1423045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RAN2 NR prioritisation in Q4 2017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RAN2 meetings in Q4 will prioritise items required for the December 2017 deadline</a:t>
            </a:r>
          </a:p>
          <a:p>
            <a:r>
              <a:rPr lang="en-GB" dirty="0" smtClean="0"/>
              <a:t>In each RAN2 meeting in Q4, after treatment of items required for December 2017 deadline, RAN2 will progress some topics related to option 2 standalone (standalone topics likely to be discussed in RAN2 will be shown in the agenda)</a:t>
            </a:r>
          </a:p>
          <a:p>
            <a:pPr lvl="1"/>
            <a:r>
              <a:rPr lang="en-GB" dirty="0" smtClean="0"/>
              <a:t>Can discuss this week which standalone topics to include but doesn't need to be endorsed by RAN.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772707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Items not in December 2017 specifications (hence deprioritised)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Temporary </a:t>
            </a:r>
            <a:r>
              <a:rPr lang="en-GB" dirty="0"/>
              <a:t>NR capability </a:t>
            </a:r>
            <a:r>
              <a:rPr lang="en-GB" dirty="0" smtClean="0"/>
              <a:t>restriction</a:t>
            </a:r>
            <a:endParaRPr lang="en-GB" dirty="0"/>
          </a:p>
          <a:p>
            <a:r>
              <a:rPr lang="en-GB" dirty="0" smtClean="0"/>
              <a:t>Enhanced </a:t>
            </a:r>
            <a:r>
              <a:rPr lang="en-GB" dirty="0"/>
              <a:t>handover </a:t>
            </a:r>
            <a:r>
              <a:rPr lang="en-GB" dirty="0" smtClean="0"/>
              <a:t>mechanisms</a:t>
            </a:r>
            <a:endParaRPr lang="en-GB" dirty="0"/>
          </a:p>
          <a:p>
            <a:r>
              <a:rPr lang="en-GB" dirty="0" smtClean="0"/>
              <a:t>UL </a:t>
            </a:r>
            <a:r>
              <a:rPr lang="en-GB" dirty="0"/>
              <a:t>packet duplication in CA and </a:t>
            </a:r>
            <a:r>
              <a:rPr lang="en-GB" dirty="0" smtClean="0"/>
              <a:t>DC</a:t>
            </a:r>
          </a:p>
          <a:p>
            <a:pPr lvl="1"/>
            <a:r>
              <a:rPr lang="en-GB" dirty="0" smtClean="0"/>
              <a:t>Includes both control plane aspects user plane aspects</a:t>
            </a:r>
            <a:endParaRPr lang="en-GB" dirty="0"/>
          </a:p>
          <a:p>
            <a:pPr lvl="1"/>
            <a:r>
              <a:rPr lang="en-GB" dirty="0" smtClean="0"/>
              <a:t>NOTE: UE receiver behaviour to enable NW implementation to use DL </a:t>
            </a:r>
            <a:r>
              <a:rPr lang="en-GB" dirty="0"/>
              <a:t>packet duplication </a:t>
            </a:r>
            <a:r>
              <a:rPr lang="en-GB" dirty="0" smtClean="0"/>
              <a:t>is required for December 2017.</a:t>
            </a:r>
            <a:endParaRPr lang="en-GB" dirty="0"/>
          </a:p>
          <a:p>
            <a:r>
              <a:rPr lang="en-GB" dirty="0" smtClean="0"/>
              <a:t>UL </a:t>
            </a:r>
            <a:r>
              <a:rPr lang="en-GB" dirty="0"/>
              <a:t>Split SRB for </a:t>
            </a:r>
            <a:r>
              <a:rPr lang="en-GB" dirty="0" smtClean="0"/>
              <a:t>MR-DC</a:t>
            </a:r>
          </a:p>
          <a:p>
            <a:pPr lvl="1"/>
            <a:r>
              <a:rPr lang="en-GB" dirty="0"/>
              <a:t>Includes control plane </a:t>
            </a:r>
            <a:r>
              <a:rPr lang="en-GB" dirty="0" smtClean="0"/>
              <a:t>aspects and user plane aspects</a:t>
            </a:r>
            <a:endParaRPr lang="en-GB" dirty="0"/>
          </a:p>
          <a:p>
            <a:r>
              <a:rPr lang="en-GB" dirty="0" smtClean="0"/>
              <a:t>SDAP layer (will still be progressed in UP session)</a:t>
            </a:r>
          </a:p>
          <a:p>
            <a:r>
              <a:rPr lang="en-GB" dirty="0" smtClean="0"/>
              <a:t>RACH differentiation: Can be discussed in RAN2#99bis but depending on outcome of that discussion it may be deprioritised for RAN2#100</a:t>
            </a:r>
            <a:r>
              <a:rPr lang="en-GB" dirty="0" smtClean="0"/>
              <a:t>.</a:t>
            </a: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14739336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LTE connected to 5GC in Q4 2017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Conclusion: Will be scheduled on Thursday in main session. May be squeezed in time if needed in order to complete the December deliverables.</a:t>
            </a:r>
          </a:p>
        </p:txBody>
      </p:sp>
    </p:spTree>
    <p:extLst>
      <p:ext uri="{BB962C8B-B14F-4D97-AF65-F5344CB8AC3E}">
        <p14:creationId xmlns:p14="http://schemas.microsoft.com/office/powerpoint/2010/main" val="1891028952"/>
      </p:ext>
    </p:extLst>
  </p:cSld>
  <p:clrMapOvr>
    <a:masterClrMapping/>
  </p:clrMapOvr>
</p:sld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gpp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3gpp</Template>
  <TotalTime>99478</TotalTime>
  <Words>353</Words>
  <Application>Microsoft Office PowerPoint</Application>
  <PresentationFormat>On-screen Show (4:3)</PresentationFormat>
  <Paragraphs>25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Times New Roman</vt:lpstr>
      <vt:lpstr>3gpp</vt:lpstr>
      <vt:lpstr>  </vt:lpstr>
      <vt:lpstr>Background</vt:lpstr>
      <vt:lpstr>RAN2 NR prioritisation in Q4 2017</vt:lpstr>
      <vt:lpstr>Items not in December 2017 specifications (hence deprioritised)</vt:lpstr>
      <vt:lpstr>LTE connected to 5GC in Q4 2017</vt:lpstr>
    </vt:vector>
  </TitlesOfParts>
  <Company>Intel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RAN2 status report to RAN</dc:title>
  <dc:creator>richard.c.burbidge@intel.com</dc:creator>
  <cp:keywords>Report; RAN2</cp:keywords>
  <cp:lastModifiedBy>Intel-4439</cp:lastModifiedBy>
  <cp:revision>4715</cp:revision>
  <dcterms:created xsi:type="dcterms:W3CDTF">2009-11-27T05:15:11Z</dcterms:created>
  <dcterms:modified xsi:type="dcterms:W3CDTF">2017-09-13T07:25:19Z</dcterms:modified>
  <cp:category>Report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1322428612</vt:lpwstr>
  </property>
  <property fmtid="{D5CDD505-2E9C-101B-9397-08002B2CF9AE}" pid="3" name="UpdateProcess">
    <vt:lpwstr>End</vt:lpwstr>
  </property>
</Properties>
</file>