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7" r:id="rId2"/>
    <p:sldId id="260" r:id="rId3"/>
    <p:sldId id="261" r:id="rId4"/>
    <p:sldId id="266" r:id="rId5"/>
    <p:sldId id="268" r:id="rId6"/>
    <p:sldId id="270" r:id="rId7"/>
    <p:sldId id="265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39EB-C728-40EF-ADC1-6226B9977483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2A0B48-F855-41E3-B1C3-39B59331B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318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933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A0B48-F855-41E3-B1C3-39B59331B6B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821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A0B48-F855-41E3-B1C3-39B59331B6B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50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A0B48-F855-41E3-B1C3-39B59331B6B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11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81000" y="2286000"/>
            <a:ext cx="8305800" cy="1828800"/>
          </a:xfrm>
        </p:spPr>
        <p:txBody>
          <a:bodyPr/>
          <a:lstStyle/>
          <a:p>
            <a:pPr eaLnBrk="1" hangingPunct="1"/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UL sharing aspects</a:t>
            </a:r>
            <a:endParaRPr lang="en-US" altLang="zh-CN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</a:t>
            </a:r>
            <a:endParaRPr lang="en-US" altLang="zh-CN" sz="2400" dirty="0" smtClean="0"/>
          </a:p>
          <a:p>
            <a:pPr eaLnBrk="1" hangingPunct="1"/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688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 RAN plenary meeting #77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	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RP-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172083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 smtClean="0"/>
              <a:t>Sapporo, Japan, 11 </a:t>
            </a:r>
            <a:r>
              <a:rPr lang="en-US" sz="1800" b="1" dirty="0"/>
              <a:t>– </a:t>
            </a:r>
            <a:r>
              <a:rPr lang="en-US" sz="1800" b="1" dirty="0" smtClean="0"/>
              <a:t>14 Sep, </a:t>
            </a:r>
            <a:r>
              <a:rPr lang="en-US" sz="1800" b="1" dirty="0"/>
              <a:t>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9.2.1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9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Background: input to offline </a:t>
            </a:r>
            <a:r>
              <a:rPr lang="en-US" altLang="zh-CN" dirty="0" smtClean="0"/>
              <a:t>Tue </a:t>
            </a:r>
            <a:r>
              <a:rPr lang="en-US" altLang="zh-CN" dirty="0" smtClean="0"/>
              <a:t>PM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600200"/>
            <a:ext cx="86868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/>
              <a:t>Specify L1/L2 support for </a:t>
            </a:r>
            <a:r>
              <a:rPr lang="en-US" altLang="zh-CN" dirty="0" smtClean="0"/>
              <a:t>SUL </a:t>
            </a:r>
            <a:r>
              <a:rPr lang="en-US" altLang="zh-CN" dirty="0"/>
              <a:t>by Dec. 2017</a:t>
            </a:r>
          </a:p>
          <a:p>
            <a:r>
              <a:rPr lang="en-US" altLang="zh-CN" dirty="0" smtClean="0"/>
              <a:t>Specify a TDM solution between LTE UL and NR UL for single UL with LTE/NR dual connectivity by Dec. 2017</a:t>
            </a:r>
          </a:p>
          <a:p>
            <a:pPr lvl="1"/>
            <a:r>
              <a:rPr lang="en-US" dirty="0"/>
              <a:t>By June 2018, specify LTE FDD HARQ timing allowing scheduling all DL </a:t>
            </a:r>
            <a:r>
              <a:rPr lang="en-US" dirty="0" err="1"/>
              <a:t>subframes</a:t>
            </a:r>
            <a:r>
              <a:rPr lang="en-US" dirty="0"/>
              <a:t>, </a:t>
            </a:r>
            <a:r>
              <a:rPr lang="en-US" dirty="0" smtClean="0"/>
              <a:t>minimizing impact on LTE and NR HARQ latency, and number </a:t>
            </a:r>
            <a:r>
              <a:rPr lang="en-US" dirty="0"/>
              <a:t>of HARQ </a:t>
            </a:r>
            <a:r>
              <a:rPr lang="en-US" dirty="0" smtClean="0"/>
              <a:t>processes required</a:t>
            </a:r>
            <a:endParaRPr lang="en-US" altLang="zh-CN" dirty="0" smtClean="0"/>
          </a:p>
          <a:p>
            <a:r>
              <a:rPr lang="en-US" altLang="zh-CN" dirty="0" smtClean="0"/>
              <a:t>Specify support for LTE/NR UL sharing from UE perspective in Rel-15 by Jun. 2018</a:t>
            </a:r>
          </a:p>
          <a:p>
            <a:pPr lvl="1"/>
            <a:r>
              <a:rPr lang="en-US" altLang="zh-CN" dirty="0" smtClean="0"/>
              <a:t>The above TDM solutions should be the baseline assumption for LTE/NR UL sharing, i.e. LTE UL and NR SUL on the same frequency. Other approaches could be considered.</a:t>
            </a:r>
            <a:endParaRPr lang="en-US" altLang="zh-CN" strike="sngStrike" dirty="0" smtClean="0"/>
          </a:p>
        </p:txBody>
      </p:sp>
    </p:spTree>
    <p:extLst>
      <p:ext uri="{BB962C8B-B14F-4D97-AF65-F5344CB8AC3E}">
        <p14:creationId xmlns:p14="http://schemas.microsoft.com/office/powerpoint/2010/main" val="420169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Background: </a:t>
            </a:r>
            <a:r>
              <a:rPr lang="en-US" altLang="zh-CN" dirty="0" smtClean="0"/>
              <a:t>edited proposal</a:t>
            </a:r>
            <a:br>
              <a:rPr lang="en-US" altLang="zh-CN" dirty="0" smtClean="0"/>
            </a:br>
            <a:r>
              <a:rPr lang="en-US" altLang="zh-CN" dirty="0" smtClean="0"/>
              <a:t>(offline </a:t>
            </a:r>
            <a:r>
              <a:rPr lang="en-US" altLang="zh-CN" dirty="0"/>
              <a:t>Tue PM)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600200"/>
            <a:ext cx="8686800" cy="4525963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Specify L1/L2 support for SUL by Dec. 2017</a:t>
            </a:r>
          </a:p>
          <a:p>
            <a:pPr lvl="0"/>
            <a:r>
              <a:rPr lang="en-US" dirty="0"/>
              <a:t>Continue specifying a TDM solution between LTE UL and NR UL in different bands for single UL (</a:t>
            </a:r>
            <a:r>
              <a:rPr lang="en-US" dirty="0">
                <a:solidFill>
                  <a:srgbClr val="FF0000"/>
                </a:solidFill>
              </a:rPr>
              <a:t>applicable to certain band combinations</a:t>
            </a:r>
            <a:r>
              <a:rPr lang="en-US" dirty="0"/>
              <a:t>) with LTE/NR dual connectivity by Dec. 2017</a:t>
            </a:r>
          </a:p>
          <a:p>
            <a:pPr lvl="1"/>
            <a:r>
              <a:rPr lang="en-US" dirty="0"/>
              <a:t>RAN1 should strive for a solution allowing scheduling all DL </a:t>
            </a:r>
            <a:r>
              <a:rPr lang="en-US" dirty="0" err="1"/>
              <a:t>subframes</a:t>
            </a:r>
            <a:r>
              <a:rPr lang="en-US" dirty="0"/>
              <a:t>, minimizing impact on LTE and NR HARQ latency, and number of HARQ processes required</a:t>
            </a:r>
          </a:p>
          <a:p>
            <a:pPr lvl="1"/>
            <a:r>
              <a:rPr lang="en-US" dirty="0"/>
              <a:t>If such solution cannot be specified by Dec 2017, further work can be considered to specify another solution by June 2018</a:t>
            </a:r>
          </a:p>
          <a:p>
            <a:pPr lvl="0"/>
            <a:r>
              <a:rPr lang="en-US" dirty="0"/>
              <a:t>Specify support for LTE/NR UL sharing from UE perspective in Rel-15 by Jun. 2018</a:t>
            </a:r>
          </a:p>
          <a:p>
            <a:pPr lvl="1"/>
            <a:r>
              <a:rPr lang="en-US" dirty="0"/>
              <a:t>The above TDM solutions should be the baseline assumption for LTE/NR UL sharing, i.e. LTE UL and NR SUL on the same frequency. Other approaches could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2187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first offline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111" y="1449650"/>
            <a:ext cx="8229600" cy="4853136"/>
          </a:xfrm>
        </p:spPr>
        <p:txBody>
          <a:bodyPr>
            <a:noAutofit/>
          </a:bodyPr>
          <a:lstStyle/>
          <a:p>
            <a:r>
              <a:rPr lang="en-US" sz="2800" dirty="0" smtClean="0"/>
              <a:t>Discussed building blocks (i.e. specification impact) for UL sharing from network and UE perspective</a:t>
            </a:r>
          </a:p>
          <a:p>
            <a:pPr lvl="1"/>
            <a:r>
              <a:rPr lang="en-US" sz="2400" dirty="0" smtClean="0"/>
              <a:t>SUL</a:t>
            </a:r>
          </a:p>
          <a:p>
            <a:pPr lvl="1"/>
            <a:r>
              <a:rPr lang="en-US" sz="2400" dirty="0" smtClean="0"/>
              <a:t>TDM for LTE UL and NR UL on different frequencies</a:t>
            </a:r>
          </a:p>
          <a:p>
            <a:pPr lvl="2"/>
            <a:r>
              <a:rPr lang="en-US" sz="2000" dirty="0" smtClean="0"/>
              <a:t>No consensus on how/when to optimize LTE HARQ timing for single uplink and UL sharing from UE perspective</a:t>
            </a:r>
          </a:p>
          <a:p>
            <a:pPr lvl="2"/>
            <a:r>
              <a:rPr lang="en-US" sz="2000" dirty="0" smtClean="0"/>
              <a:t>Common understanding that the LTE HARQ timing according to current RAN1 agreements provides a solution (FFS point can be discussed in RAN1 before Dec 2017)</a:t>
            </a:r>
          </a:p>
          <a:p>
            <a:r>
              <a:rPr lang="en-US" sz="2800" dirty="0" smtClean="0"/>
              <a:t>Remaining </a:t>
            </a:r>
            <a:r>
              <a:rPr lang="en-US" sz="2800" dirty="0"/>
              <a:t>discussion: </a:t>
            </a:r>
            <a:r>
              <a:rPr lang="en-US" sz="2800" dirty="0" smtClean="0"/>
              <a:t>specification timeline </a:t>
            </a:r>
            <a:r>
              <a:rPr lang="en-US" sz="2800" dirty="0"/>
              <a:t>for the </a:t>
            </a:r>
            <a:r>
              <a:rPr lang="en-US" sz="2800" dirty="0" smtClean="0"/>
              <a:t>building blocks and UL sharing from UE perspective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5640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Status of RAN1 prioritization discussion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457201" y="2828745"/>
            <a:ext cx="8075240" cy="286232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i-FI" altLang="ja-JP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NR-LTE Coexistence</a:t>
            </a:r>
            <a:endParaRPr kumimoji="0" lang="en-US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"/>
              <a:tabLst/>
            </a:pPr>
            <a:r>
              <a:rPr kumimoji="0" lang="en-US" altLang="ja-JP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By December 2017</a:t>
            </a:r>
            <a:endParaRPr kumimoji="0" lang="en-US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lvl="2" indent="0">
              <a:buFont typeface="Wingdings" panose="05000000000000000000" pitchFamily="2" charset="2"/>
              <a:buChar char=""/>
            </a:pPr>
            <a:r>
              <a:rPr kumimoji="0" lang="fi-FI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DL NR-LTE coexistence (</a:t>
            </a:r>
            <a:r>
              <a:rPr lang="fi-FI" altLang="ja-JP" sz="1800" dirty="0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only from network perspective</a:t>
            </a:r>
            <a:r>
              <a:rPr kumimoji="0" lang="fi-FI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) based on 15kHz numerology for control/data</a:t>
            </a:r>
            <a:endParaRPr kumimoji="0" lang="en-US" altLang="ja-JP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"/>
              <a:tabLst/>
            </a:pPr>
            <a:r>
              <a:rPr kumimoji="0" lang="en-US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UL NR-LTE coexistence, i.e., UL sharing </a:t>
            </a:r>
            <a:r>
              <a:rPr kumimoji="0" lang="en-US" altLang="ja-JP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only</a:t>
            </a:r>
            <a:r>
              <a:rPr kumimoji="0" lang="en-US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from network perspective</a:t>
            </a:r>
            <a:endParaRPr kumimoji="0" lang="en-US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"/>
              <a:tabLst/>
            </a:pPr>
            <a:r>
              <a:rPr kumimoji="0" lang="fi-FI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Single UL Tx accoding to RAN1 decisions</a:t>
            </a:r>
            <a:endParaRPr kumimoji="0" lang="en-US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"/>
              <a:tabLst/>
            </a:pPr>
            <a:r>
              <a:rPr kumimoji="0" lang="fi-FI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Solution to harmonic issue</a:t>
            </a:r>
            <a:endParaRPr kumimoji="0" lang="en-US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lvl="2" indent="0">
              <a:buFont typeface="Wingdings" panose="05000000000000000000" pitchFamily="2" charset="2"/>
              <a:buChar char=""/>
            </a:pPr>
            <a:r>
              <a:rPr lang="fi-FI" altLang="ja-JP" sz="18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Supplementary UL</a:t>
            </a:r>
            <a:endParaRPr lang="en-US" altLang="ja-JP" sz="18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"/>
              <a:tabLst/>
            </a:pPr>
            <a:r>
              <a:rPr kumimoji="0" lang="en-US" altLang="ja-JP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[By June 2018 or not by Dec. 2017]</a:t>
            </a:r>
            <a:endParaRPr kumimoji="0" lang="en-US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"/>
              <a:tabLst/>
            </a:pPr>
            <a:r>
              <a:rPr kumimoji="0" lang="fi-FI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Single UL Tx with further optimization, etc. To be updated</a:t>
            </a:r>
            <a:endParaRPr kumimoji="0" lang="fi-FI" altLang="ja-JP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2" indent="-342900"/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UL NR-LTE </a:t>
            </a:r>
            <a:r>
              <a:rPr lang="en-US" altLang="ja-JP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coexistence with UL </a:t>
            </a: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sharing </a:t>
            </a:r>
            <a:r>
              <a:rPr lang="en-US" altLang="ja-JP" dirty="0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only</a:t>
            </a: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from network perspective</a:t>
            </a:r>
            <a:endParaRPr lang="en-US" altLang="ja-JP" sz="1800" dirty="0"/>
          </a:p>
          <a:p>
            <a:pPr marL="742950" lvl="2" indent="-342900"/>
            <a:r>
              <a:rPr lang="en-US" sz="2000" dirty="0" smtClean="0"/>
              <a:t>Some UEs transmit NR UL on an NR UL carrier overlapping with the bandwidth of a carrier on which other UEs transmit LTE UL</a:t>
            </a:r>
          </a:p>
          <a:p>
            <a:pPr marL="742950" lvl="2" indent="-342900"/>
            <a:r>
              <a:rPr lang="en-US" sz="2000" dirty="0" smtClean="0"/>
              <a:t>A UE is not configured with a NR </a:t>
            </a:r>
            <a:r>
              <a:rPr lang="en-US" sz="2000" dirty="0"/>
              <a:t>UL </a:t>
            </a:r>
            <a:r>
              <a:rPr lang="en-US" sz="2000" dirty="0" smtClean="0"/>
              <a:t>carrier overlapping with </a:t>
            </a:r>
            <a:r>
              <a:rPr lang="en-US" sz="2000" dirty="0"/>
              <a:t>the bandwidth of a LTE component carrier configured for the </a:t>
            </a:r>
            <a:r>
              <a:rPr lang="en-US" sz="2000" dirty="0" smtClean="0"/>
              <a:t>same UE for LTE operation</a:t>
            </a:r>
            <a:endParaRPr lang="en-US" dirty="0"/>
          </a:p>
          <a:p>
            <a:pPr marL="342900" lvl="2" indent="-342900"/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UL NR-LTE coexistence with UL sharing </a:t>
            </a:r>
            <a:r>
              <a:rPr lang="en-US" altLang="ja-JP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from UE perspective</a:t>
            </a:r>
            <a:endParaRPr lang="en-US" altLang="ja-JP" sz="1800" dirty="0"/>
          </a:p>
          <a:p>
            <a:pPr marL="742950" lvl="2" indent="-342900"/>
            <a:r>
              <a:rPr lang="en-US" sz="2000" dirty="0" smtClean="0"/>
              <a:t>A </a:t>
            </a:r>
            <a:r>
              <a:rPr lang="en-US" sz="2000" dirty="0"/>
              <a:t>UE is </a:t>
            </a:r>
            <a:r>
              <a:rPr lang="en-US" sz="2000" dirty="0" smtClean="0"/>
              <a:t>configured </a:t>
            </a:r>
            <a:r>
              <a:rPr lang="en-US" sz="2000" dirty="0"/>
              <a:t>with a NR UL carrier overlapping with the bandwidth of a LTE component carrier configured for the same UE for LTE </a:t>
            </a:r>
            <a:r>
              <a:rPr lang="en-US" sz="2000" dirty="0" smtClean="0"/>
              <a:t>operation</a:t>
            </a:r>
          </a:p>
          <a:p>
            <a:pPr marL="1200150" lvl="3" indent="-342900"/>
            <a:r>
              <a:rPr lang="en-US" sz="1800" dirty="0" smtClean="0"/>
              <a:t>E.g. a </a:t>
            </a:r>
            <a:r>
              <a:rPr lang="en-US" sz="1800" dirty="0"/>
              <a:t>UE supports transmitting NR UL and LTE UL within the bandwidth of an LTE component carrier configured for the </a:t>
            </a:r>
            <a:r>
              <a:rPr lang="en-US" sz="1800" dirty="0" smtClean="0"/>
              <a:t>UE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08558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25963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Specify </a:t>
            </a:r>
            <a:r>
              <a:rPr lang="en-US" sz="2800" dirty="0"/>
              <a:t>support for SUL with and without </a:t>
            </a:r>
            <a:r>
              <a:rPr lang="en-US" sz="2800" dirty="0" smtClean="0"/>
              <a:t>LTE/NR UL </a:t>
            </a:r>
            <a:r>
              <a:rPr lang="en-US" sz="2800" dirty="0"/>
              <a:t>sharing </a:t>
            </a:r>
            <a:r>
              <a:rPr lang="en-US" sz="2800" dirty="0" smtClean="0">
                <a:solidFill>
                  <a:srgbClr val="FF0000"/>
                </a:solidFill>
              </a:rPr>
              <a:t>only</a:t>
            </a:r>
            <a:r>
              <a:rPr lang="en-US" sz="2800" dirty="0" smtClean="0"/>
              <a:t> from </a:t>
            </a:r>
            <a:r>
              <a:rPr lang="en-US" sz="2800" dirty="0"/>
              <a:t>network perspective in Rel-15 by Dec </a:t>
            </a:r>
            <a:r>
              <a:rPr lang="en-US" sz="2800" dirty="0" smtClean="0"/>
              <a:t>2017</a:t>
            </a:r>
          </a:p>
          <a:p>
            <a:pPr lvl="1"/>
            <a:r>
              <a:rPr lang="en-US" sz="2400" dirty="0" smtClean="0"/>
              <a:t>As </a:t>
            </a:r>
            <a:r>
              <a:rPr lang="en-US" sz="2400" dirty="0"/>
              <a:t>in </a:t>
            </a:r>
            <a:r>
              <a:rPr lang="en-US" sz="2400" dirty="0" smtClean="0"/>
              <a:t>current RAN1/RAN4 </a:t>
            </a:r>
            <a:r>
              <a:rPr lang="en-US" sz="2400" dirty="0"/>
              <a:t>prioritization </a:t>
            </a:r>
            <a:r>
              <a:rPr lang="en-US" sz="2400" dirty="0" smtClean="0"/>
              <a:t>list</a:t>
            </a:r>
          </a:p>
          <a:p>
            <a:pPr lvl="0"/>
            <a:r>
              <a:rPr lang="en-US" sz="2800" dirty="0" smtClean="0"/>
              <a:t>Specify </a:t>
            </a:r>
            <a:r>
              <a:rPr lang="en-US" sz="2800" dirty="0"/>
              <a:t>support for LTE/NR UL sharing from UE </a:t>
            </a:r>
            <a:r>
              <a:rPr lang="en-US" sz="2800" dirty="0" smtClean="0"/>
              <a:t>perspective in Rel-15 by June 2018</a:t>
            </a:r>
            <a:endParaRPr lang="en-US" sz="2400" dirty="0" smtClean="0"/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No </a:t>
            </a:r>
            <a:r>
              <a:rPr lang="en-US" sz="2400" dirty="0">
                <a:solidFill>
                  <a:srgbClr val="0070C0"/>
                </a:solidFill>
              </a:rPr>
              <a:t>NR L1/L2 impact after Dec </a:t>
            </a:r>
            <a:r>
              <a:rPr lang="en-US" sz="2400" dirty="0" smtClean="0">
                <a:solidFill>
                  <a:srgbClr val="0070C0"/>
                </a:solidFill>
              </a:rPr>
              <a:t>2017 (*)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87824" y="6124059"/>
            <a:ext cx="6028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(*) Further discussion needed on RP-172084 from Qualcomm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22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</TotalTime>
  <Words>617</Words>
  <Application>Microsoft Office PowerPoint</Application>
  <PresentationFormat>On-screen Show (4:3)</PresentationFormat>
  <Paragraphs>52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Malgun Gothic</vt:lpstr>
      <vt:lpstr>Malgun Gothic</vt:lpstr>
      <vt:lpstr>MS Mincho</vt:lpstr>
      <vt:lpstr>MS PGothic</vt:lpstr>
      <vt:lpstr>SimSun</vt:lpstr>
      <vt:lpstr>Arial</vt:lpstr>
      <vt:lpstr>Calibri</vt:lpstr>
      <vt:lpstr>Times New Roman</vt:lpstr>
      <vt:lpstr>Wingdings</vt:lpstr>
      <vt:lpstr>Office 主题</vt:lpstr>
      <vt:lpstr>WF on UL sharing aspects</vt:lpstr>
      <vt:lpstr>Background: input to offline Tue PM</vt:lpstr>
      <vt:lpstr>Background: edited proposal (offline Tue PM)</vt:lpstr>
      <vt:lpstr>Summary of first offline</vt:lpstr>
      <vt:lpstr>Status of RAN1 prioritization discussion</vt:lpstr>
      <vt:lpstr>Definitions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Proposals</dc:title>
  <dc:creator>shenzukang</dc:creator>
  <cp:lastModifiedBy>David mazzarese</cp:lastModifiedBy>
  <cp:revision>46</cp:revision>
  <dcterms:created xsi:type="dcterms:W3CDTF">2017-09-11T14:40:11Z</dcterms:created>
  <dcterms:modified xsi:type="dcterms:W3CDTF">2017-09-13T07:40:41Z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(2)qp+5Q7DbB3QYgziG7RWlYvwdKkhjgEX44SQdzSJzSbvqtYVwfTTK454i150TiQTuPo2ydEml
cM8ARaewk8KLGr5cD96AB4GECDtIDvoU7Ieu1jZOMiiUYiIiOfgdtGnOW6VEA/h/+vJh8AVt
OieMPUkfhq3AH8a8ilkP8WkgGK+SoEZp6e1bnUb3M0vZubnagUNgYz/7pBPIlu4rnU6dVGx7
pz8HQfidrhV+9Ii4Ng</vt:lpwstr>
  </property>
  <property fmtid="{D5CDD505-2E9C-101B-9397-08002B2CF9AE}" pid="3" name="_2015_ms_pID_7253431">
    <vt:lpwstr>d+9XNmF+KH6khOUQLKbrVxcTMv7u3Oy6ZSgKApz1NgvtbxTTlLnvsZ
arbz1ixwR4ol8kEdl15haPJC+/NPgp4YgLzCExklrlLQbBUH0wUx1n4q/Od0My0iqbj8nOrv
itrV5H5FJzYklA62gs5Xf/jMZz6N+IrRn1taUV8R4Dxkiv0s/8+CgV8YOgBlCMEgPxsplhET
dHSaz5mVq1WfUU06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1505225824</vt:lpwstr>
  </property>
</Properties>
</file>