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
  </p:notesMasterIdLst>
  <p:handoutMasterIdLst>
    <p:handoutMasterId r:id="rId6"/>
  </p:handoutMasterIdLst>
  <p:sldIdLst>
    <p:sldId id="1034" r:id="rId2"/>
    <p:sldId id="1031" r:id="rId3"/>
    <p:sldId id="1032" r:id="rId4"/>
  </p:sldIdLst>
  <p:sldSz cx="9144000" cy="6858000" type="screen4x3"/>
  <p:notesSz cx="6797675" cy="987425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E923A2"/>
    <a:srgbClr val="B1D254"/>
    <a:srgbClr val="C0504D"/>
    <a:srgbClr val="72AF2F"/>
    <a:srgbClr val="72732F"/>
    <a:srgbClr val="16D1F6"/>
    <a:srgbClr val="37F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62" autoAdjust="0"/>
  </p:normalViewPr>
  <p:slideViewPr>
    <p:cSldViewPr>
      <p:cViewPr varScale="1">
        <p:scale>
          <a:sx n="102" d="100"/>
          <a:sy n="102" d="100"/>
        </p:scale>
        <p:origin x="155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3" d="100"/>
          <a:sy n="83" d="100"/>
        </p:scale>
        <p:origin x="3948"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0640B80-B386-4D4E-9F68-1AB12861F8FF}" type="slidenum">
              <a:rPr lang="en-GB" altLang="en-US"/>
              <a:pPr>
                <a:defRPr/>
              </a:pPr>
              <a:t>‹#›</a:t>
            </a:fld>
            <a:endParaRPr lang="en-GB" altLang="en-US"/>
          </a:p>
        </p:txBody>
      </p:sp>
    </p:spTree>
    <p:extLst>
      <p:ext uri="{BB962C8B-B14F-4D97-AF65-F5344CB8AC3E}">
        <p14:creationId xmlns:p14="http://schemas.microsoft.com/office/powerpoint/2010/main" val="3744020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F82CE59-4785-4CD8-8819-B5C73D069CE4}" type="slidenum">
              <a:rPr lang="en-GB" altLang="en-US"/>
              <a:pPr>
                <a:defRPr/>
              </a:pPr>
              <a:t>‹#›</a:t>
            </a:fld>
            <a:endParaRPr lang="en-GB" altLang="en-US"/>
          </a:p>
        </p:txBody>
      </p:sp>
    </p:spTree>
    <p:extLst>
      <p:ext uri="{BB962C8B-B14F-4D97-AF65-F5344CB8AC3E}">
        <p14:creationId xmlns:p14="http://schemas.microsoft.com/office/powerpoint/2010/main" val="24267480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6834188" cy="710952"/>
          </a:xfrm>
        </p:spPr>
        <p:txBody>
          <a:bodyPr/>
          <a:lstStyle>
            <a:lvl1pPr>
              <a:defRPr sz="4000"/>
            </a:lvl1pPr>
          </a:lstStyle>
          <a:p>
            <a:r>
              <a:rPr lang="en-US" dirty="0" smtClean="0"/>
              <a:t>Click to edit Master title style</a:t>
            </a:r>
            <a:endParaRPr lang="en-US" dirty="0"/>
          </a:p>
        </p:txBody>
      </p:sp>
      <p:sp>
        <p:nvSpPr>
          <p:cNvPr id="3" name="Text Placeholder 2"/>
          <p:cNvSpPr>
            <a:spLocks noGrp="1"/>
          </p:cNvSpPr>
          <p:nvPr>
            <p:ph type="subTitle" idx="1"/>
          </p:nvPr>
        </p:nvSpPr>
        <p:spPr>
          <a:xfrm>
            <a:off x="467544" y="3140968"/>
            <a:ext cx="6840760" cy="1752600"/>
          </a:xfrm>
        </p:spPr>
        <p:txBody>
          <a:bodyPr/>
          <a:lstStyle>
            <a:lvl1pPr marL="0" indent="0" algn="l">
              <a:buFontTx/>
              <a:buNone/>
              <a:defRPr sz="1800" smtClean="0"/>
            </a:lvl1pPr>
          </a:lstStyle>
          <a:p>
            <a:r>
              <a:rPr lang="en-US" dirty="0" smtClean="0"/>
              <a:t>Click to edit Master subtitle style</a:t>
            </a:r>
          </a:p>
        </p:txBody>
      </p:sp>
    </p:spTree>
    <p:extLst>
      <p:ext uri="{BB962C8B-B14F-4D97-AF65-F5344CB8AC3E}">
        <p14:creationId xmlns:p14="http://schemas.microsoft.com/office/powerpoint/2010/main" val="31323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er +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79390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er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16982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556792"/>
            <a:ext cx="8291513" cy="475193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770685"/>
            <a:ext cx="6817739" cy="792162"/>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288253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I title (long)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988840"/>
            <a:ext cx="8291513" cy="43198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1268759"/>
            <a:ext cx="6817739" cy="720081"/>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4106029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pic>
        <p:nvPicPr>
          <p:cNvPr id="1028"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8" descr="green.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7200" y="6426200"/>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59151"/>
            <a:ext cx="7178675" cy="276999"/>
          </a:xfrm>
          <a:prstGeom prst="rect">
            <a:avLst/>
          </a:prstGeom>
          <a:noFill/>
          <a:ln>
            <a:noFill/>
          </a:ln>
          <a:extLst/>
        </p:spPr>
        <p:txBody>
          <a:bodyPr anchor="ct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smtClean="0">
                <a:solidFill>
                  <a:schemeClr val="bg1"/>
                </a:solidFill>
              </a:rPr>
              <a:t>© 3GPP 2017 RP-172082</a:t>
            </a:r>
            <a:r>
              <a:rPr lang="en-US" altLang="en-US" sz="1200" b="1" dirty="0" smtClean="0">
                <a:solidFill>
                  <a:schemeClr val="bg1"/>
                </a:solidFill>
              </a:rPr>
              <a:t> - RAN2 Status Report to RAN#77</a:t>
            </a:r>
          </a:p>
        </p:txBody>
      </p:sp>
      <p:sp>
        <p:nvSpPr>
          <p:cNvPr id="1038" name="Slide Number Placeholder 4"/>
          <p:cNvSpPr txBox="1">
            <a:spLocks noGrp="1"/>
          </p:cNvSpPr>
          <p:nvPr/>
        </p:nvSpPr>
        <p:spPr bwMode="auto">
          <a:xfrm>
            <a:off x="8532813" y="6486525"/>
            <a:ext cx="395287" cy="222250"/>
          </a:xfrm>
          <a:prstGeom prst="rect">
            <a:avLst/>
          </a:prstGeom>
          <a:noFill/>
          <a:ln>
            <a:noFill/>
          </a:ln>
          <a:extLst/>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defRPr/>
            </a:pPr>
            <a:fld id="{AA28F4F4-A8B4-4AAE-BABA-D79D9217C2BA}" type="slidenum">
              <a:rPr lang="en-GB" altLang="en-US" sz="1100" smtClean="0">
                <a:solidFill>
                  <a:schemeClr val="bg1"/>
                </a:solidFill>
              </a:rPr>
              <a:pPr algn="ctr" eaLnBrk="1" hangingPunct="1">
                <a:defRPr/>
              </a:pPr>
              <a:t>‹#›</a:t>
            </a:fld>
            <a:endParaRPr lang="en-GB" altLang="en-US"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3300"/>
          </a:solidFill>
          <a:latin typeface="+mj-lt"/>
          <a:ea typeface="+mj-ea"/>
          <a:cs typeface="+mj-cs"/>
        </a:defRPr>
      </a:lvl1pPr>
      <a:lvl2pPr algn="l" rtl="0" eaLnBrk="0" fontAlgn="base" hangingPunct="0">
        <a:spcBef>
          <a:spcPct val="0"/>
        </a:spcBef>
        <a:spcAft>
          <a:spcPct val="0"/>
        </a:spcAft>
        <a:defRPr sz="3200">
          <a:solidFill>
            <a:srgbClr val="FF3300"/>
          </a:solidFill>
          <a:latin typeface="Calibri" pitchFamily="34" charset="0"/>
        </a:defRPr>
      </a:lvl2pPr>
      <a:lvl3pPr algn="l" rtl="0" eaLnBrk="0" fontAlgn="base" hangingPunct="0">
        <a:spcBef>
          <a:spcPct val="0"/>
        </a:spcBef>
        <a:spcAft>
          <a:spcPct val="0"/>
        </a:spcAft>
        <a:defRPr sz="3200">
          <a:solidFill>
            <a:srgbClr val="FF3300"/>
          </a:solidFill>
          <a:latin typeface="Calibri" pitchFamily="34" charset="0"/>
        </a:defRPr>
      </a:lvl3pPr>
      <a:lvl4pPr algn="l" rtl="0" eaLnBrk="0" fontAlgn="base" hangingPunct="0">
        <a:spcBef>
          <a:spcPct val="0"/>
        </a:spcBef>
        <a:spcAft>
          <a:spcPct val="0"/>
        </a:spcAft>
        <a:defRPr sz="3200">
          <a:solidFill>
            <a:srgbClr val="FF3300"/>
          </a:solidFill>
          <a:latin typeface="Calibri" pitchFamily="34" charset="0"/>
        </a:defRPr>
      </a:lvl4pPr>
      <a:lvl5pPr algn="l" rtl="0" eaLnBrk="0" fontAlgn="base" hangingPunct="0">
        <a:spcBef>
          <a:spcPct val="0"/>
        </a:spcBef>
        <a:spcAft>
          <a:spcPct val="0"/>
        </a:spcAft>
        <a:defRPr sz="3200">
          <a:solidFill>
            <a:srgbClr val="FF33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35000"/>
        </a:spcBef>
        <a:spcAft>
          <a:spcPct val="0"/>
        </a:spcAft>
        <a:buSzPct val="70000"/>
        <a:buBlip>
          <a:blip r:embed="rId10"/>
        </a:buBlip>
        <a:defRPr sz="2000">
          <a:solidFill>
            <a:schemeClr val="tx1"/>
          </a:solidFill>
          <a:latin typeface="+mn-lt"/>
          <a:ea typeface="+mn-ea"/>
          <a:cs typeface="+mn-cs"/>
        </a:defRPr>
      </a:lvl1pPr>
      <a:lvl2pPr marL="742950" indent="-285750" algn="l" rtl="0" eaLnBrk="0" fontAlgn="base" hangingPunct="0">
        <a:spcBef>
          <a:spcPct val="10000"/>
        </a:spcBef>
        <a:spcAft>
          <a:spcPct val="0"/>
        </a:spcAft>
        <a:buClr>
          <a:srgbClr val="C00000"/>
        </a:buClr>
        <a:buSzPct val="70000"/>
        <a:buFont typeface="Arial" panose="020B0604020202020204" pitchFamily="34" charset="0"/>
        <a:buChar char="•"/>
        <a:defRPr>
          <a:solidFill>
            <a:schemeClr val="tx1"/>
          </a:solidFill>
          <a:latin typeface="+mn-lt"/>
        </a:defRPr>
      </a:lvl2pPr>
      <a:lvl3pPr marL="1143000" indent="-228600" algn="l" rtl="0" eaLnBrk="0" fontAlgn="base" hangingPunct="0">
        <a:spcBef>
          <a:spcPct val="10000"/>
        </a:spcBef>
        <a:spcAft>
          <a:spcPct val="0"/>
        </a:spcAft>
        <a:buSzPct val="70000"/>
        <a:buFont typeface="Arial" panose="020B0604020202020204" pitchFamily="34" charset="0"/>
        <a:buChar char="•"/>
        <a:defRPr sz="1600">
          <a:solidFill>
            <a:schemeClr val="tx1"/>
          </a:solidFill>
          <a:latin typeface="+mn-lt"/>
        </a:defRPr>
      </a:lvl3pPr>
      <a:lvl4pPr marL="1600200" indent="-228600" algn="l" rtl="0" eaLnBrk="0" fontAlgn="base" hangingPunct="0">
        <a:spcBef>
          <a:spcPct val="5000"/>
        </a:spcBef>
        <a:spcAft>
          <a:spcPct val="0"/>
        </a:spcAft>
        <a:buSzPct val="70000"/>
        <a:buFont typeface="Arial" panose="020B0604020202020204" pitchFamily="34" charset="0"/>
        <a:buChar char="–"/>
        <a:defRPr sz="1600">
          <a:solidFill>
            <a:schemeClr val="tx1"/>
          </a:solidFill>
          <a:latin typeface="+mn-lt"/>
        </a:defRPr>
      </a:lvl4pPr>
      <a:lvl5pPr marL="2057400" indent="-228600" algn="l" rtl="0" eaLnBrk="0" fontAlgn="base" hangingPunct="0">
        <a:spcBef>
          <a:spcPct val="5000"/>
        </a:spcBef>
        <a:spcAft>
          <a:spcPct val="0"/>
        </a:spcAft>
        <a:buSzPct val="70000"/>
        <a:buFont typeface="Arial" panose="020B0604020202020204" pitchFamily="34" charset="0"/>
        <a:buChar char="»"/>
        <a:defRPr sz="14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Signalling for Single/Dual UL Tx</a:t>
            </a:r>
            <a:br>
              <a:rPr lang="en-GB" dirty="0" smtClean="0"/>
            </a:br>
            <a:r>
              <a:rPr lang="en-GB" dirty="0" smtClean="0"/>
              <a:t>(current status)</a:t>
            </a:r>
            <a:endParaRPr lang="en-GB" dirty="0"/>
          </a:p>
        </p:txBody>
      </p:sp>
      <p:sp>
        <p:nvSpPr>
          <p:cNvPr id="5" name="Subtitle 4"/>
          <p:cNvSpPr>
            <a:spLocks noGrp="1"/>
          </p:cNvSpPr>
          <p:nvPr>
            <p:ph type="subTitle" idx="1"/>
          </p:nvPr>
        </p:nvSpPr>
        <p:spPr>
          <a:xfrm>
            <a:off x="460972" y="3861048"/>
            <a:ext cx="6840760" cy="1752600"/>
          </a:xfrm>
        </p:spPr>
        <p:txBody>
          <a:bodyPr/>
          <a:lstStyle/>
          <a:p>
            <a:r>
              <a:rPr lang="en-GB" dirty="0" smtClean="0"/>
              <a:t>RAN2 Chairman (Intel)</a:t>
            </a:r>
            <a:endParaRPr lang="en-GB" dirty="0"/>
          </a:p>
        </p:txBody>
      </p:sp>
    </p:spTree>
    <p:extLst>
      <p:ext uri="{BB962C8B-B14F-4D97-AF65-F5344CB8AC3E}">
        <p14:creationId xmlns:p14="http://schemas.microsoft.com/office/powerpoint/2010/main" val="2002130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capability signalling</a:t>
            </a:r>
            <a:endParaRPr lang="en-GB" dirty="0"/>
          </a:p>
        </p:txBody>
      </p:sp>
      <p:sp>
        <p:nvSpPr>
          <p:cNvPr id="3" name="Content Placeholder 2"/>
          <p:cNvSpPr>
            <a:spLocks noGrp="1"/>
          </p:cNvSpPr>
          <p:nvPr>
            <p:ph idx="1"/>
          </p:nvPr>
        </p:nvSpPr>
        <p:spPr/>
        <p:txBody>
          <a:bodyPr/>
          <a:lstStyle/>
          <a:p>
            <a:pPr marL="342900" lvl="1" indent="-342900">
              <a:spcBef>
                <a:spcPct val="35000"/>
              </a:spcBef>
              <a:buClrTx/>
              <a:buBlip>
                <a:blip r:embed="rId2"/>
              </a:buBlip>
            </a:pPr>
            <a:r>
              <a:rPr lang="en-GB" dirty="0" smtClean="0"/>
              <a:t>Define in </a:t>
            </a:r>
            <a:r>
              <a:rPr lang="en-GB" dirty="0"/>
              <a:t>RAN4 specs for which band combinations </a:t>
            </a:r>
            <a:r>
              <a:rPr lang="en-GB" dirty="0" smtClean="0"/>
              <a:t>and channel allocations within that band combination the </a:t>
            </a:r>
            <a:r>
              <a:rPr lang="en-GB" dirty="0"/>
              <a:t>UE is allowed to indicate that it does not support 2 simultaneous UL </a:t>
            </a:r>
            <a:r>
              <a:rPr lang="en-GB" dirty="0" smtClean="0"/>
              <a:t>tx (this is not implying the granularity of the signalling)</a:t>
            </a:r>
          </a:p>
          <a:p>
            <a:pPr marL="342900" lvl="1" indent="-342900">
              <a:spcBef>
                <a:spcPct val="35000"/>
              </a:spcBef>
              <a:buClrTx/>
              <a:buBlip>
                <a:blip r:embed="rId2"/>
              </a:buBlip>
            </a:pPr>
            <a:endParaRPr lang="en-GB" dirty="0"/>
          </a:p>
          <a:p>
            <a:r>
              <a:rPr lang="en-GB" dirty="0" smtClean="0"/>
              <a:t>Signalling to be defined to support the 'red text' from RAN4 part of the single tx discussion (i.e. as in RP-172064):</a:t>
            </a:r>
            <a:endParaRPr lang="en-GB" dirty="0"/>
          </a:p>
          <a:p>
            <a:pPr lvl="1"/>
            <a:r>
              <a:rPr lang="en-GB" dirty="0" smtClean="0"/>
              <a:t>UE </a:t>
            </a:r>
            <a:r>
              <a:rPr lang="en-GB" dirty="0"/>
              <a:t>capability </a:t>
            </a:r>
            <a:r>
              <a:rPr lang="en-GB" dirty="0" smtClean="0"/>
              <a:t>indicates that the UE does not support 2 simultaneous </a:t>
            </a:r>
            <a:r>
              <a:rPr lang="en-GB" dirty="0"/>
              <a:t>UL transmission for </a:t>
            </a:r>
            <a:r>
              <a:rPr lang="en-GB" dirty="0" smtClean="0"/>
              <a:t>[the RAN4 specified channel allocations in] a given band combination. If the UE indicates that it does not support 2 simultaneous UL transmission then network </a:t>
            </a:r>
            <a:r>
              <a:rPr lang="en-GB" dirty="0"/>
              <a:t>must respect this capability when configuring/scheduling the </a:t>
            </a:r>
            <a:r>
              <a:rPr lang="en-GB" dirty="0" smtClean="0"/>
              <a:t>UE.</a:t>
            </a:r>
          </a:p>
        </p:txBody>
      </p:sp>
    </p:spTree>
    <p:extLst>
      <p:ext uri="{BB962C8B-B14F-4D97-AF65-F5344CB8AC3E}">
        <p14:creationId xmlns:p14="http://schemas.microsoft.com/office/powerpoint/2010/main" val="2916005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Dynamic signalling mechanism</a:t>
            </a:r>
            <a:endParaRPr lang="en-GB" dirty="0"/>
          </a:p>
        </p:txBody>
      </p:sp>
      <p:sp>
        <p:nvSpPr>
          <p:cNvPr id="3" name="Content Placeholder 2"/>
          <p:cNvSpPr>
            <a:spLocks noGrp="1"/>
          </p:cNvSpPr>
          <p:nvPr>
            <p:ph idx="1"/>
          </p:nvPr>
        </p:nvSpPr>
        <p:spPr/>
        <p:txBody>
          <a:bodyPr/>
          <a:lstStyle/>
          <a:p>
            <a:pPr lvl="0"/>
            <a:r>
              <a:rPr lang="en-GB" dirty="0" smtClean="0"/>
              <a:t>UE request indicating a preference for single UL transmission can be transmitted. UE can trigger request based on current configuration, current radio conditions, etc. The network can decide whether or not to respect the request when configuring/scheduling the UE (network decision can change based on, for example, current radio conditions, etc) [This has similarities to current IDC mechanism]. </a:t>
            </a:r>
          </a:p>
          <a:p>
            <a:pPr lvl="1"/>
            <a:r>
              <a:rPr lang="en-GB" dirty="0" smtClean="0"/>
              <a:t>FFS Whether UE need to be explicitly informed of the network's decision.</a:t>
            </a:r>
          </a:p>
          <a:p>
            <a:pPr marL="457200" lvl="1" indent="0">
              <a:buNone/>
            </a:pPr>
            <a:endParaRPr lang="en-GB" dirty="0" smtClean="0"/>
          </a:p>
          <a:p>
            <a:pPr lvl="1"/>
            <a:endParaRPr lang="en-GB" dirty="0" smtClean="0"/>
          </a:p>
          <a:p>
            <a:pPr lvl="1"/>
            <a:endParaRPr lang="en-GB" dirty="0"/>
          </a:p>
        </p:txBody>
      </p:sp>
    </p:spTree>
    <p:extLst>
      <p:ext uri="{BB962C8B-B14F-4D97-AF65-F5344CB8AC3E}">
        <p14:creationId xmlns:p14="http://schemas.microsoft.com/office/powerpoint/2010/main" val="3745717276"/>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101075</TotalTime>
  <Words>215</Words>
  <Application>Microsoft Office PowerPoint</Application>
  <PresentationFormat>On-screen Show (4:3)</PresentationFormat>
  <Paragraphs>11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Times New Roman</vt:lpstr>
      <vt:lpstr>3gpp</vt:lpstr>
      <vt:lpstr>Signalling for Single/Dual UL Tx (current status)</vt:lpstr>
      <vt:lpstr>UE capability signalling</vt:lpstr>
      <vt:lpstr>Dynamic signalling mechanism</vt:lpstr>
    </vt:vector>
  </TitlesOfParts>
  <Company>Intel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RAN2 status report to RAN</dc:title>
  <dc:creator>richard.c.burbidge@intel.com</dc:creator>
  <cp:keywords>Report; RAN2</cp:keywords>
  <cp:lastModifiedBy>Intel-4439</cp:lastModifiedBy>
  <cp:revision>4743</cp:revision>
  <dcterms:created xsi:type="dcterms:W3CDTF">2009-11-27T05:15:11Z</dcterms:created>
  <dcterms:modified xsi:type="dcterms:W3CDTF">2017-09-13T01:18:51Z</dcterms:modified>
  <cp:category>Report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1322428612</vt:lpwstr>
  </property>
  <property fmtid="{D5CDD505-2E9C-101B-9397-08002B2CF9AE}" pid="3" name="UpdateProcess">
    <vt:lpwstr>End</vt:lpwstr>
  </property>
</Properties>
</file>