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731" r:id="rId1"/>
  </p:sldMasterIdLst>
  <p:notesMasterIdLst>
    <p:notesMasterId r:id="rId7"/>
  </p:notesMasterIdLst>
  <p:handoutMasterIdLst>
    <p:handoutMasterId r:id="rId8"/>
  </p:handoutMasterIdLst>
  <p:sldIdLst>
    <p:sldId id="591" r:id="rId2"/>
    <p:sldId id="634" r:id="rId3"/>
    <p:sldId id="633" r:id="rId4"/>
    <p:sldId id="635" r:id="rId5"/>
    <p:sldId id="636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47"/>
    <a:srgbClr val="0000FF"/>
    <a:srgbClr val="FF0000"/>
    <a:srgbClr val="CCFFCC"/>
    <a:srgbClr val="CCFF99"/>
    <a:srgbClr val="FFFFCC"/>
    <a:srgbClr val="FFFF99"/>
    <a:srgbClr val="CBC6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03" autoAdjust="0"/>
    <p:restoredTop sz="90909" autoAdjust="0"/>
  </p:normalViewPr>
  <p:slideViewPr>
    <p:cSldViewPr snapToGrid="0">
      <p:cViewPr varScale="1">
        <p:scale>
          <a:sx n="127" d="100"/>
          <a:sy n="127" d="100"/>
        </p:scale>
        <p:origin x="-161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9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FA675B9-496B-4884-B922-1F39545DD1D7}" type="slidenum">
              <a:rPr lang="en-GB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8245584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ja-JP" noProof="0" smtClean="0"/>
              <a:t>Click to edit Master text styles</a:t>
            </a:r>
          </a:p>
          <a:p>
            <a:pPr lvl="1"/>
            <a:r>
              <a:rPr lang="en-GB" altLang="ja-JP" noProof="0" smtClean="0"/>
              <a:t>Second level</a:t>
            </a:r>
          </a:p>
          <a:p>
            <a:pPr lvl="2"/>
            <a:r>
              <a:rPr lang="en-GB" altLang="ja-JP" noProof="0" smtClean="0"/>
              <a:t>Third level</a:t>
            </a:r>
          </a:p>
          <a:p>
            <a:pPr lvl="3"/>
            <a:r>
              <a:rPr lang="en-GB" altLang="ja-JP" noProof="0" smtClean="0"/>
              <a:t>Fourth level</a:t>
            </a:r>
          </a:p>
          <a:p>
            <a:pPr lvl="4"/>
            <a:r>
              <a:rPr lang="en-GB" altLang="ja-JP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FD4D9D2-1C8A-4F28-AA24-CD5387AAF83E}" type="slidenum">
              <a:rPr lang="en-GB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1311217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39455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GPP_TM_R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GB" altLang="ja-JP" baseline="30000" smtClean="0">
                <a:solidFill>
                  <a:schemeClr val="bg1"/>
                </a:solidFill>
              </a:rPr>
              <a:t>th</a:t>
            </a:r>
            <a:r>
              <a:rPr lang="en-GB" altLang="ja-JP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6" name="Picture 6" descr="3GPP_TM_R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4"/>
          <p:cNvSpPr txBox="1">
            <a:spLocks noGrp="1"/>
          </p:cNvSpPr>
          <p:nvPr/>
        </p:nvSpPr>
        <p:spPr bwMode="auto">
          <a:xfrm>
            <a:off x="7877175" y="6213475"/>
            <a:ext cx="1044575" cy="2635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GB" sz="1100" b="1">
                <a:solidFill>
                  <a:schemeClr val="bg1"/>
                </a:solidFill>
              </a:rPr>
              <a:t>ＳＬＩＤＥ</a:t>
            </a:r>
            <a:fld id="{49EDA82D-7EE4-4142-B9C3-C26B963C6EB0}" type="slidenum">
              <a:rPr lang="ja-JP" altLang="en-GB" sz="1100" b="1">
                <a:solidFill>
                  <a:schemeClr val="bg1"/>
                </a:solidFill>
              </a:rPr>
              <a:pPr algn="ctr" eaLnBrk="1" hangingPunct="1"/>
              <a:t>‹#›</a:t>
            </a:fld>
            <a:endParaRPr lang="en-GB" altLang="ja-JP" sz="1100" b="1">
              <a:solidFill>
                <a:schemeClr val="bg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ja-JP" altLang="en-US" noProof="0" smtClean="0"/>
              <a:t>マスタ タイトルの書式設定</a:t>
            </a:r>
          </a:p>
        </p:txBody>
      </p:sp>
      <p:sp>
        <p:nvSpPr>
          <p:cNvPr id="76804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ja-JP" altLang="en-US" noProof="0" smtClean="0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80946908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A13A0BDD-3AFA-46E0-83D4-D9714C1D3CD9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196939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00409619-6385-44C4-992A-89E4E702399E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3061436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A5ECFDC-F436-4906-AD08-C0F89A355EC7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661126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353C21A8-BAA1-40CE-9608-44DCC23862B6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5263518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8BD9E0AF-1BF7-4FEC-8426-77DC43191FD7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2543568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3630CC2C-5CAC-4B87-9428-15D8122E2E78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3288575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DF95215-FF6E-49CB-AE3D-A153BA3CDEE7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1034830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B1DE0BED-F0C4-49B0-9738-29A44F3896C5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080778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7512CAB-F5FA-4C91-A494-E25B532D3419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271235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9AF5C2E8-B9D6-4A8C-9364-5DF69F9B69E2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763950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90D5493F-0A9B-4079-8217-891551A2DC26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466930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0AF99C4C-2003-4A9E-B6A3-096574B8D780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260694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73439B8C-D7CD-400E-B7BA-72D6B44C8109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855428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EA9BFC15-393A-4213-A484-AE140BAC1C0E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268019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B00CF6DF-9675-47CB-BC6B-2D0A7D257D91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577465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D094A083-7872-47B7-8462-68CD5C96BEED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740641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  <a:endParaRPr lang="en-GB" altLang="ja-JP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 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GB" altLang="ja-JP" smtClean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450" y="6456363"/>
            <a:ext cx="99377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Slide Number Placeholder 4"/>
          <p:cNvSpPr txBox="1">
            <a:spLocks noGrp="1"/>
          </p:cNvSpPr>
          <p:nvPr/>
        </p:nvSpPr>
        <p:spPr bwMode="auto">
          <a:xfrm>
            <a:off x="7877175" y="6213475"/>
            <a:ext cx="1044575" cy="2635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GB" sz="1100" b="1">
                <a:solidFill>
                  <a:schemeClr val="bg1"/>
                </a:solidFill>
              </a:rPr>
              <a:t>ＳＬＩＤＥ</a:t>
            </a:r>
            <a:fld id="{4D3A2D3E-E2A8-451E-9520-E355A6516F8F}" type="slidenum">
              <a:rPr lang="ja-JP" altLang="en-GB" sz="1100" b="1">
                <a:solidFill>
                  <a:schemeClr val="bg1"/>
                </a:solidFill>
              </a:rPr>
              <a:pPr algn="ctr" eaLnBrk="1" hangingPunct="1"/>
              <a:t>‹#›</a:t>
            </a:fld>
            <a:endParaRPr lang="en-GB" altLang="ja-JP" sz="1100" b="1">
              <a:solidFill>
                <a:schemeClr val="bg1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20038" y="6483350"/>
            <a:ext cx="989012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100" b="1">
                <a:solidFill>
                  <a:schemeClr val="bg1"/>
                </a:solidFill>
              </a:defRPr>
            </a:lvl1pPr>
          </a:lstStyle>
          <a:p>
            <a:r>
              <a:rPr lang="en-GB" altLang="ja-JP"/>
              <a:t>Slide </a:t>
            </a:r>
            <a:fld id="{67EB6470-A6EA-4DCC-8C92-EACF8154C07E}" type="slidenum">
              <a:rPr lang="en-GB" altLang="ja-JP"/>
              <a:pPr/>
              <a:t>‹#›</a:t>
            </a:fld>
            <a:endParaRPr lang="en-GB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258" r:id="rId1"/>
    <p:sldLayoutId id="2147489242" r:id="rId2"/>
    <p:sldLayoutId id="2147489243" r:id="rId3"/>
    <p:sldLayoutId id="2147489244" r:id="rId4"/>
    <p:sldLayoutId id="2147489245" r:id="rId5"/>
    <p:sldLayoutId id="2147489246" r:id="rId6"/>
    <p:sldLayoutId id="2147489247" r:id="rId7"/>
    <p:sldLayoutId id="2147489248" r:id="rId8"/>
    <p:sldLayoutId id="2147489249" r:id="rId9"/>
    <p:sldLayoutId id="2147489250" r:id="rId10"/>
    <p:sldLayoutId id="2147489251" r:id="rId11"/>
    <p:sldLayoutId id="2147489252" r:id="rId12"/>
    <p:sldLayoutId id="2147489253" r:id="rId13"/>
    <p:sldLayoutId id="2147489254" r:id="rId14"/>
    <p:sldLayoutId id="2147489255" r:id="rId15"/>
    <p:sldLayoutId id="2147489256" r:id="rId16"/>
    <p:sldLayoutId id="2147489257" r:id="rId1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21"/>
        </a:buBlip>
        <a:defRPr kumimoji="1" sz="28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kumimoji="1" sz="24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0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16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sz="2900" smtClean="0">
                <a:ea typeface="MS PGothic" panose="020B0600070205080204" pitchFamily="50" charset="-128"/>
              </a:rPr>
              <a:t/>
            </a:r>
            <a:br>
              <a:rPr lang="en-US" altLang="en-US" sz="2900" smtClean="0">
                <a:ea typeface="MS PGothic" panose="020B0600070205080204" pitchFamily="50" charset="-128"/>
              </a:rPr>
            </a:br>
            <a:r>
              <a:rPr lang="en-US" altLang="en-US" sz="2900" smtClean="0">
                <a:ea typeface="MS PGothic" panose="020B0600070205080204" pitchFamily="50" charset="-128"/>
              </a:rPr>
              <a:t/>
            </a:r>
            <a:br>
              <a:rPr lang="en-US" altLang="en-US" sz="2900" smtClean="0">
                <a:ea typeface="MS PGothic" panose="020B0600070205080204" pitchFamily="50" charset="-128"/>
              </a:rPr>
            </a:br>
            <a:endParaRPr lang="en-GB" altLang="en-US" sz="2900" smtClean="0">
              <a:ea typeface="MS PGothic" panose="020B0600070205080204" pitchFamily="50" charset="-128"/>
            </a:endParaRPr>
          </a:p>
        </p:txBody>
      </p:sp>
      <p:sp>
        <p:nvSpPr>
          <p:cNvPr id="4100" name="Rectangle 2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4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sz="4800" b="1" dirty="0">
                <a:solidFill>
                  <a:srgbClr val="FF0000"/>
                </a:solidFill>
                <a:latin typeface="+mj-lt"/>
                <a:ea typeface="MS PGothic" pitchFamily="34" charset="-128"/>
                <a:cs typeface="+mj-cs"/>
              </a:rPr>
              <a:t>WF for RAN4  early consideration items</a:t>
            </a:r>
            <a:endParaRPr lang="en-GB" altLang="ja-JP" sz="4800" b="1" dirty="0">
              <a:solidFill>
                <a:srgbClr val="FF0000"/>
              </a:solidFill>
              <a:latin typeface="+mj-lt"/>
              <a:ea typeface="MS PGothic" pitchFamily="34" charset="-128"/>
              <a:cs typeface="+mj-cs"/>
            </a:endParaRPr>
          </a:p>
        </p:txBody>
      </p:sp>
      <p:sp>
        <p:nvSpPr>
          <p:cNvPr id="4101" name="Rectangle 4"/>
          <p:cNvSpPr>
            <a:spLocks noGrp="1"/>
          </p:cNvSpPr>
          <p:nvPr>
            <p:ph type="subTitle" idx="1"/>
          </p:nvPr>
        </p:nvSpPr>
        <p:spPr>
          <a:xfrm>
            <a:off x="977900" y="3886200"/>
            <a:ext cx="7496175" cy="1752600"/>
          </a:xfrm>
        </p:spPr>
        <p:txBody>
          <a:bodyPr/>
          <a:lstStyle/>
          <a:p>
            <a:pPr eaLnBrk="1" hangingPunct="1"/>
            <a:endParaRPr lang="en-GB" altLang="ja-JP" sz="2400" b="1" dirty="0" smtClean="0">
              <a:ea typeface="MS PGothic" panose="020B0600070205080204" pitchFamily="50" charset="-128"/>
            </a:endParaRPr>
          </a:p>
          <a:p>
            <a:pPr eaLnBrk="1" hangingPunct="1"/>
            <a:r>
              <a:rPr lang="en-GB" altLang="ja-JP" sz="2400" b="1" dirty="0" smtClean="0">
                <a:ea typeface="MS PGothic" panose="020B0600070205080204" pitchFamily="50" charset="-128"/>
              </a:rPr>
              <a:t>RAN4 Chairman</a:t>
            </a:r>
          </a:p>
          <a:p>
            <a:pPr eaLnBrk="1" hangingPunct="1"/>
            <a:endParaRPr lang="en-GB" altLang="ja-JP" sz="2400" b="1" dirty="0" smtClean="0">
              <a:ea typeface="MS PGothic" panose="020B0600070205080204" pitchFamily="50" charset="-128"/>
            </a:endParaRPr>
          </a:p>
        </p:txBody>
      </p:sp>
      <p:sp>
        <p:nvSpPr>
          <p:cNvPr id="6" name="テキスト ボックス 3"/>
          <p:cNvSpPr txBox="1"/>
          <p:nvPr/>
        </p:nvSpPr>
        <p:spPr>
          <a:xfrm>
            <a:off x="107504" y="188639"/>
            <a:ext cx="25272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3GPP TSG-RAN #77</a:t>
            </a:r>
          </a:p>
          <a:p>
            <a:r>
              <a:rPr lang="en-GB" sz="1400" b="1" dirty="0" smtClean="0"/>
              <a:t>Sapporo, JP,  11</a:t>
            </a:r>
            <a:r>
              <a:rPr lang="en-GB" sz="1400" b="1" baseline="30000" dirty="0" smtClean="0"/>
              <a:t>th</a:t>
            </a:r>
            <a:r>
              <a:rPr lang="en-GB" sz="1400" b="1" dirty="0" smtClean="0"/>
              <a:t>-14</a:t>
            </a:r>
            <a:r>
              <a:rPr lang="en-GB" sz="1400" b="1" baseline="30000" dirty="0" smtClean="0"/>
              <a:t>th</a:t>
            </a:r>
            <a:r>
              <a:rPr lang="en-GB" sz="1400" b="1" dirty="0" smtClean="0"/>
              <a:t>, 2017</a:t>
            </a:r>
            <a:endParaRPr lang="en-US" sz="1400" b="1" i="1" dirty="0"/>
          </a:p>
        </p:txBody>
      </p:sp>
      <p:sp>
        <p:nvSpPr>
          <p:cNvPr id="7" name="Rectangle 6"/>
          <p:cNvSpPr/>
          <p:nvPr/>
        </p:nvSpPr>
        <p:spPr>
          <a:xfrm>
            <a:off x="4480559" y="165763"/>
            <a:ext cx="27418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sz="1400" b="1" smtClean="0"/>
              <a:t>RP-172042</a:t>
            </a:r>
            <a:endParaRPr lang="en-US" altLang="ja-JP" sz="1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RAN4 early consideration items in RAN #77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4925"/>
            <a:ext cx="8229600" cy="4525963"/>
          </a:xfrm>
        </p:spPr>
        <p:txBody>
          <a:bodyPr/>
          <a:lstStyle/>
          <a:p>
            <a:pPr lvl="0"/>
            <a:r>
              <a:rPr lang="en-US" sz="2400" dirty="0"/>
              <a:t>How to continue the WI LTE TRP and TRS. See reference RP-171705. </a:t>
            </a:r>
          </a:p>
          <a:p>
            <a:pPr lvl="0"/>
            <a:r>
              <a:rPr lang="en-US" sz="2400" dirty="0"/>
              <a:t>Add Band 4, Band 14 and 71 to list of operating bands for Cat M1, M2, NB1 and NB2 applicability. See reference RP-171572</a:t>
            </a:r>
          </a:p>
          <a:p>
            <a:pPr lvl="0"/>
            <a:r>
              <a:rPr lang="en-US" sz="2400" dirty="0"/>
              <a:t>Automation of TPs and CRs for Basket CA </a:t>
            </a:r>
            <a:r>
              <a:rPr lang="en-US" sz="2400" dirty="0" err="1"/>
              <a:t>WIs.</a:t>
            </a:r>
            <a:r>
              <a:rPr lang="en-US" sz="2400" dirty="0"/>
              <a:t> See reference RP-171791.</a:t>
            </a:r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47512CAB-F5FA-4C91-A494-E25B532D3419}" type="slidenum">
              <a:rPr lang="en-GB" altLang="ja-JP" smtClean="0"/>
              <a:pPr/>
              <a:t>1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198168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LTE TRP and TRS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Observations </a:t>
            </a:r>
          </a:p>
          <a:p>
            <a:pPr lvl="1"/>
            <a:r>
              <a:rPr lang="en-US" sz="1600" dirty="0" smtClean="0"/>
              <a:t>LTE </a:t>
            </a:r>
            <a:r>
              <a:rPr lang="en-US" sz="1600" dirty="0"/>
              <a:t>TRP and TRS WI is proposed to be extended to March 2018</a:t>
            </a:r>
          </a:p>
          <a:p>
            <a:pPr lvl="1"/>
            <a:r>
              <a:rPr lang="en-US" sz="1600" dirty="0"/>
              <a:t>Large gap between operators proposal and UE vendors proposal on the TRP/TRS performance is observed in the last RAN4 meeting. </a:t>
            </a:r>
          </a:p>
          <a:p>
            <a:pPr lvl="1"/>
            <a:r>
              <a:rPr lang="en-US" sz="1600" dirty="0"/>
              <a:t>It is challenging to address the above gaps using meeting time. More offline discussion is expected to address the different opinion. </a:t>
            </a:r>
            <a:endParaRPr lang="en-US" sz="1600" dirty="0" smtClean="0"/>
          </a:p>
          <a:p>
            <a:r>
              <a:rPr lang="en-US" sz="2000" dirty="0" smtClean="0"/>
              <a:t>WF: </a:t>
            </a:r>
          </a:p>
          <a:p>
            <a:pPr lvl="1"/>
            <a:r>
              <a:rPr lang="en-US" sz="1600" dirty="0" smtClean="0"/>
              <a:t>Extend the WI to March 2018 as Rel-15 WI </a:t>
            </a:r>
          </a:p>
          <a:p>
            <a:pPr lvl="1"/>
            <a:r>
              <a:rPr lang="en-US" sz="1600" dirty="0" smtClean="0"/>
              <a:t>TU handling in Q4 2017:</a:t>
            </a:r>
          </a:p>
          <a:p>
            <a:pPr lvl="2"/>
            <a:r>
              <a:rPr lang="en-US" sz="1600" dirty="0" smtClean="0"/>
              <a:t>0 TU allocated in Q4</a:t>
            </a:r>
          </a:p>
          <a:p>
            <a:pPr lvl="2"/>
            <a:r>
              <a:rPr lang="en-US" sz="1600" dirty="0" smtClean="0"/>
              <a:t>Agenda items will be set up in Q4. Companies are encouraged to join the offline discussion via e-mail reflector, conference call, coffee break during the meeting, etc. </a:t>
            </a:r>
          </a:p>
          <a:p>
            <a:pPr lvl="1"/>
            <a:r>
              <a:rPr lang="en-US" sz="1600" dirty="0"/>
              <a:t>RAN4 will evaluate the progress in Nov regular meeting for next step</a:t>
            </a:r>
          </a:p>
          <a:p>
            <a:pPr lvl="2"/>
            <a:r>
              <a:rPr lang="en-US" sz="1600" dirty="0"/>
              <a:t>Stop the WI is one of options can be considered in Dec RAN if no specific step to progress is identified.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47512CAB-F5FA-4C91-A494-E25B532D3419}" type="slidenum">
              <a:rPr lang="en-GB" altLang="ja-JP" smtClean="0"/>
              <a:pPr/>
              <a:t>2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9264030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bands for CatM1, M2, NB1, and NB2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83935"/>
          </a:xfrm>
        </p:spPr>
        <p:txBody>
          <a:bodyPr/>
          <a:lstStyle/>
          <a:p>
            <a:r>
              <a:rPr lang="en-US" sz="2000" dirty="0" smtClean="0"/>
              <a:t>Observation</a:t>
            </a:r>
          </a:p>
          <a:p>
            <a:pPr lvl="1"/>
            <a:r>
              <a:rPr lang="en-US" sz="1600" dirty="0" smtClean="0"/>
              <a:t>New </a:t>
            </a:r>
            <a:r>
              <a:rPr lang="en-US" sz="1600" dirty="0"/>
              <a:t>WI proposal on adding new bands to support Cat M1, M2, NB1 and NB2 is proposed in RP-171572. Further discussion on the WID is expected in RAN #77. </a:t>
            </a:r>
          </a:p>
          <a:p>
            <a:pPr lvl="1"/>
            <a:r>
              <a:rPr lang="en-US" sz="1600" dirty="0"/>
              <a:t>Draft CRs for 36.101 have been endorsed in RAN4 #84. Companies is going to submit the company CRs in RAN#77 after above new WI is approved </a:t>
            </a:r>
            <a:endParaRPr lang="en-US" sz="1600" dirty="0" smtClean="0"/>
          </a:p>
          <a:p>
            <a:r>
              <a:rPr lang="en-US" sz="2000" dirty="0" smtClean="0"/>
              <a:t>WF: </a:t>
            </a:r>
          </a:p>
          <a:p>
            <a:pPr lvl="1"/>
            <a:r>
              <a:rPr lang="en-US" sz="1600" dirty="0" smtClean="0"/>
              <a:t>Split the WID (RP-171752) into two WI: </a:t>
            </a:r>
          </a:p>
          <a:p>
            <a:pPr lvl="2"/>
            <a:r>
              <a:rPr lang="en-US" sz="1600" dirty="0" smtClean="0"/>
              <a:t>RP-172015: Additional </a:t>
            </a:r>
            <a:r>
              <a:rPr lang="en-US" sz="1600" dirty="0"/>
              <a:t>LTE bands for UE category M1 and/or NB1 in Rel-15</a:t>
            </a:r>
          </a:p>
          <a:p>
            <a:pPr lvl="2"/>
            <a:r>
              <a:rPr lang="en-US" sz="1600" dirty="0" smtClean="0"/>
              <a:t>RP-172016: Additional </a:t>
            </a:r>
            <a:r>
              <a:rPr lang="en-US" sz="1600" dirty="0"/>
              <a:t>LTE bands for UE category M2 and/or NB2 in </a:t>
            </a:r>
            <a:r>
              <a:rPr lang="en-US" sz="1600" dirty="0" smtClean="0"/>
              <a:t>Rel-15</a:t>
            </a:r>
          </a:p>
          <a:p>
            <a:pPr lvl="2"/>
            <a:r>
              <a:rPr lang="en-US" sz="1600" dirty="0" smtClean="0"/>
              <a:t>AT&amp;T and T-Mobile USA will coordinate the companies for rapporteur-ship for above two WIs</a:t>
            </a:r>
          </a:p>
          <a:p>
            <a:pPr lvl="1"/>
            <a:r>
              <a:rPr lang="en-US" sz="1600" dirty="0"/>
              <a:t>CR handling: </a:t>
            </a:r>
            <a:endParaRPr lang="en-US" sz="1600" dirty="0" smtClean="0"/>
          </a:p>
          <a:p>
            <a:pPr lvl="2"/>
            <a:r>
              <a:rPr lang="en-US" sz="1200" dirty="0" smtClean="0"/>
              <a:t>Nokia  and Qualcomm will coordinate companies to provide the companies CRs in RAN #77. </a:t>
            </a:r>
          </a:p>
          <a:p>
            <a:pPr lvl="2"/>
            <a:r>
              <a:rPr lang="en-US" sz="1200" dirty="0"/>
              <a:t>Company CRs can be approved in RAN #</a:t>
            </a:r>
            <a:r>
              <a:rPr lang="en-US" sz="1200" dirty="0" smtClean="0"/>
              <a:t>77</a:t>
            </a:r>
            <a:endParaRPr lang="en-US" sz="1200" dirty="0"/>
          </a:p>
          <a:p>
            <a:pPr lvl="1"/>
            <a:r>
              <a:rPr lang="en-US" sz="1600" dirty="0" smtClean="0"/>
              <a:t>WI handling in RAN #77: </a:t>
            </a:r>
            <a:endParaRPr lang="en-US" sz="1600" dirty="0"/>
          </a:p>
          <a:p>
            <a:pPr lvl="2"/>
            <a:r>
              <a:rPr lang="en-US" sz="1200" dirty="0" smtClean="0"/>
              <a:t>Above two </a:t>
            </a:r>
            <a:r>
              <a:rPr lang="en-US" sz="1200" dirty="0"/>
              <a:t>b</a:t>
            </a:r>
            <a:r>
              <a:rPr lang="en-US" sz="1200" dirty="0" smtClean="0"/>
              <a:t>asket  WIs  will be continue until  then end of Rel-15, i.e., June 2018. </a:t>
            </a:r>
            <a:endParaRPr lang="en-US" sz="1200" dirty="0"/>
          </a:p>
          <a:p>
            <a:pPr marL="457200" lvl="1" indent="0">
              <a:buNone/>
            </a:pPr>
            <a:endParaRPr lang="en-US" sz="1600" dirty="0"/>
          </a:p>
          <a:p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47512CAB-F5FA-4C91-A494-E25B532D3419}" type="slidenum">
              <a:rPr lang="en-GB" altLang="ja-JP" smtClean="0"/>
              <a:pPr/>
              <a:t>3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400218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Automation of TPs and CRs for Basket CA WIs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Observation: </a:t>
            </a:r>
          </a:p>
          <a:p>
            <a:pPr lvl="1"/>
            <a:r>
              <a:rPr lang="en-US" dirty="0"/>
              <a:t>Automation of TPs and CRs are proposed in RP-171791. The intension is to further reduce the meeting time </a:t>
            </a:r>
            <a:r>
              <a:rPr lang="en-US" dirty="0" smtClean="0"/>
              <a:t>and rapporteur effort for </a:t>
            </a:r>
            <a:r>
              <a:rPr lang="en-US" dirty="0"/>
              <a:t>handling LTE CA basket WI TPs and CRs. </a:t>
            </a:r>
          </a:p>
          <a:p>
            <a:pPr lvl="1"/>
            <a:r>
              <a:rPr lang="en-US" dirty="0"/>
              <a:t>Further discussion between proponents and MCC on the feasibility of automation of TPs and CRs is expected in RAN #77. </a:t>
            </a:r>
            <a:endParaRPr lang="en-US" dirty="0" smtClean="0"/>
          </a:p>
          <a:p>
            <a:pPr marL="342900" lvl="1" indent="-342900">
              <a:buClrTx/>
              <a:buBlip>
                <a:blip r:embed="rId2"/>
              </a:buBlip>
            </a:pPr>
            <a:r>
              <a:rPr lang="en-US" dirty="0"/>
              <a:t> </a:t>
            </a:r>
            <a:r>
              <a:rPr lang="en-US" dirty="0" smtClean="0"/>
              <a:t>WF: 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sz="2400" dirty="0" smtClean="0"/>
              <a:t>QC lead the WF discussion with MCC. </a:t>
            </a:r>
            <a:endParaRPr lang="en-US" sz="2400" dirty="0"/>
          </a:p>
          <a:p>
            <a:pPr marL="0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47512CAB-F5FA-4C91-A494-E25B532D3419}" type="slidenum">
              <a:rPr lang="en-GB" altLang="ja-JP" smtClean="0"/>
              <a:pPr/>
              <a:t>4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378184224"/>
      </p:ext>
    </p:extLst>
  </p:cSld>
  <p:clrMapOvr>
    <a:masterClrMapping/>
  </p:clrMapOvr>
</p:sld>
</file>

<file path=ppt/theme/theme1.xml><?xml version="1.0" encoding="utf-8"?>
<a:theme xmlns:a="http://schemas.openxmlformats.org/drawingml/2006/main" name="1_3gpp">
  <a:themeElements>
    <a:clrScheme name="1_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3gpp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221018</TotalTime>
  <Words>494</Words>
  <Application>Microsoft Office PowerPoint</Application>
  <PresentationFormat>On-screen Show (4:3)</PresentationFormat>
  <Paragraphs>47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1_3gpp</vt:lpstr>
      <vt:lpstr>  </vt:lpstr>
      <vt:lpstr>RAN4 early consideration items in RAN #77</vt:lpstr>
      <vt:lpstr>LTE TRP and TRS</vt:lpstr>
      <vt:lpstr>Add bands for CatM1, M2, NB1, and NB2</vt:lpstr>
      <vt:lpstr>Automation of TPs and CRs for Basket CA WIs</vt:lpstr>
    </vt:vector>
  </TitlesOfParts>
  <Company>FUJITSU 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3GPPRAN4#60bis  Meeting Arrangement</dc:title>
  <dc:creator>Saynajakangas, Tuomo (Nokia - FI/Oulu)</dc:creator>
  <dc:description>©3GPP 2009. All rights reserved</dc:description>
  <cp:lastModifiedBy>xutao zhou</cp:lastModifiedBy>
  <cp:revision>3687</cp:revision>
  <dcterms:created xsi:type="dcterms:W3CDTF">2009-06-03T18:05:22Z</dcterms:created>
  <dcterms:modified xsi:type="dcterms:W3CDTF">2017-09-11T23:03:57Z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(3)VfiWib7JH/3GC0IchWPFA4Gl0g/gme/Z/OzxhSA+bD0D6+rZtHw+MB0lvVVw9/3O9siVOS4f_x000d_
GIHFLulrWhDNPWkWang2i+5gl7DoLWVpXiRg9jTn2EX0/bV/k6TXUTNJ6NsUA4AkDZg6onyb_x000d_
qz9Q3xgLS7vKjJgOaw3T1VKVZV7D/v50R1gf9TiXmqvijdm7IjOWjahPaYbqVFMOcQ3R9yKl_x000d_
Dri/JmwTEGrlxVPMcI</vt:lpwstr>
  </property>
  <property fmtid="{D5CDD505-2E9C-101B-9397-08002B2CF9AE}" pid="3" name="_new_ms_pID_72543_00">
    <vt:lpwstr>_new_ms_pID_72543</vt:lpwstr>
  </property>
  <property fmtid="{D5CDD505-2E9C-101B-9397-08002B2CF9AE}" pid="4" name="_new_ms_pID_725431">
    <vt:lpwstr>Iw04xJaSPA+og92jk3GdHb5KFgZS0QUdwzF9l4wK/UOpnhHDQM78Am_x000d_
HbptMkzyZmdV6hOHiS+Fv0fAJYbkM6zqmWiw9Zi16jc0Ovjv2sqAa5gDNLswCjVFjmDf9lGs_x000d_
ZvGg5Q0tc9SE/IPjPx4kdE77250fag12y6W3oxisTDdQvLmtPth6FkT4WKeKxKyMX5V9m2+W_x000d_
ktDCsDJDzMk5Xzjic/YawUfGUIH/1m9+HI1Y</vt:lpwstr>
  </property>
  <property fmtid="{D5CDD505-2E9C-101B-9397-08002B2CF9AE}" pid="5" name="_new_ms_pID_725431_00">
    <vt:lpwstr>_new_ms_pID_725431</vt:lpwstr>
  </property>
  <property fmtid="{D5CDD505-2E9C-101B-9397-08002B2CF9AE}" pid="6" name="_new_ms_pID_725432">
    <vt:lpwstr>HlIvCMj7nWJEtB+jia4y8x+8SrMPCNLxmcZS_x000d_
KZgSkBzW7DVc6E7EbDy5E6kITZiDBQ==</vt:lpwstr>
  </property>
  <property fmtid="{D5CDD505-2E9C-101B-9397-08002B2CF9AE}" pid="7" name="_new_ms_pID_725432_00">
    <vt:lpwstr>_new_ms_pID_725432</vt:lpwstr>
  </property>
  <property fmtid="{D5CDD505-2E9C-101B-9397-08002B2CF9AE}" pid="8" name="_2015_ms_pID_725343">
    <vt:lpwstr>(2)NTsSQlx83b3ul9yvxjFk1m6hbJ6dlwQvwrkCXkO57eSKO4uurKxDrodUw/r+hDUf2YyuNm0W
pX1CsSdsVcdDjCUN+1PkjiXqcJCsYJKI9PEPhEx3Ldjf6mOtPBnGsX2QRuwvHqm0dU8DkWTR
mGH7YGDlAglLkDZldDuHVZlxUZtnpC5MdvNiWmY7WYRUopK4/NwZZKvutJvJCLPnqVG9c841
qs4yVdeii5HixmxesC</vt:lpwstr>
  </property>
  <property fmtid="{D5CDD505-2E9C-101B-9397-08002B2CF9AE}" pid="9" name="_2015_ms_pID_725343_00">
    <vt:lpwstr>_2015_ms_pID_725343</vt:lpwstr>
  </property>
  <property fmtid="{D5CDD505-2E9C-101B-9397-08002B2CF9AE}" pid="10" name="_2015_ms_pID_7253431">
    <vt:lpwstr>z8uAGrzgqA+7PhaarAcQ7DZsZP321k4Q1TWN94x1WIB3C1lSxhoeFg
N1wWdZTZ8Ghhw8Fkhc9fSQwS1uLo5GwvxxAKSgG79UMWJMQcfUifmlDZfdfYi1yv2KyNr7pk
D+eEDrvWGJ5vSZgIBAkOyX6Zk9legxXQpioUK5ophOqY+Z/JP4YUExwvwN7p7eFBYkZ3KT3b
Cw47u85qNA5TmUEg</vt:lpwstr>
  </property>
  <property fmtid="{D5CDD505-2E9C-101B-9397-08002B2CF9AE}" pid="11" name="_2015_ms_pID_7253431_00">
    <vt:lpwstr>_2015_ms_pID_7253431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1503377476</vt:lpwstr>
  </property>
</Properties>
</file>