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1" r:id="rId5"/>
    <p:sldId id="259" r:id="rId6"/>
    <p:sldId id="257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33"/>
    <a:srgbClr val="CCECFF"/>
    <a:srgbClr val="E7FFA3"/>
    <a:srgbClr val="CCFFFF"/>
    <a:srgbClr val="CCFF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0"/>
    <p:restoredTop sz="86410"/>
  </p:normalViewPr>
  <p:slideViewPr>
    <p:cSldViewPr>
      <p:cViewPr varScale="1">
        <p:scale>
          <a:sx n="97" d="100"/>
          <a:sy n="97" d="100"/>
        </p:scale>
        <p:origin x="-82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9/11/2017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i-FI" dirty="0" smtClean="0"/>
              <a:t>RP-17nnnn Way forward on LTE UDC</a:t>
            </a:r>
            <a:endParaRPr lang="en-US" dirty="0" smtClean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9/11/2017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9/11/2017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9/11/2017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 smtClean="0"/>
              <a:t>RP-17nnnn Way forward on LTE UDC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9/11/2017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 smtClean="0"/>
              <a:t>RP-17nnnn Way forward on LTE UDC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9/11/2017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9/11/2017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9/11/2017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9/11/2017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9/11/2017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9/11/2017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D707-4B0D-4804-8376-6870196EB9CB}" type="datetimeFigureOut">
              <a:rPr lang="en-US" smtClean="0"/>
              <a:pPr/>
              <a:t>9/11/2017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 dirty="0" smtClean="0"/>
              <a:t>RP-17nnnn Way forward on LTE UDC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2AC1F-954E-4362-8CC0-A4B0CB080C4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ile:///C:\Data\3GPP\Extracts\RP-171464-Status%20Report%20of%20UDC-v6.doc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WG2_RL2/TSGR2_99/Docs/R2-1709921.zip" TargetMode="External"/><Relationship Id="rId2" Type="http://schemas.openxmlformats.org/officeDocument/2006/relationships/hyperlink" Target="https://list.etsi.org/scripts/wa.exe?A2=ind1708E&amp;L=3GPP_TSG_RAN_WG2&amp;P=56268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3gpp.org/ftp/TSG_RAN/WG2_RL2/TSGR2_99/Docs/R2-1709742.zip" TargetMode="External"/><Relationship Id="rId4" Type="http://schemas.openxmlformats.org/officeDocument/2006/relationships/hyperlink" Target="http://www.3gpp.org/ftp/TSG_RAN/WG2_RL2/TSGR2_99/Docs/R2-1708357.zip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 smtClean="0"/>
              <a:t>Way forward on LTE UDC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5656" y="3886200"/>
            <a:ext cx="6192688" cy="1752600"/>
          </a:xfrm>
        </p:spPr>
        <p:txBody>
          <a:bodyPr>
            <a:noAutofit/>
          </a:bodyPr>
          <a:lstStyle/>
          <a:p>
            <a:pPr algn="just"/>
            <a:r>
              <a:rPr lang="fi-FI" sz="1800" dirty="0" smtClean="0">
                <a:solidFill>
                  <a:schemeClr val="tx1"/>
                </a:solidFill>
              </a:rPr>
              <a:t>Acer, ASTRI, AsusTek</a:t>
            </a:r>
            <a:r>
              <a:rPr lang="fi-FI" sz="1800" dirty="0" smtClean="0">
                <a:solidFill>
                  <a:schemeClr val="tx1"/>
                </a:solidFill>
              </a:rPr>
              <a:t>, Broadcom</a:t>
            </a:r>
            <a:r>
              <a:rPr lang="fi-FI" sz="1800" dirty="0" smtClean="0"/>
              <a:t>, </a:t>
            </a:r>
            <a:r>
              <a:rPr lang="fi-FI" sz="1800" dirty="0" smtClean="0">
                <a:solidFill>
                  <a:schemeClr val="tx1"/>
                </a:solidFill>
              </a:rPr>
              <a:t>CATT</a:t>
            </a:r>
            <a:r>
              <a:rPr lang="fi-FI" sz="1800" dirty="0" smtClean="0"/>
              <a:t>, </a:t>
            </a:r>
            <a:r>
              <a:rPr lang="fi-FI" sz="1800" dirty="0" smtClean="0">
                <a:solidFill>
                  <a:schemeClr val="tx1"/>
                </a:solidFill>
              </a:rPr>
              <a:t>CATR,</a:t>
            </a:r>
            <a:r>
              <a:rPr lang="fi-FI" sz="1800" dirty="0" smtClean="0"/>
              <a:t> </a:t>
            </a:r>
            <a:r>
              <a:rPr lang="fi-FI" sz="1800" dirty="0" smtClean="0">
                <a:solidFill>
                  <a:schemeClr val="tx1"/>
                </a:solidFill>
              </a:rPr>
              <a:t>China Mobile, </a:t>
            </a:r>
            <a:r>
              <a:rPr lang="fi-FI" sz="1800" dirty="0" smtClean="0">
                <a:solidFill>
                  <a:schemeClr val="tx1"/>
                </a:solidFill>
              </a:rPr>
              <a:t>China Unicom, CHTTL</a:t>
            </a:r>
            <a:r>
              <a:rPr lang="fi-FI" sz="1800" dirty="0">
                <a:solidFill>
                  <a:schemeClr val="tx1"/>
                </a:solidFill>
              </a:rPr>
              <a:t>, </a:t>
            </a:r>
            <a:r>
              <a:rPr lang="fi-FI" sz="1800" dirty="0" smtClean="0">
                <a:solidFill>
                  <a:schemeClr val="tx1"/>
                </a:solidFill>
              </a:rPr>
              <a:t>CoolPad, HTC</a:t>
            </a:r>
            <a:r>
              <a:rPr lang="fi-FI" sz="1800" dirty="0" smtClean="0">
                <a:solidFill>
                  <a:schemeClr val="tx1"/>
                </a:solidFill>
              </a:rPr>
              <a:t>, Huawei, HiSilicon, </a:t>
            </a:r>
            <a:r>
              <a:rPr lang="fi-FI" sz="1800" dirty="0" smtClean="0">
                <a:solidFill>
                  <a:schemeClr val="tx1"/>
                </a:solidFill>
              </a:rPr>
              <a:t>H3C, III</a:t>
            </a:r>
            <a:r>
              <a:rPr lang="fi-FI" sz="1800" dirty="0" smtClean="0">
                <a:solidFill>
                  <a:schemeClr val="tx1"/>
                </a:solidFill>
              </a:rPr>
              <a:t>, Intel, ITRI</a:t>
            </a:r>
            <a:r>
              <a:rPr lang="fi-FI" sz="1800" dirty="0" smtClean="0">
                <a:solidFill>
                  <a:schemeClr val="tx1"/>
                </a:solidFill>
              </a:rPr>
              <a:t>, </a:t>
            </a:r>
            <a:r>
              <a:rPr lang="fi-FI" sz="1800" dirty="0" smtClean="0">
                <a:solidFill>
                  <a:schemeClr val="tx1"/>
                </a:solidFill>
              </a:rPr>
              <a:t>MediaTek, Potevio, </a:t>
            </a:r>
            <a:r>
              <a:rPr lang="fi-FI" sz="1800" dirty="0" smtClean="0">
                <a:solidFill>
                  <a:schemeClr val="tx1"/>
                </a:solidFill>
              </a:rPr>
              <a:t>Qihoo 360, Samsung</a:t>
            </a:r>
            <a:r>
              <a:rPr lang="fi-FI" sz="1800" dirty="0" smtClean="0">
                <a:solidFill>
                  <a:schemeClr val="tx1"/>
                </a:solidFill>
              </a:rPr>
              <a:t>, </a:t>
            </a:r>
            <a:r>
              <a:rPr lang="fi-FI" sz="1800" dirty="0" smtClean="0">
                <a:solidFill>
                  <a:schemeClr val="tx1"/>
                </a:solidFill>
              </a:rPr>
              <a:t>SK Telecom, Spreadtrum</a:t>
            </a:r>
            <a:r>
              <a:rPr lang="fi-FI" sz="1800" dirty="0" smtClean="0">
                <a:solidFill>
                  <a:schemeClr val="tx1"/>
                </a:solidFill>
              </a:rPr>
              <a:t>, </a:t>
            </a:r>
            <a:r>
              <a:rPr lang="fi-FI" sz="1800" dirty="0" smtClean="0">
                <a:solidFill>
                  <a:schemeClr val="tx1"/>
                </a:solidFill>
              </a:rPr>
              <a:t>Verizon, Xiaomi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01850491"/>
              </p:ext>
            </p:extLst>
          </p:nvPr>
        </p:nvGraphicFramePr>
        <p:xfrm>
          <a:off x="251520" y="260648"/>
          <a:ext cx="864096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0"/>
                <a:gridCol w="4320480"/>
              </a:tblGrid>
              <a:tr h="370840">
                <a:tc>
                  <a:txBody>
                    <a:bodyPr/>
                    <a:lstStyle/>
                    <a:p>
                      <a:r>
                        <a:rPr lang="fi-FI" dirty="0" smtClean="0">
                          <a:solidFill>
                            <a:schemeClr val="tx1"/>
                          </a:solidFill>
                        </a:rPr>
                        <a:t>3GPP TSG RAN#77</a:t>
                      </a:r>
                    </a:p>
                    <a:p>
                      <a:r>
                        <a:rPr lang="fi-FI" b="0" dirty="0" smtClean="0">
                          <a:solidFill>
                            <a:schemeClr val="tx1"/>
                          </a:solidFill>
                        </a:rPr>
                        <a:t>11-14 September 2017</a:t>
                      </a:r>
                    </a:p>
                    <a:p>
                      <a:r>
                        <a:rPr lang="fi-FI" b="0" dirty="0" smtClean="0">
                          <a:solidFill>
                            <a:schemeClr val="tx1"/>
                          </a:solidFill>
                        </a:rPr>
                        <a:t>Sapporo, Japan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129088" algn="r"/>
                        </a:tabLst>
                      </a:pPr>
                      <a:r>
                        <a:rPr lang="fi-FI" dirty="0" smtClean="0">
                          <a:solidFill>
                            <a:schemeClr val="tx1"/>
                          </a:solidFill>
                        </a:rPr>
                        <a:t>	TDoc </a:t>
                      </a:r>
                      <a:r>
                        <a:rPr lang="fi-FI" dirty="0" smtClean="0">
                          <a:solidFill>
                            <a:schemeClr val="tx1"/>
                          </a:solidFill>
                        </a:rPr>
                        <a:t>RP-172033</a:t>
                      </a:r>
                      <a:endParaRPr lang="fi-FI" dirty="0" smtClean="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tabLst>
                          <a:tab pos="4129088" algn="r"/>
                        </a:tabLst>
                      </a:pPr>
                      <a:r>
                        <a:rPr lang="fi-FI" dirty="0" smtClean="0">
                          <a:solidFill>
                            <a:schemeClr val="tx1"/>
                          </a:solidFill>
                        </a:rPr>
                        <a:t>	</a:t>
                      </a:r>
                      <a:r>
                        <a:rPr lang="fi-FI" b="0" dirty="0" smtClean="0">
                          <a:solidFill>
                            <a:schemeClr val="tx1"/>
                          </a:solidFill>
                        </a:rPr>
                        <a:t>Agenda Item 10.1.2</a:t>
                      </a:r>
                    </a:p>
                    <a:p>
                      <a:pPr>
                        <a:tabLst>
                          <a:tab pos="4129088" algn="r"/>
                        </a:tabLst>
                      </a:pPr>
                      <a:r>
                        <a:rPr lang="fi-FI" sz="1100" b="0" i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	Revision of RP-171922</a:t>
                      </a:r>
                      <a:endParaRPr lang="en-US" sz="1100" b="0" i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9" name="Footer Placeholder 12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fi-FI" dirty="0" smtClean="0"/>
              <a:t>RP-172033 </a:t>
            </a:r>
            <a:r>
              <a:rPr lang="fi-FI" dirty="0" smtClean="0"/>
              <a:t>Way forward on LTE UDC</a:t>
            </a:r>
            <a:endParaRPr lang="en-US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Background and Status </a:t>
            </a:r>
            <a:r>
              <a:rPr lang="fi-FI" dirty="0" smtClean="0">
                <a:solidFill>
                  <a:schemeClr val="bg1">
                    <a:lumMod val="75000"/>
                  </a:schemeClr>
                </a:solidFill>
              </a:rPr>
              <a:t>[1/3]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i-FI" sz="2400" dirty="0" smtClean="0">
                <a:latin typeface="Calibri Light" pitchFamily="34" charset="0"/>
              </a:rPr>
              <a:t>RAN#76</a:t>
            </a:r>
          </a:p>
          <a:p>
            <a:pPr lvl="1"/>
            <a:r>
              <a:rPr lang="en-GB" sz="2000" i="1" dirty="0" smtClean="0">
                <a:latin typeface="Calibri Light" pitchFamily="34" charset="0"/>
              </a:rPr>
              <a:t>The TR was approved but the SI is extended until September. RAN agreed that additional information on the APDC solution is to be provided to RAN2 by 2017-06-26. At the next RAN2 meeting, we will analyse this additional information and update the TR via CRs. </a:t>
            </a:r>
            <a:r>
              <a:rPr lang="en-GB" sz="2000" i="1" dirty="0" smtClean="0">
                <a:solidFill>
                  <a:srgbClr val="FF0000"/>
                </a:solidFill>
                <a:latin typeface="Calibri Light" pitchFamily="34" charset="0"/>
              </a:rPr>
              <a:t>RAN#77 will make a decision between DEFLATE based solution and APDC solution (unless RAN2 is able to make a quick and easy decision).</a:t>
            </a:r>
            <a:r>
              <a:rPr lang="en-GB" sz="2000" i="1" dirty="0" smtClean="0">
                <a:latin typeface="Calibri Light" pitchFamily="34" charset="0"/>
              </a:rPr>
              <a:t> 1 TU is allocated for this activity in RAN2#99. (See SR in </a:t>
            </a:r>
            <a:r>
              <a:rPr lang="en-GB" sz="2000" i="1" u="sng" dirty="0" smtClean="0">
                <a:latin typeface="Calibri Light" pitchFamily="34" charset="0"/>
                <a:hlinkClick r:id="rId2" tooltip="C:Data3GPPExtractsRP-171464-Status Report of UDC-v6.doc"/>
              </a:rPr>
              <a:t>RP-171464</a:t>
            </a:r>
            <a:r>
              <a:rPr lang="en-GB" sz="2000" i="1" dirty="0" smtClean="0">
                <a:latin typeface="Calibri Light" pitchFamily="34" charset="0"/>
              </a:rPr>
              <a:t>)</a:t>
            </a:r>
            <a:endParaRPr lang="en-US" sz="2000" i="1" dirty="0" smtClean="0">
              <a:latin typeface="Calibri Light" pitchFamily="34" charset="0"/>
            </a:endParaRPr>
          </a:p>
          <a:p>
            <a:endParaRPr lang="fi-FI" sz="2400" dirty="0" smtClean="0">
              <a:latin typeface="Calibri Light" pitchFamily="34" charset="0"/>
            </a:endParaRPr>
          </a:p>
        </p:txBody>
      </p:sp>
      <p:sp>
        <p:nvSpPr>
          <p:cNvPr id="7" name="Footer Placeholder 12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pPr algn="ctr"/>
            <a:r>
              <a:rPr lang="fi-FI" dirty="0" smtClean="0"/>
              <a:t>RP-172033 </a:t>
            </a:r>
            <a:r>
              <a:rPr lang="fi-FI" dirty="0" smtClean="0"/>
              <a:t>Way forward on LTE UDC</a:t>
            </a:r>
            <a:endParaRPr lang="en-US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Background and Status </a:t>
            </a:r>
            <a:r>
              <a:rPr lang="fi-FI" dirty="0" smtClean="0">
                <a:solidFill>
                  <a:schemeClr val="bg1">
                    <a:lumMod val="75000"/>
                  </a:schemeClr>
                </a:solidFill>
              </a:rPr>
              <a:t>[2/3]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fi-FI" sz="2200" dirty="0" smtClean="0">
                <a:latin typeface="Calibri Light" pitchFamily="34" charset="0"/>
              </a:rPr>
              <a:t>RAN2#99</a:t>
            </a:r>
            <a:endParaRPr lang="fi-FI" sz="2000" dirty="0" smtClean="0">
              <a:latin typeface="Calibri Light" pitchFamily="34" charset="0"/>
            </a:endParaRPr>
          </a:p>
          <a:p>
            <a:pPr lvl="1"/>
            <a:r>
              <a:rPr lang="en-GB" sz="1900" dirty="0" smtClean="0">
                <a:latin typeface="Calibri Light" pitchFamily="34" charset="0"/>
                <a:hlinkClick r:id="rId2"/>
              </a:rPr>
              <a:t>RAN2 </a:t>
            </a:r>
            <a:r>
              <a:rPr lang="en-GB" sz="1900" dirty="0" smtClean="0">
                <a:latin typeface="Calibri Light" pitchFamily="34" charset="0"/>
                <a:sym typeface="Wingdings"/>
                <a:hlinkClick r:id="rId2"/>
              </a:rPr>
              <a:t> 99#14:</a:t>
            </a:r>
            <a:r>
              <a:rPr lang="en-GB" sz="1900" dirty="0" smtClean="0">
                <a:latin typeface="Calibri Light" pitchFamily="34" charset="0"/>
                <a:sym typeface="Wingdings"/>
              </a:rPr>
              <a:t> [</a:t>
            </a:r>
            <a:r>
              <a:rPr lang="en-GB" sz="1900" dirty="0" smtClean="0">
                <a:latin typeface="Calibri Light" pitchFamily="34" charset="0"/>
                <a:sym typeface="Wingdings"/>
                <a:hlinkClick r:id="rId3"/>
              </a:rPr>
              <a:t>R2-1709921</a:t>
            </a:r>
            <a:r>
              <a:rPr lang="en-GB" sz="1900" dirty="0" smtClean="0">
                <a:latin typeface="Calibri Light" pitchFamily="34" charset="0"/>
                <a:sym typeface="Wingdings"/>
              </a:rPr>
              <a:t>] </a:t>
            </a:r>
            <a:r>
              <a:rPr lang="en-GB" sz="1900" dirty="0" smtClean="0">
                <a:latin typeface="Calibri Light" pitchFamily="34" charset="0"/>
              </a:rPr>
              <a:t>CR36.754 simulation results of APDC</a:t>
            </a:r>
            <a:endParaRPr lang="en-US" sz="1900" dirty="0" smtClean="0">
              <a:latin typeface="Calibri Light" pitchFamily="34" charset="0"/>
            </a:endParaRPr>
          </a:p>
          <a:p>
            <a:pPr lvl="2"/>
            <a:r>
              <a:rPr lang="en-GB" sz="1400" dirty="0" smtClean="0">
                <a:latin typeface="Calibri Light" pitchFamily="34" charset="0"/>
              </a:rPr>
              <a:t>No objection received by the deadline</a:t>
            </a:r>
          </a:p>
          <a:p>
            <a:pPr lvl="2"/>
            <a:r>
              <a:rPr lang="en-GB" sz="1400" dirty="0" smtClean="0">
                <a:latin typeface="Calibri Light" pitchFamily="34" charset="0"/>
              </a:rPr>
              <a:t>Results from (R2-1708296, R2-1708383, R2-1708572, R2-1709041, R2-1708360) for 8KB and 16KB buffer sizes</a:t>
            </a:r>
            <a:endParaRPr lang="en-US" sz="1400" dirty="0" smtClean="0">
              <a:latin typeface="Calibri Light" pitchFamily="34" charset="0"/>
            </a:endParaRPr>
          </a:p>
          <a:p>
            <a:pPr lvl="2"/>
            <a:r>
              <a:rPr lang="en-GB" sz="1400" dirty="0" smtClean="0">
                <a:latin typeface="Calibri Light" pitchFamily="34" charset="0"/>
              </a:rPr>
              <a:t>Indicates APDC compression efficiency being function of compression buffer size</a:t>
            </a:r>
          </a:p>
          <a:p>
            <a:pPr lvl="2"/>
            <a:r>
              <a:rPr lang="en-GB" sz="1400" dirty="0" smtClean="0">
                <a:latin typeface="Calibri Light" pitchFamily="34" charset="0"/>
              </a:rPr>
              <a:t>Clarify the buffer size issue of APDC (32KB buffer </a:t>
            </a:r>
            <a:r>
              <a:rPr lang="en-GB" sz="1400" i="1" dirty="0" smtClean="0">
                <a:latin typeface="Calibri Light" pitchFamily="34" charset="0"/>
              </a:rPr>
              <a:t>not</a:t>
            </a:r>
            <a:r>
              <a:rPr lang="en-GB" sz="1400" dirty="0" smtClean="0">
                <a:latin typeface="Calibri Light" pitchFamily="34" charset="0"/>
              </a:rPr>
              <a:t> supported)</a:t>
            </a:r>
            <a:endParaRPr lang="en-US" sz="1400" dirty="0" smtClean="0">
              <a:latin typeface="Calibri Light" pitchFamily="34" charset="0"/>
            </a:endParaRPr>
          </a:p>
          <a:p>
            <a:pPr lvl="2"/>
            <a:r>
              <a:rPr lang="en-GB" sz="1400" dirty="0" smtClean="0">
                <a:latin typeface="Calibri Light" pitchFamily="34" charset="0"/>
              </a:rPr>
              <a:t>Update conclusion section based on the results.</a:t>
            </a:r>
            <a:endParaRPr lang="en-US" sz="1400" dirty="0" smtClean="0">
              <a:latin typeface="Calibri Light" pitchFamily="34" charset="0"/>
            </a:endParaRPr>
          </a:p>
          <a:p>
            <a:pPr lvl="1"/>
            <a:r>
              <a:rPr lang="en-US" sz="2000" u="sng" dirty="0" smtClean="0">
                <a:latin typeface="Calibri Light" pitchFamily="34" charset="0"/>
                <a:hlinkClick r:id="rId4"/>
              </a:rPr>
              <a:t>R2-1708357</a:t>
            </a:r>
            <a:r>
              <a:rPr lang="en-US" sz="2000" dirty="0" smtClean="0">
                <a:latin typeface="Calibri Light" pitchFamily="34" charset="0"/>
              </a:rPr>
              <a:t> Clean-up of the TR 36.754 (agreed)</a:t>
            </a:r>
          </a:p>
          <a:p>
            <a:pPr lvl="1"/>
            <a:r>
              <a:rPr lang="en-US" sz="2000" u="sng" dirty="0" smtClean="0">
                <a:latin typeface="Calibri Light" pitchFamily="34" charset="0"/>
                <a:hlinkClick r:id="rId5"/>
              </a:rPr>
              <a:t>R2-1709742</a:t>
            </a:r>
            <a:r>
              <a:rPr lang="en-US" sz="2000" dirty="0" smtClean="0">
                <a:latin typeface="Calibri Light" pitchFamily="34" charset="0"/>
              </a:rPr>
              <a:t> Update of Description and Evaluation Results for DEFLATE (agreed)</a:t>
            </a:r>
            <a:endParaRPr lang="fi-FI" sz="2000" dirty="0" smtClean="0">
              <a:latin typeface="Calibri Light" pitchFamily="34" charset="0"/>
            </a:endParaRPr>
          </a:p>
          <a:p>
            <a:endParaRPr lang="en-US" sz="2400" dirty="0" smtClean="0">
              <a:latin typeface="Calibri Light" pitchFamily="34" charset="0"/>
            </a:endParaRPr>
          </a:p>
          <a:p>
            <a:r>
              <a:rPr lang="en-US" sz="2400" dirty="0" smtClean="0">
                <a:latin typeface="Calibri Light" pitchFamily="34" charset="0"/>
              </a:rPr>
              <a:t>“</a:t>
            </a:r>
            <a:r>
              <a:rPr lang="en-US" sz="2400" i="1" dirty="0" smtClean="0">
                <a:latin typeface="Calibri Light" pitchFamily="34" charset="0"/>
              </a:rPr>
              <a:t>Both solutions based on DEFLATE and APDC are candidates for a UL data compression solution. However </a:t>
            </a:r>
            <a:r>
              <a:rPr lang="en-US" sz="2400" i="1" dirty="0" smtClean="0">
                <a:solidFill>
                  <a:srgbClr val="FF0000"/>
                </a:solidFill>
                <a:latin typeface="Calibri Light" pitchFamily="34" charset="0"/>
              </a:rPr>
              <a:t>RAN2 recommends only one solution to be selected </a:t>
            </a:r>
            <a:r>
              <a:rPr lang="en-US" sz="2400" i="1" dirty="0" smtClean="0">
                <a:latin typeface="Calibri Light" pitchFamily="34" charset="0"/>
              </a:rPr>
              <a:t>for specification in a potential Work Item (WI).</a:t>
            </a:r>
            <a:r>
              <a:rPr lang="en-US" sz="2400" dirty="0" smtClean="0">
                <a:latin typeface="Calibri Light" pitchFamily="34" charset="0"/>
              </a:rPr>
              <a:t>”</a:t>
            </a:r>
            <a:endParaRPr lang="fi-FI" sz="2400" dirty="0" smtClean="0">
              <a:latin typeface="Calibri Light" pitchFamily="34" charset="0"/>
            </a:endParaRPr>
          </a:p>
          <a:p>
            <a:endParaRPr lang="fi-FI" sz="2400" dirty="0" smtClean="0">
              <a:latin typeface="Calibri Light" pitchFamily="34" charset="0"/>
            </a:endParaRPr>
          </a:p>
          <a:p>
            <a:r>
              <a:rPr lang="fi-FI" sz="2400" dirty="0" smtClean="0">
                <a:latin typeface="Calibri Light" pitchFamily="34" charset="0"/>
              </a:rPr>
              <a:t>RAN#77 decision on a single algorithm  </a:t>
            </a:r>
            <a:r>
              <a:rPr lang="en-US" sz="4000" dirty="0" smtClean="0">
                <a:solidFill>
                  <a:srgbClr val="00B050"/>
                </a:solidFill>
                <a:latin typeface="Calibri Light" pitchFamily="34" charset="0"/>
                <a:sym typeface="Wingdings 2"/>
              </a:rPr>
              <a:t></a:t>
            </a:r>
            <a:endParaRPr lang="en-US" sz="4000" dirty="0" smtClean="0">
              <a:solidFill>
                <a:srgbClr val="00B050"/>
              </a:solidFill>
              <a:latin typeface="Calibri Light" pitchFamily="34" charset="0"/>
            </a:endParaRPr>
          </a:p>
          <a:p>
            <a:endParaRPr lang="en-US" dirty="0"/>
          </a:p>
        </p:txBody>
      </p:sp>
      <p:sp>
        <p:nvSpPr>
          <p:cNvPr id="6" name="Footer Placeholder 12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pPr algn="ctr"/>
            <a:r>
              <a:rPr lang="fi-FI" dirty="0" smtClean="0"/>
              <a:t>RP-172033 </a:t>
            </a:r>
            <a:r>
              <a:rPr lang="fi-FI" dirty="0" smtClean="0"/>
              <a:t>Way forward on LTE UDC</a:t>
            </a:r>
            <a:endParaRPr lang="en-US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Background and Status </a:t>
            </a:r>
            <a:r>
              <a:rPr lang="fi-FI" dirty="0" smtClean="0">
                <a:solidFill>
                  <a:schemeClr val="bg1">
                    <a:lumMod val="75000"/>
                  </a:schemeClr>
                </a:solidFill>
              </a:rPr>
              <a:t>[3/3]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67544" y="2348880"/>
          <a:ext cx="8208911" cy="3429275"/>
        </p:xfrm>
        <a:graphic>
          <a:graphicData uri="http://schemas.openxmlformats.org/drawingml/2006/table">
            <a:tbl>
              <a:tblPr/>
              <a:tblGrid>
                <a:gridCol w="432048"/>
                <a:gridCol w="174364"/>
                <a:gridCol w="2057884"/>
                <a:gridCol w="1013907"/>
                <a:gridCol w="1132677"/>
                <a:gridCol w="1132677"/>
                <a:gridCol w="1132677"/>
                <a:gridCol w="1132677"/>
              </a:tblGrid>
              <a:tr h="239385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900" b="1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200" b="1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 smtClean="0">
                          <a:latin typeface="+mj-lt"/>
                          <a:ea typeface="SimSun"/>
                          <a:cs typeface="Arial"/>
                        </a:rPr>
                        <a:t>DEFLATE</a:t>
                      </a:r>
                      <a:r>
                        <a:rPr lang="en-GB" sz="1200" b="0" baseline="0" dirty="0" smtClean="0">
                          <a:latin typeface="+mj-lt"/>
                          <a:ea typeface="SimSun"/>
                          <a:cs typeface="Arial"/>
                        </a:rPr>
                        <a:t>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b="0" dirty="0" smtClean="0">
                          <a:latin typeface="Calibri Light" pitchFamily="34" charset="0"/>
                          <a:ea typeface="SimSun"/>
                          <a:cs typeface="Arial"/>
                        </a:rPr>
                        <a:t>Static </a:t>
                      </a:r>
                      <a:r>
                        <a:rPr lang="en-GB" sz="1000" b="0" dirty="0">
                          <a:latin typeface="Calibri Light" pitchFamily="34" charset="0"/>
                          <a:ea typeface="SimSun"/>
                          <a:cs typeface="Arial"/>
                        </a:rPr>
                        <a:t>Huffman </a:t>
                      </a:r>
                      <a:r>
                        <a:rPr lang="en-GB" sz="1000" b="0" dirty="0" smtClean="0">
                          <a:latin typeface="Calibri Light" pitchFamily="34" charset="0"/>
                          <a:ea typeface="SimSun"/>
                          <a:cs typeface="Arial"/>
                        </a:rPr>
                        <a:t>1byte </a:t>
                      </a:r>
                      <a:r>
                        <a:rPr lang="en-GB" sz="1000" b="0" dirty="0">
                          <a:latin typeface="Calibri Light" pitchFamily="34" charset="0"/>
                          <a:ea typeface="SimSun"/>
                          <a:cs typeface="Arial"/>
                        </a:rPr>
                        <a:t>UDC </a:t>
                      </a:r>
                      <a:r>
                        <a:rPr lang="en-GB" sz="1000" b="0" dirty="0" smtClean="0">
                          <a:latin typeface="Calibri Light" pitchFamily="34" charset="0"/>
                          <a:ea typeface="SimSun"/>
                          <a:cs typeface="Arial"/>
                        </a:rPr>
                        <a:t>header</a:t>
                      </a:r>
                      <a:endParaRPr lang="en-US" sz="1000" b="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latin typeface="+mj-lt"/>
                          <a:ea typeface="SimSun"/>
                          <a:cs typeface="Times New Roman"/>
                        </a:rPr>
                        <a:t>APDC 26Jun</a:t>
                      </a:r>
                      <a:endParaRPr lang="en-US" sz="1200" b="0" dirty="0"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65037" marR="65037" marT="0" marB="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 err="1" smtClean="0">
                          <a:latin typeface="+mj-lt"/>
                          <a:ea typeface="SimSun"/>
                          <a:cs typeface="Times New Roman"/>
                        </a:rPr>
                        <a:t>RoHC</a:t>
                      </a:r>
                      <a:endParaRPr lang="en-GB" sz="1200" b="0" dirty="0" smtClean="0">
                        <a:latin typeface="+mj-lt"/>
                        <a:ea typeface="SimSu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b="0" dirty="0" smtClean="0">
                          <a:latin typeface="Calibri Light" pitchFamily="34" charset="0"/>
                          <a:ea typeface="SimSun"/>
                          <a:cs typeface="Times New Roman"/>
                        </a:rPr>
                        <a:t>Available</a:t>
                      </a:r>
                      <a:endParaRPr lang="en-US" sz="1000" b="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34131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latin typeface="+mj-lt"/>
                          <a:ea typeface="SimSun"/>
                          <a:cs typeface="Times New Roman"/>
                        </a:rPr>
                        <a:t>Input</a:t>
                      </a:r>
                      <a:endParaRPr lang="en-US" sz="1200" b="0" dirty="0"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65037" marR="65037" marT="0" marB="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i-FI" sz="1200" b="0" dirty="0" smtClean="0">
                          <a:latin typeface="Calibri Light" pitchFamily="34" charset="0"/>
                          <a:ea typeface="SimSun"/>
                          <a:cs typeface="Times New Roman"/>
                        </a:rPr>
                        <a:t>8KB</a:t>
                      </a:r>
                      <a:endParaRPr lang="en-US" sz="1200" b="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i-FI" sz="1200" b="0" dirty="0" smtClean="0">
                          <a:latin typeface="Calibri Light" pitchFamily="34" charset="0"/>
                          <a:ea typeface="SimSun"/>
                          <a:cs typeface="Times New Roman"/>
                        </a:rPr>
                        <a:t>32KB</a:t>
                      </a:r>
                      <a:endParaRPr lang="en-US" sz="1200" b="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 smtClean="0">
                          <a:latin typeface="Calibri Light" pitchFamily="34" charset="0"/>
                          <a:ea typeface="SimSun"/>
                          <a:cs typeface="Times New Roman"/>
                        </a:rPr>
                        <a:t>8KB</a:t>
                      </a:r>
                      <a:endParaRPr lang="en-US" sz="1200" b="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 smtClean="0">
                          <a:latin typeface="Calibri Light" pitchFamily="34" charset="0"/>
                          <a:ea typeface="SimSun"/>
                          <a:cs typeface="Times New Roman"/>
                        </a:rPr>
                        <a:t>16KB</a:t>
                      </a:r>
                      <a:endParaRPr lang="en-US" sz="1200" b="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i="1" dirty="0" smtClean="0">
                          <a:latin typeface="Calibri Light" pitchFamily="34" charset="0"/>
                          <a:ea typeface="SimSun"/>
                          <a:cs typeface="Times New Roman"/>
                        </a:rPr>
                        <a:t>#1</a:t>
                      </a:r>
                      <a:endParaRPr lang="en-US" sz="1200" i="1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i="1" dirty="0">
                          <a:latin typeface="Calibri Light" pitchFamily="34" charset="0"/>
                          <a:ea typeface="SimSun"/>
                          <a:cs typeface="Times New Roman"/>
                        </a:rPr>
                        <a:t>FTP- Client (CMCC)</a:t>
                      </a:r>
                      <a:endParaRPr lang="en-US" sz="1200" i="1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i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49.96%</a:t>
                      </a: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49.96%</a:t>
                      </a: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54.34%</a:t>
                      </a: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54.34%</a:t>
                      </a: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73.3%</a:t>
                      </a: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</a:tr>
              <a:tr h="2341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i="1" dirty="0" smtClean="0">
                          <a:latin typeface="Calibri Light" pitchFamily="34" charset="0"/>
                          <a:ea typeface="SimSun"/>
                          <a:cs typeface="Times New Roman"/>
                        </a:rPr>
                        <a:t>#2</a:t>
                      </a:r>
                      <a:endParaRPr lang="en-US" sz="1200" i="1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i="1" dirty="0">
                          <a:latin typeface="Calibri Light" pitchFamily="34" charset="0"/>
                          <a:ea typeface="SimSun"/>
                          <a:cs typeface="Times New Roman"/>
                        </a:rPr>
                        <a:t>FTP- Server (CMCC)</a:t>
                      </a:r>
                      <a:endParaRPr lang="en-US" sz="1200" i="1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i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44.61%</a:t>
                      </a: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44.61%</a:t>
                      </a: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50.34%</a:t>
                      </a: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50.34%</a:t>
                      </a: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59.7%</a:t>
                      </a: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</a:tr>
              <a:tr h="2341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i="1" dirty="0" smtClean="0">
                          <a:latin typeface="Calibri Light" pitchFamily="34" charset="0"/>
                          <a:ea typeface="SimSun"/>
                          <a:cs typeface="Times New Roman"/>
                        </a:rPr>
                        <a:t>#3</a:t>
                      </a:r>
                      <a:endParaRPr lang="en-US" sz="1200" i="1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i="1" dirty="0">
                          <a:latin typeface="Calibri Light" pitchFamily="34" charset="0"/>
                          <a:ea typeface="SimSun"/>
                          <a:cs typeface="Times New Roman"/>
                        </a:rPr>
                        <a:t>Online video (CMCC)</a:t>
                      </a:r>
                      <a:endParaRPr lang="en-US" sz="1200" i="1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i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62.98%</a:t>
                      </a: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62.99%</a:t>
                      </a: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61.00%</a:t>
                      </a: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61.04%</a:t>
                      </a: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5.4%</a:t>
                      </a: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i="1" dirty="0" smtClean="0">
                          <a:latin typeface="Calibri Light" pitchFamily="34" charset="0"/>
                          <a:ea typeface="SimSun"/>
                          <a:cs typeface="Times New Roman"/>
                        </a:rPr>
                        <a:t>#4</a:t>
                      </a:r>
                      <a:endParaRPr lang="en-US" sz="1200" i="1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i="1" dirty="0">
                          <a:latin typeface="Calibri Light" pitchFamily="34" charset="0"/>
                          <a:ea typeface="SimSun"/>
                          <a:cs typeface="Times New Roman"/>
                        </a:rPr>
                        <a:t>Long period video (CMCC)</a:t>
                      </a:r>
                      <a:endParaRPr lang="en-US" sz="1200" i="1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i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71.26%</a:t>
                      </a: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73.75%</a:t>
                      </a: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76.67%</a:t>
                      </a: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78.13%</a:t>
                      </a: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5.1%</a:t>
                      </a: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i="1" dirty="0" smtClean="0">
                          <a:latin typeface="Calibri Light" pitchFamily="34" charset="0"/>
                          <a:ea typeface="SimSun"/>
                          <a:cs typeface="Times New Roman"/>
                        </a:rPr>
                        <a:t>#5</a:t>
                      </a:r>
                      <a:endParaRPr lang="en-US" sz="1200" i="1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i="1" dirty="0">
                          <a:latin typeface="Calibri Light" pitchFamily="34" charset="0"/>
                          <a:ea typeface="SimSun"/>
                          <a:cs typeface="Times New Roman"/>
                        </a:rPr>
                        <a:t>SIP UE1(CMCC)</a:t>
                      </a:r>
                      <a:endParaRPr lang="en-US" sz="1200" i="1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i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86.50%</a:t>
                      </a: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87.95%</a:t>
                      </a: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83.91%</a:t>
                      </a: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85.18%</a:t>
                      </a: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4.4%</a:t>
                      </a: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i="1" dirty="0" smtClean="0">
                          <a:latin typeface="Calibri Light" pitchFamily="34" charset="0"/>
                          <a:ea typeface="SimSun"/>
                          <a:cs typeface="Times New Roman"/>
                        </a:rPr>
                        <a:t>#6</a:t>
                      </a:r>
                      <a:endParaRPr lang="en-US" sz="1200" i="1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i="1" dirty="0">
                          <a:latin typeface="Calibri Light" pitchFamily="34" charset="0"/>
                          <a:ea typeface="SimSun"/>
                          <a:cs typeface="Times New Roman"/>
                        </a:rPr>
                        <a:t>SIP UE2 (CMCC)</a:t>
                      </a:r>
                      <a:endParaRPr lang="en-US" sz="1200" i="1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i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latin typeface="Calibri Light" pitchFamily="34" charset="0"/>
                          <a:ea typeface="SimSun"/>
                          <a:cs typeface="Times New Roman"/>
                        </a:rPr>
                        <a:t>83.79%</a:t>
                      </a:r>
                      <a:endParaRPr lang="en-US" sz="120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84.87%</a:t>
                      </a: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80.62%</a:t>
                      </a: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81.78%</a:t>
                      </a: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21.7%</a:t>
                      </a: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i="1" dirty="0" smtClean="0">
                          <a:latin typeface="Calibri Light" pitchFamily="34" charset="0"/>
                          <a:ea typeface="SimSun"/>
                          <a:cs typeface="Times New Roman"/>
                        </a:rPr>
                        <a:t>#7</a:t>
                      </a:r>
                      <a:endParaRPr lang="en-US" sz="1200" i="1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i="1" dirty="0">
                          <a:latin typeface="Calibri Light" pitchFamily="34" charset="0"/>
                          <a:ea typeface="SimSun"/>
                          <a:cs typeface="Times New Roman"/>
                        </a:rPr>
                        <a:t>SIP UE3 (CMCC)</a:t>
                      </a:r>
                      <a:endParaRPr lang="en-US" sz="1200" i="1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i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latin typeface="Calibri Light" pitchFamily="34" charset="0"/>
                          <a:ea typeface="SimSun"/>
                          <a:cs typeface="Times New Roman"/>
                        </a:rPr>
                        <a:t>86.85%</a:t>
                      </a:r>
                      <a:endParaRPr lang="en-US" sz="120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88.25%</a:t>
                      </a: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84.20%</a:t>
                      </a: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85.67%</a:t>
                      </a: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23.1%</a:t>
                      </a: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i="1" dirty="0" smtClean="0">
                          <a:latin typeface="Calibri Light" pitchFamily="34" charset="0"/>
                          <a:ea typeface="SimSun"/>
                          <a:cs typeface="Times New Roman"/>
                        </a:rPr>
                        <a:t>#8</a:t>
                      </a:r>
                      <a:endParaRPr lang="en-US" sz="1200" i="1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i="1" dirty="0">
                          <a:latin typeface="Calibri Light" pitchFamily="34" charset="0"/>
                          <a:ea typeface="SimSun"/>
                          <a:cs typeface="Times New Roman"/>
                        </a:rPr>
                        <a:t>Web surfing (CMCC)</a:t>
                      </a:r>
                      <a:endParaRPr lang="en-US" sz="1200" i="1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i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latin typeface="Calibri Light" pitchFamily="34" charset="0"/>
                          <a:ea typeface="SimSun"/>
                          <a:cs typeface="Times New Roman"/>
                        </a:rPr>
                        <a:t>65.20%</a:t>
                      </a:r>
                      <a:endParaRPr lang="en-US" sz="120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70.03%</a:t>
                      </a: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64.24%</a:t>
                      </a: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66.87%</a:t>
                      </a: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45.1%</a:t>
                      </a: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i="1" dirty="0" smtClean="0">
                          <a:latin typeface="Calibri Light" pitchFamily="34" charset="0"/>
                          <a:ea typeface="SimSun"/>
                          <a:cs typeface="Times New Roman"/>
                        </a:rPr>
                        <a:t>#9</a:t>
                      </a:r>
                      <a:endParaRPr lang="en-US" sz="1200" i="1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i="1" dirty="0">
                          <a:latin typeface="Calibri Light" pitchFamily="34" charset="0"/>
                          <a:ea typeface="SimSun"/>
                          <a:cs typeface="Times New Roman"/>
                        </a:rPr>
                        <a:t>Video data (MediaTek)</a:t>
                      </a:r>
                      <a:endParaRPr lang="en-US" sz="1200" i="1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i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latin typeface="Calibri Light" pitchFamily="34" charset="0"/>
                          <a:ea typeface="SimSun"/>
                          <a:cs typeface="Times New Roman"/>
                        </a:rPr>
                        <a:t>59.08%</a:t>
                      </a:r>
                      <a:endParaRPr lang="en-US" sz="120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57.92%</a:t>
                      </a: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73.47%</a:t>
                      </a: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73.9%</a:t>
                      </a: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80.7%</a:t>
                      </a: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</a:tr>
              <a:tr h="2341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i="1" dirty="0" smtClean="0">
                          <a:latin typeface="Calibri Light" pitchFamily="34" charset="0"/>
                          <a:ea typeface="SimSun"/>
                          <a:cs typeface="Times New Roman"/>
                        </a:rPr>
                        <a:t>#10</a:t>
                      </a:r>
                      <a:endParaRPr lang="en-US" sz="1200" i="1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i="1" dirty="0">
                          <a:latin typeface="Calibri Light" pitchFamily="34" charset="0"/>
                          <a:ea typeface="SimSun"/>
                          <a:cs typeface="Times New Roman"/>
                        </a:rPr>
                        <a:t>Long duration FTP (MediaTek)</a:t>
                      </a:r>
                      <a:endParaRPr lang="en-US" sz="1200" i="1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i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latin typeface="Calibri Light" pitchFamily="34" charset="0"/>
                          <a:ea typeface="SimSun"/>
                          <a:cs typeface="Times New Roman"/>
                        </a:rPr>
                        <a:t>62.01%</a:t>
                      </a:r>
                      <a:endParaRPr lang="en-US" sz="120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58.56%</a:t>
                      </a: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75.34%</a:t>
                      </a: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75.30%</a:t>
                      </a: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83.4%</a:t>
                      </a: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</a:tr>
              <a:tr h="2341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i="1" dirty="0" smtClean="0">
                          <a:latin typeface="Calibri Light" pitchFamily="34" charset="0"/>
                          <a:ea typeface="SimSun"/>
                          <a:cs typeface="Times New Roman"/>
                        </a:rPr>
                        <a:t>#11</a:t>
                      </a:r>
                      <a:endParaRPr lang="en-US" sz="1200" i="1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i="1" dirty="0">
                          <a:latin typeface="Calibri Light" pitchFamily="34" charset="0"/>
                          <a:ea typeface="SimSun"/>
                          <a:cs typeface="Times New Roman"/>
                        </a:rPr>
                        <a:t>Multiple IP flows (Qualcomm)</a:t>
                      </a:r>
                      <a:endParaRPr lang="en-US" sz="1200" i="1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i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latin typeface="Calibri Light" pitchFamily="34" charset="0"/>
                          <a:ea typeface="SimSun"/>
                          <a:cs typeface="Times New Roman"/>
                        </a:rPr>
                        <a:t>71.63%</a:t>
                      </a:r>
                      <a:endParaRPr lang="en-US" sz="120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73.79%</a:t>
                      </a: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73.35%</a:t>
                      </a: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74.68%</a:t>
                      </a: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N/A</a:t>
                      </a: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i="1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i="1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i-FI" sz="1000" dirty="0" smtClean="0">
                          <a:latin typeface="Calibri Light" pitchFamily="34" charset="0"/>
                          <a:ea typeface="SimSun"/>
                          <a:cs typeface="Times New Roman"/>
                        </a:rPr>
                        <a:t>NOTE: 32KB not supported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Footer Placeholder 12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pPr algn="ctr"/>
            <a:r>
              <a:rPr lang="fi-FI" dirty="0" smtClean="0"/>
              <a:t>RP-172033 </a:t>
            </a:r>
            <a:r>
              <a:rPr lang="fi-FI" dirty="0" smtClean="0"/>
              <a:t>Way forward on LTE UDC</a:t>
            </a:r>
            <a:endParaRPr lang="en-US" dirty="0" smtClean="0"/>
          </a:p>
        </p:txBody>
      </p:sp>
      <p:sp>
        <p:nvSpPr>
          <p:cNvPr id="11" name="Footer Placeholder 12"/>
          <p:cNvSpPr>
            <a:spLocks noGrp="1"/>
          </p:cNvSpPr>
          <p:nvPr>
            <p:ph type="ftr" sz="quarter" idx="12"/>
          </p:nvPr>
        </p:nvSpPr>
        <p:spPr>
          <a:xfrm>
            <a:off x="5796136" y="5877272"/>
            <a:ext cx="2895600" cy="365125"/>
          </a:xfrm>
        </p:spPr>
        <p:txBody>
          <a:bodyPr/>
          <a:lstStyle/>
          <a:p>
            <a:r>
              <a:rPr lang="fi-FI" sz="800" dirty="0" smtClean="0">
                <a:solidFill>
                  <a:schemeClr val="tx1"/>
                </a:solidFill>
              </a:rPr>
              <a:t>Source: TR36.754, R2-1709921</a:t>
            </a:r>
            <a:endParaRPr lang="en-US" sz="8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Summary</a:t>
            </a:r>
            <a:endParaRPr lang="en-US" b="0" dirty="0">
              <a:latin typeface="+mn-lt"/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360666" y="1701800"/>
          <a:ext cx="8422670" cy="41991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4534"/>
                <a:gridCol w="1684534"/>
                <a:gridCol w="1684534"/>
                <a:gridCol w="1684534"/>
                <a:gridCol w="168453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i-FI" sz="16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Performance</a:t>
                      </a:r>
                      <a:r>
                        <a:rPr lang="fi-FI" sz="1600" b="0" baseline="30000" dirty="0" smtClean="0">
                          <a:solidFill>
                            <a:schemeClr val="tx1"/>
                          </a:solidFill>
                          <a:latin typeface="+mj-lt"/>
                        </a:rPr>
                        <a:t>(1)</a:t>
                      </a:r>
                      <a:endParaRPr lang="en-US" sz="1600" b="0" baseline="300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68562" marR="68562">
                    <a:lnB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6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Complexity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68562" marR="68562">
                    <a:lnB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6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Readiness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68562" marR="68562">
                    <a:lnB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6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IODT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68562" marR="68562">
                    <a:lnB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6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3GPP</a:t>
                      </a:r>
                      <a:r>
                        <a:rPr lang="fi-FI" sz="1600" b="0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compliance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68562" marR="68562">
                    <a:lnB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80296">
                <a:tc>
                  <a:txBody>
                    <a:bodyPr/>
                    <a:lstStyle/>
                    <a:p>
                      <a:pPr algn="ctr"/>
                      <a:r>
                        <a:rPr lang="fi-FI" sz="1600" dirty="0" smtClean="0">
                          <a:latin typeface="Calibri Light" pitchFamily="34" charset="0"/>
                        </a:rPr>
                        <a:t>DEFLATE</a:t>
                      </a:r>
                      <a:r>
                        <a:rPr lang="fi-FI" sz="1600" baseline="0" dirty="0" smtClean="0">
                          <a:latin typeface="Calibri Light" pitchFamily="34" charset="0"/>
                        </a:rPr>
                        <a:t> = APDC</a:t>
                      </a:r>
                      <a:endParaRPr lang="en-US" sz="1600" dirty="0">
                        <a:latin typeface="Calibri Light" pitchFamily="34" charset="0"/>
                      </a:endParaRPr>
                    </a:p>
                  </a:txBody>
                  <a:tcPr marL="68562" marR="68562"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600" dirty="0" smtClean="0">
                          <a:latin typeface="Calibri Light" pitchFamily="34" charset="0"/>
                        </a:rPr>
                        <a:t>DEFLATE</a:t>
                      </a:r>
                      <a:r>
                        <a:rPr lang="fi-FI" sz="1600" baseline="0" dirty="0" smtClean="0">
                          <a:latin typeface="Calibri Light" pitchFamily="34" charset="0"/>
                        </a:rPr>
                        <a:t> = APDC</a:t>
                      </a:r>
                      <a:endParaRPr lang="en-US" sz="1600" dirty="0">
                        <a:latin typeface="Calibri Light" pitchFamily="34" charset="0"/>
                      </a:endParaRPr>
                    </a:p>
                  </a:txBody>
                  <a:tcPr marL="68562" marR="68562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600" dirty="0" smtClean="0">
                          <a:latin typeface="Calibri Light" pitchFamily="34" charset="0"/>
                        </a:rPr>
                        <a:t>DEFLATE</a:t>
                      </a:r>
                      <a:r>
                        <a:rPr lang="fi-FI" sz="1600" baseline="0" dirty="0" smtClean="0">
                          <a:latin typeface="Calibri Light" pitchFamily="34" charset="0"/>
                        </a:rPr>
                        <a:t> &gt; </a:t>
                      </a:r>
                      <a:r>
                        <a:rPr lang="fi-FI" sz="1200" baseline="0" dirty="0" smtClean="0">
                          <a:latin typeface="Calibri Light" pitchFamily="34" charset="0"/>
                        </a:rPr>
                        <a:t>APDC</a:t>
                      </a:r>
                      <a:endParaRPr lang="en-US" sz="1600" dirty="0">
                        <a:latin typeface="Calibri Light" pitchFamily="34" charset="0"/>
                      </a:endParaRPr>
                    </a:p>
                  </a:txBody>
                  <a:tcPr marL="68562" marR="68562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600" dirty="0" smtClean="0">
                          <a:latin typeface="Calibri Light" pitchFamily="34" charset="0"/>
                        </a:rPr>
                        <a:t>DEFLATE</a:t>
                      </a:r>
                      <a:r>
                        <a:rPr lang="fi-FI" sz="1600" baseline="0" dirty="0" smtClean="0">
                          <a:latin typeface="Calibri Light" pitchFamily="34" charset="0"/>
                        </a:rPr>
                        <a:t> &gt; </a:t>
                      </a:r>
                      <a:r>
                        <a:rPr lang="fi-FI" sz="1200" baseline="0" dirty="0" smtClean="0">
                          <a:latin typeface="Calibri Light" pitchFamily="34" charset="0"/>
                        </a:rPr>
                        <a:t>APDC</a:t>
                      </a:r>
                      <a:endParaRPr lang="en-US" sz="1600" dirty="0">
                        <a:latin typeface="Calibri Light" pitchFamily="34" charset="0"/>
                      </a:endParaRPr>
                    </a:p>
                  </a:txBody>
                  <a:tcPr marL="68562" marR="68562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600" dirty="0" smtClean="0">
                          <a:latin typeface="Calibri Light" pitchFamily="34" charset="0"/>
                        </a:rPr>
                        <a:t>DEFLATE</a:t>
                      </a:r>
                      <a:r>
                        <a:rPr lang="fi-FI" sz="1600" baseline="0" dirty="0" smtClean="0">
                          <a:latin typeface="Calibri Light" pitchFamily="34" charset="0"/>
                        </a:rPr>
                        <a:t> = APDC</a:t>
                      </a:r>
                      <a:endParaRPr lang="en-US" sz="1600" dirty="0">
                        <a:latin typeface="Calibri Light" pitchFamily="34" charset="0"/>
                      </a:endParaRPr>
                    </a:p>
                  </a:txBody>
                  <a:tcPr marL="68562" marR="68562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CEC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93663" marR="0" indent="-9366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200" i="1" dirty="0" smtClean="0">
                          <a:latin typeface="Calibri Light" pitchFamily="34" charset="0"/>
                        </a:rPr>
                        <a:t>TR36.754: Solution based on DEFLATE and solution based on APDC have shown significant and similar compression efficiency.</a:t>
                      </a:r>
                    </a:p>
                    <a:p>
                      <a:pPr marL="93663" marR="0" indent="-9366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endParaRPr lang="en-US" sz="1200" i="1" dirty="0" smtClean="0">
                        <a:latin typeface="Calibri Light" pitchFamily="34" charset="0"/>
                      </a:endParaRPr>
                    </a:p>
                    <a:p>
                      <a:pPr marL="93663" marR="0" indent="-9366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200" i="1" dirty="0" smtClean="0">
                          <a:latin typeface="Calibri Light" pitchFamily="34" charset="0"/>
                        </a:rPr>
                        <a:t>DEFLATE efficiency better with SIP than APDC – </a:t>
                      </a:r>
                      <a:r>
                        <a:rPr lang="en-US" sz="1200" i="1" dirty="0" err="1" smtClean="0">
                          <a:latin typeface="Calibri Light" pitchFamily="34" charset="0"/>
                        </a:rPr>
                        <a:t>VoLTE</a:t>
                      </a:r>
                      <a:r>
                        <a:rPr lang="en-US" sz="1200" i="1" dirty="0" smtClean="0">
                          <a:latin typeface="Calibri Light" pitchFamily="34" charset="0"/>
                        </a:rPr>
                        <a:t> capacity gains</a:t>
                      </a:r>
                      <a:r>
                        <a:rPr lang="en-US" sz="1200" i="1" baseline="0" dirty="0" smtClean="0">
                          <a:latin typeface="Calibri Light" pitchFamily="34" charset="0"/>
                        </a:rPr>
                        <a:t> expected</a:t>
                      </a:r>
                    </a:p>
                    <a:p>
                      <a:pPr marL="93663" marR="0" indent="-9366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endParaRPr lang="fi-FI" sz="1200" i="1" dirty="0" smtClean="0">
                        <a:latin typeface="Calibri Light" pitchFamily="34" charset="0"/>
                      </a:endParaRPr>
                    </a:p>
                    <a:p>
                      <a:pPr marL="93663" marR="0" indent="-9366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fi-FI" sz="1200" i="1" dirty="0" smtClean="0">
                          <a:latin typeface="Calibri Light" pitchFamily="34" charset="0"/>
                        </a:rPr>
                        <a:t>DEFLATE</a:t>
                      </a:r>
                      <a:r>
                        <a:rPr lang="fi-FI" sz="1200" i="1" baseline="0" dirty="0" smtClean="0">
                          <a:latin typeface="Calibri Light" pitchFamily="34" charset="0"/>
                        </a:rPr>
                        <a:t> and RoHC outperform APDC</a:t>
                      </a:r>
                    </a:p>
                  </a:txBody>
                  <a:tcPr marL="68562" marR="68562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93663" indent="-93663" algn="l">
                        <a:buFont typeface="Arial" pitchFamily="34" charset="0"/>
                        <a:buChar char="•"/>
                      </a:pPr>
                      <a:r>
                        <a:rPr lang="fi-FI" sz="1200" i="1" dirty="0" smtClean="0">
                          <a:latin typeface="Calibri Light" pitchFamily="34" charset="0"/>
                        </a:rPr>
                        <a:t>DEFLATE</a:t>
                      </a:r>
                      <a:r>
                        <a:rPr lang="fi-FI" sz="1200" i="1" baseline="0" dirty="0" smtClean="0">
                          <a:latin typeface="Calibri Light" pitchFamily="34" charset="0"/>
                        </a:rPr>
                        <a:t> can be used in low-end platforms</a:t>
                      </a:r>
                      <a:endParaRPr lang="fi-FI" sz="1200" i="1" dirty="0" smtClean="0">
                        <a:latin typeface="Calibri Light" pitchFamily="34" charset="0"/>
                      </a:endParaRPr>
                    </a:p>
                    <a:p>
                      <a:pPr marL="93663" indent="-93663" algn="l">
                        <a:buFont typeface="Arial" pitchFamily="34" charset="0"/>
                        <a:buChar char="•"/>
                      </a:pPr>
                      <a:endParaRPr lang="fi-FI" sz="1200" i="1" dirty="0" smtClean="0">
                        <a:latin typeface="Calibri Light" pitchFamily="34" charset="0"/>
                      </a:endParaRPr>
                    </a:p>
                    <a:p>
                      <a:pPr marL="93663" indent="-93663" algn="l">
                        <a:buFont typeface="Arial" pitchFamily="34" charset="0"/>
                        <a:buChar char="•"/>
                      </a:pPr>
                      <a:r>
                        <a:rPr lang="fi-FI" sz="1200" i="1" dirty="0" smtClean="0">
                          <a:latin typeface="Calibri Light" pitchFamily="34" charset="0"/>
                        </a:rPr>
                        <a:t>No advantage with APDC</a:t>
                      </a:r>
                      <a:endParaRPr lang="en-US" sz="1200" i="1" dirty="0">
                        <a:latin typeface="Calibri Light" pitchFamily="34" charset="0"/>
                      </a:endParaRPr>
                    </a:p>
                  </a:txBody>
                  <a:tcPr marL="68562" marR="68562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93663" indent="-93663" algn="l">
                        <a:buFont typeface="Arial" pitchFamily="34" charset="0"/>
                        <a:buChar char="•"/>
                      </a:pPr>
                      <a:r>
                        <a:rPr lang="fi-FI" sz="1200" i="1" dirty="0" smtClean="0">
                          <a:latin typeface="Calibri Light" pitchFamily="34" charset="0"/>
                        </a:rPr>
                        <a:t>DEFLATE</a:t>
                      </a:r>
                      <a:r>
                        <a:rPr lang="fi-FI" sz="1200" i="1" baseline="0" dirty="0" smtClean="0">
                          <a:latin typeface="Calibri Light" pitchFamily="34" charset="0"/>
                        </a:rPr>
                        <a:t> ready: RFC1951</a:t>
                      </a:r>
                      <a:r>
                        <a:rPr lang="fi-FI" sz="1200" i="1" baseline="30000" dirty="0" smtClean="0">
                          <a:latin typeface="Calibri Light" pitchFamily="34" charset="0"/>
                        </a:rPr>
                        <a:t>(2)</a:t>
                      </a:r>
                      <a:r>
                        <a:rPr lang="fi-FI" sz="1200" i="1" baseline="0" dirty="0" smtClean="0">
                          <a:latin typeface="Calibri Light" pitchFamily="34" charset="0"/>
                        </a:rPr>
                        <a:t> in public domain</a:t>
                      </a:r>
                    </a:p>
                    <a:p>
                      <a:pPr marL="93663" indent="-93663" algn="l">
                        <a:buFont typeface="Arial" pitchFamily="34" charset="0"/>
                        <a:buChar char="•"/>
                      </a:pPr>
                      <a:endParaRPr lang="fi-FI" sz="1200" i="1" baseline="0" dirty="0" smtClean="0">
                        <a:latin typeface="Calibri Light" pitchFamily="34" charset="0"/>
                      </a:endParaRPr>
                    </a:p>
                    <a:p>
                      <a:pPr marL="93663" indent="-93663" algn="l">
                        <a:buFont typeface="Arial" pitchFamily="34" charset="0"/>
                        <a:buChar char="•"/>
                      </a:pPr>
                      <a:r>
                        <a:rPr lang="fi-FI" sz="1200" i="1" baseline="0" dirty="0" smtClean="0">
                          <a:latin typeface="Calibri Light" pitchFamily="34" charset="0"/>
                        </a:rPr>
                        <a:t>DEFLATE is widely used in the two most popular mobile platforms today</a:t>
                      </a:r>
                    </a:p>
                    <a:p>
                      <a:pPr marL="93663" marR="0" indent="-9366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endParaRPr lang="fi-FI" sz="1200" i="1" baseline="0" dirty="0" smtClean="0">
                        <a:latin typeface="Calibri Light" pitchFamily="34" charset="0"/>
                      </a:endParaRPr>
                    </a:p>
                    <a:p>
                      <a:pPr marL="93663" marR="0" indent="-9366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fi-FI" sz="1200" i="1" baseline="0" dirty="0" smtClean="0">
                          <a:latin typeface="Calibri Light" pitchFamily="34" charset="0"/>
                        </a:rPr>
                        <a:t>APDC is not specified</a:t>
                      </a:r>
                    </a:p>
                  </a:txBody>
                  <a:tcPr marL="68562" marR="68562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93663" indent="-93663" algn="l">
                        <a:buFont typeface="Arial" pitchFamily="34" charset="0"/>
                        <a:buChar char="•"/>
                      </a:pPr>
                      <a:r>
                        <a:rPr lang="fi-FI" sz="1200" i="1" baseline="0" dirty="0" smtClean="0">
                          <a:latin typeface="Calibri Light" pitchFamily="34" charset="0"/>
                        </a:rPr>
                        <a:t>DEFLATE known (RFC1951) and widely used today</a:t>
                      </a:r>
                    </a:p>
                    <a:p>
                      <a:pPr marL="93663" indent="-93663" algn="l">
                        <a:buFont typeface="Arial" pitchFamily="34" charset="0"/>
                        <a:buChar char="•"/>
                      </a:pPr>
                      <a:endParaRPr lang="fi-FI" sz="1200" i="1" baseline="0" dirty="0" smtClean="0">
                        <a:latin typeface="Calibri Light" pitchFamily="34" charset="0"/>
                      </a:endParaRPr>
                    </a:p>
                    <a:p>
                      <a:pPr marL="93663" indent="-93663" algn="l">
                        <a:buFont typeface="Arial" pitchFamily="34" charset="0"/>
                        <a:buChar char="•"/>
                      </a:pPr>
                      <a:r>
                        <a:rPr lang="fi-FI" sz="1200" i="1" baseline="0" dirty="0" smtClean="0">
                          <a:latin typeface="Calibri Light" pitchFamily="34" charset="0"/>
                        </a:rPr>
                        <a:t>DEFLATE IODT will be expedited</a:t>
                      </a:r>
                    </a:p>
                  </a:txBody>
                  <a:tcPr marL="68562" marR="68562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93663" indent="-93663" algn="l">
                        <a:buFont typeface="Arial" pitchFamily="34" charset="0"/>
                        <a:buChar char="•"/>
                      </a:pPr>
                      <a:r>
                        <a:rPr lang="fi-FI" sz="1200" i="1" dirty="0" smtClean="0">
                          <a:latin typeface="Calibri Light" pitchFamily="34" charset="0"/>
                        </a:rPr>
                        <a:t>Network upgrade required (RRC, PDCP) </a:t>
                      </a:r>
                      <a:r>
                        <a:rPr lang="fi-FI" sz="1200" i="1" u="sng" dirty="0" smtClean="0">
                          <a:latin typeface="Calibri Light" pitchFamily="34" charset="0"/>
                        </a:rPr>
                        <a:t>regardless</a:t>
                      </a:r>
                      <a:r>
                        <a:rPr lang="fi-FI" sz="1200" i="1" u="none" baseline="0" dirty="0" smtClean="0">
                          <a:latin typeface="Calibri Light" pitchFamily="34" charset="0"/>
                        </a:rPr>
                        <a:t> whether DEFLATE or APDC is used</a:t>
                      </a:r>
                      <a:endParaRPr lang="en-US" sz="1200" i="1" u="sng" dirty="0">
                        <a:latin typeface="Calibri Light" pitchFamily="34" charset="0"/>
                      </a:endParaRPr>
                    </a:p>
                  </a:txBody>
                  <a:tcPr marL="68562" marR="68562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fi-FI" sz="1000" dirty="0" smtClean="0">
                          <a:latin typeface="Calibri Light" pitchFamily="34" charset="0"/>
                        </a:rPr>
                        <a:t>NOTE 1: compression efficiency</a:t>
                      </a:r>
                      <a:endParaRPr lang="en-US" sz="1400" dirty="0">
                        <a:latin typeface="Calibri Light" pitchFamily="34" charset="0"/>
                      </a:endParaRPr>
                    </a:p>
                  </a:txBody>
                  <a:tcPr marL="68562" marR="68562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176213" indent="-176213" algn="l">
                        <a:buFont typeface="Arial" pitchFamily="34" charset="0"/>
                        <a:buChar char="•"/>
                      </a:pPr>
                      <a:endParaRPr lang="en-US" sz="1400" dirty="0">
                        <a:latin typeface="Calibri Light" pitchFamily="34" charset="0"/>
                      </a:endParaRPr>
                    </a:p>
                  </a:txBody>
                  <a:tcPr marL="68562" marR="6856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fi-FI" sz="1000" dirty="0" smtClean="0">
                          <a:latin typeface="Calibri Light" pitchFamily="34" charset="0"/>
                        </a:rPr>
                        <a:t>NOTE 2: published in May 1996</a:t>
                      </a:r>
                      <a:endParaRPr lang="fi-FI" sz="1400" baseline="0" dirty="0" smtClean="0">
                        <a:latin typeface="Calibri Light" pitchFamily="34" charset="0"/>
                      </a:endParaRPr>
                    </a:p>
                  </a:txBody>
                  <a:tcPr marL="68562" marR="6856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176213" indent="-176213" algn="l">
                        <a:buFont typeface="Arial" pitchFamily="34" charset="0"/>
                        <a:buChar char="•"/>
                      </a:pPr>
                      <a:endParaRPr lang="fi-FI" sz="1400" baseline="0" dirty="0" smtClean="0">
                        <a:latin typeface="Calibri Light" pitchFamily="34" charset="0"/>
                      </a:endParaRPr>
                    </a:p>
                  </a:txBody>
                  <a:tcPr marL="68562" marR="6856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176213" indent="-176213" algn="l">
                        <a:buFont typeface="Arial" pitchFamily="34" charset="0"/>
                        <a:buChar char="•"/>
                      </a:pPr>
                      <a:endParaRPr lang="en-US" sz="1400" u="sng" dirty="0">
                        <a:latin typeface="Calibri Light" pitchFamily="34" charset="0"/>
                      </a:endParaRPr>
                    </a:p>
                  </a:txBody>
                  <a:tcPr marL="68562" marR="6856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</a:tr>
            </a:tbl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8" name="Footer Placeholder 12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pPr algn="ctr"/>
            <a:r>
              <a:rPr lang="fi-FI" dirty="0" smtClean="0"/>
              <a:t>RP-172033 </a:t>
            </a:r>
            <a:r>
              <a:rPr lang="fi-FI" dirty="0" smtClean="0"/>
              <a:t>Way forward on LTE UDC</a:t>
            </a:r>
            <a:endParaRPr lang="en-US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Way forward on LTE UDC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r>
              <a:rPr lang="fi-FI" dirty="0" smtClean="0"/>
              <a:t>RAN#77 to adopt the DEFLATE-based solution as the only new compression algorithm for LTE UDC</a:t>
            </a:r>
          </a:p>
          <a:p>
            <a:endParaRPr lang="fi-FI" dirty="0" smtClean="0"/>
          </a:p>
          <a:p>
            <a:r>
              <a:rPr lang="fi-FI" dirty="0" smtClean="0"/>
              <a:t>Corresponding WI in </a:t>
            </a:r>
            <a:r>
              <a:rPr lang="fi-FI" dirty="0" smtClean="0"/>
              <a:t>RP-172023</a:t>
            </a:r>
            <a:endParaRPr lang="fi-FI" dirty="0" smtClean="0"/>
          </a:p>
        </p:txBody>
      </p:sp>
      <p:sp>
        <p:nvSpPr>
          <p:cNvPr id="6" name="Footer Placeholder 12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pPr algn="ctr"/>
            <a:r>
              <a:rPr lang="fi-FI" dirty="0" smtClean="0"/>
              <a:t>RP-172033 </a:t>
            </a:r>
            <a:r>
              <a:rPr lang="fi-FI" dirty="0" smtClean="0"/>
              <a:t>Way forward on LTE UDC</a:t>
            </a:r>
            <a:endParaRPr lang="en-US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Appendix – TR36.754 results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07502" y="2071565"/>
          <a:ext cx="8928990" cy="4165756"/>
        </p:xfrm>
        <a:graphic>
          <a:graphicData uri="http://schemas.openxmlformats.org/drawingml/2006/table">
            <a:tbl>
              <a:tblPr/>
              <a:tblGrid>
                <a:gridCol w="420157"/>
                <a:gridCol w="1668077"/>
                <a:gridCol w="760084"/>
                <a:gridCol w="760084"/>
                <a:gridCol w="760084"/>
                <a:gridCol w="760084"/>
                <a:gridCol w="760084"/>
                <a:gridCol w="760084"/>
                <a:gridCol w="760084"/>
                <a:gridCol w="760084"/>
                <a:gridCol w="760084"/>
              </a:tblGrid>
              <a:tr h="3645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8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5037" marR="65037" marT="0" marB="0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8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 smtClean="0">
                          <a:latin typeface="+mj-lt"/>
                          <a:ea typeface="SimSun"/>
                          <a:cs typeface="Arial"/>
                        </a:rPr>
                        <a:t>DEFLATE </a:t>
                      </a:r>
                      <a:r>
                        <a:rPr lang="en-GB" sz="800" b="0" dirty="0" smtClean="0">
                          <a:latin typeface="+mj-lt"/>
                          <a:ea typeface="SimSun"/>
                          <a:cs typeface="Arial"/>
                        </a:rPr>
                        <a:t/>
                      </a:r>
                      <a:br>
                        <a:rPr lang="en-GB" sz="800" b="0" dirty="0" smtClean="0">
                          <a:latin typeface="+mj-lt"/>
                          <a:ea typeface="SimSun"/>
                          <a:cs typeface="Arial"/>
                        </a:rPr>
                      </a:br>
                      <a:r>
                        <a:rPr lang="en-GB" sz="800" b="0" dirty="0" smtClean="0">
                          <a:latin typeface="Calibri Light" pitchFamily="34" charset="0"/>
                          <a:ea typeface="SimSun"/>
                          <a:cs typeface="Arial"/>
                        </a:rPr>
                        <a:t>Static Huffman 1byte </a:t>
                      </a:r>
                      <a:r>
                        <a:rPr lang="en-GB" sz="800" b="0" dirty="0">
                          <a:latin typeface="Calibri Light" pitchFamily="34" charset="0"/>
                          <a:ea typeface="SimSun"/>
                          <a:cs typeface="Arial"/>
                        </a:rPr>
                        <a:t>UDC </a:t>
                      </a:r>
                      <a:r>
                        <a:rPr lang="en-GB" sz="800" b="0" dirty="0" err="1" smtClean="0">
                          <a:latin typeface="Calibri Light" pitchFamily="34" charset="0"/>
                          <a:ea typeface="SimSun"/>
                          <a:cs typeface="Arial"/>
                        </a:rPr>
                        <a:t>hdr</a:t>
                      </a:r>
                      <a:r>
                        <a:rPr lang="en-GB" sz="800" b="0" dirty="0" smtClean="0">
                          <a:latin typeface="Calibri Light" pitchFamily="34" charset="0"/>
                          <a:ea typeface="SimSun"/>
                          <a:cs typeface="Arial"/>
                        </a:rPr>
                        <a:t>.</a:t>
                      </a:r>
                      <a:endParaRPr lang="en-US" sz="1000" b="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 smtClean="0">
                          <a:solidFill>
                            <a:srgbClr val="000000"/>
                          </a:solidFill>
                          <a:latin typeface="+mj-lt"/>
                          <a:ea typeface="SimSun"/>
                          <a:cs typeface="Times New Roman"/>
                        </a:rPr>
                        <a:t>DEFLATE </a:t>
                      </a:r>
                      <a:r>
                        <a:rPr lang="en-GB" sz="800" b="0" dirty="0" smtClean="0">
                          <a:solidFill>
                            <a:srgbClr val="000000"/>
                          </a:solidFill>
                          <a:latin typeface="+mj-lt"/>
                          <a:ea typeface="SimSun"/>
                          <a:cs typeface="Times New Roman"/>
                        </a:rPr>
                        <a:t/>
                      </a:r>
                      <a:br>
                        <a:rPr lang="en-GB" sz="800" b="0" dirty="0" smtClean="0">
                          <a:solidFill>
                            <a:srgbClr val="000000"/>
                          </a:solidFill>
                          <a:latin typeface="+mj-lt"/>
                          <a:ea typeface="SimSun"/>
                          <a:cs typeface="Times New Roman"/>
                        </a:rPr>
                      </a:br>
                      <a:r>
                        <a:rPr lang="en-GB" sz="800" b="0" dirty="0" err="1" smtClean="0">
                          <a:solidFill>
                            <a:srgbClr val="000000"/>
                          </a:solidFill>
                          <a:latin typeface="Calibri Light" pitchFamily="34" charset="0"/>
                          <a:ea typeface="SimSun"/>
                          <a:cs typeface="Times New Roman"/>
                        </a:rPr>
                        <a:t>Adap</a:t>
                      </a:r>
                      <a:r>
                        <a:rPr lang="en-GB" sz="800" b="0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SimSun"/>
                          <a:cs typeface="Times New Roman"/>
                        </a:rPr>
                        <a:t>. Huffman </a:t>
                      </a:r>
                      <a:r>
                        <a:rPr lang="en-GB" sz="800" b="0" dirty="0" smtClean="0">
                          <a:solidFill>
                            <a:srgbClr val="000000"/>
                          </a:solidFill>
                          <a:latin typeface="Calibri Light" pitchFamily="34" charset="0"/>
                          <a:ea typeface="SimSun"/>
                          <a:cs typeface="Times New Roman"/>
                        </a:rPr>
                        <a:t> no 1byte </a:t>
                      </a:r>
                      <a:r>
                        <a:rPr lang="en-GB" sz="800" b="0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SimSun"/>
                          <a:cs typeface="Times New Roman"/>
                        </a:rPr>
                        <a:t>UDC </a:t>
                      </a:r>
                      <a:r>
                        <a:rPr lang="en-GB" sz="800" b="0" dirty="0" err="1">
                          <a:solidFill>
                            <a:srgbClr val="000000"/>
                          </a:solidFill>
                          <a:latin typeface="Calibri Light" pitchFamily="34" charset="0"/>
                          <a:ea typeface="SimSun"/>
                          <a:cs typeface="Times New Roman"/>
                        </a:rPr>
                        <a:t>hdr</a:t>
                      </a:r>
                      <a:endParaRPr lang="en-US" sz="900" b="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 smtClean="0">
                          <a:solidFill>
                            <a:srgbClr val="000000"/>
                          </a:solidFill>
                          <a:latin typeface="+mj-lt"/>
                          <a:ea typeface="SimSun"/>
                          <a:cs typeface="Times New Roman"/>
                        </a:rPr>
                        <a:t>DEFLATE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0" dirty="0" err="1" smtClean="0">
                          <a:solidFill>
                            <a:srgbClr val="000000"/>
                          </a:solidFill>
                          <a:latin typeface="Calibri Light" pitchFamily="34" charset="0"/>
                          <a:ea typeface="SimSun"/>
                          <a:cs typeface="Times New Roman"/>
                        </a:rPr>
                        <a:t>Adap</a:t>
                      </a:r>
                      <a:r>
                        <a:rPr lang="en-GB" sz="800" b="0" dirty="0" smtClean="0">
                          <a:solidFill>
                            <a:srgbClr val="000000"/>
                          </a:solidFill>
                          <a:latin typeface="Calibri Light" pitchFamily="34" charset="0"/>
                          <a:ea typeface="SimSun"/>
                          <a:cs typeface="Times New Roman"/>
                        </a:rPr>
                        <a:t>. Huffman 1byte </a:t>
                      </a:r>
                      <a:r>
                        <a:rPr lang="en-GB" sz="800" b="0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SimSun"/>
                          <a:cs typeface="Times New Roman"/>
                        </a:rPr>
                        <a:t>UDC </a:t>
                      </a:r>
                      <a:r>
                        <a:rPr lang="en-GB" sz="800" b="0" dirty="0" err="1">
                          <a:solidFill>
                            <a:srgbClr val="000000"/>
                          </a:solidFill>
                          <a:latin typeface="Calibri Light" pitchFamily="34" charset="0"/>
                          <a:ea typeface="SimSun"/>
                          <a:cs typeface="Times New Roman"/>
                        </a:rPr>
                        <a:t>hdr</a:t>
                      </a:r>
                      <a:endParaRPr lang="en-US" sz="800" b="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latin typeface="+mj-lt"/>
                          <a:ea typeface="SimSun"/>
                          <a:cs typeface="Times New Roman"/>
                        </a:rPr>
                        <a:t>APDC 26Jun</a:t>
                      </a:r>
                      <a:endParaRPr lang="en-US" sz="1200" b="0" dirty="0"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65037" marR="65037" marT="0" marB="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 err="1">
                          <a:latin typeface="+mj-lt"/>
                          <a:ea typeface="SimSun"/>
                          <a:cs typeface="Times New Roman"/>
                        </a:rPr>
                        <a:t>RoHC</a:t>
                      </a:r>
                      <a:endParaRPr lang="en-US" sz="1200" b="0" dirty="0"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65037" marR="65037" marT="0" marB="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81234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latin typeface="+mj-lt"/>
                          <a:ea typeface="SimSun"/>
                          <a:cs typeface="Times New Roman"/>
                        </a:rPr>
                        <a:t>Input</a:t>
                      </a:r>
                      <a:endParaRPr lang="en-US" sz="1000" b="0" dirty="0"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b="0" dirty="0" smtClean="0">
                          <a:latin typeface="Calibri Light" pitchFamily="34" charset="0"/>
                          <a:ea typeface="SimSun"/>
                          <a:cs typeface="Arial"/>
                        </a:rPr>
                        <a:t>8KB</a:t>
                      </a:r>
                      <a:endParaRPr lang="en-US" sz="1000" b="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b="0" dirty="0" smtClean="0">
                          <a:latin typeface="Calibri Light" pitchFamily="34" charset="0"/>
                          <a:ea typeface="SimSun"/>
                          <a:cs typeface="Arial"/>
                        </a:rPr>
                        <a:t>32KB</a:t>
                      </a:r>
                      <a:endParaRPr lang="en-US" sz="1000" b="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b="0" dirty="0" smtClean="0">
                          <a:solidFill>
                            <a:srgbClr val="000000"/>
                          </a:solidFill>
                          <a:latin typeface="Calibri Light" pitchFamily="34" charset="0"/>
                          <a:ea typeface="SimSun"/>
                          <a:cs typeface="Times New Roman"/>
                        </a:rPr>
                        <a:t>8KB</a:t>
                      </a:r>
                      <a:endParaRPr lang="en-US" sz="1000" b="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b="0" dirty="0" smtClean="0">
                          <a:solidFill>
                            <a:srgbClr val="000000"/>
                          </a:solidFill>
                          <a:latin typeface="Calibri Light" pitchFamily="34" charset="0"/>
                          <a:ea typeface="SimSun"/>
                          <a:cs typeface="Times New Roman"/>
                        </a:rPr>
                        <a:t>32KB</a:t>
                      </a:r>
                      <a:endParaRPr lang="en-US" sz="1000" b="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b="0" dirty="0" smtClean="0">
                          <a:solidFill>
                            <a:srgbClr val="000000"/>
                          </a:solidFill>
                          <a:latin typeface="Calibri Light" pitchFamily="34" charset="0"/>
                          <a:ea typeface="SimSun"/>
                          <a:cs typeface="Times New Roman"/>
                        </a:rPr>
                        <a:t>8KB</a:t>
                      </a:r>
                      <a:endParaRPr lang="en-US" sz="1000" b="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b="0" dirty="0" smtClean="0">
                          <a:solidFill>
                            <a:srgbClr val="000000"/>
                          </a:solidFill>
                          <a:latin typeface="Calibri Light" pitchFamily="34" charset="0"/>
                          <a:ea typeface="SimSun"/>
                          <a:cs typeface="Times New Roman"/>
                        </a:rPr>
                        <a:t>32KB</a:t>
                      </a:r>
                      <a:endParaRPr lang="en-US" sz="1000" b="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b="0" dirty="0" smtClean="0">
                          <a:latin typeface="Calibri Light" pitchFamily="34" charset="0"/>
                          <a:ea typeface="SimSun"/>
                          <a:cs typeface="Times New Roman"/>
                        </a:rPr>
                        <a:t>8KB</a:t>
                      </a:r>
                      <a:endParaRPr lang="en-US" sz="1000" b="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b="0" dirty="0" smtClean="0">
                          <a:latin typeface="Calibri Light" pitchFamily="34" charset="0"/>
                          <a:ea typeface="SimSun"/>
                          <a:cs typeface="Times New Roman"/>
                        </a:rPr>
                        <a:t>16KB</a:t>
                      </a:r>
                      <a:endParaRPr lang="en-US" sz="1000" b="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43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i="1" dirty="0" smtClean="0">
                          <a:latin typeface="Calibri Light" pitchFamily="34" charset="0"/>
                          <a:ea typeface="SimSun"/>
                          <a:cs typeface="Times New Roman"/>
                        </a:rPr>
                        <a:t>#1</a:t>
                      </a:r>
                      <a:endParaRPr lang="en-US" sz="1000" i="1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i="1" dirty="0">
                          <a:latin typeface="Calibri Light" pitchFamily="34" charset="0"/>
                          <a:ea typeface="SimSun"/>
                          <a:cs typeface="Times New Roman"/>
                        </a:rPr>
                        <a:t>FTP- Client (CMCC)</a:t>
                      </a:r>
                      <a:endParaRPr lang="en-US" sz="1000" i="1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49.96%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49.96%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SimSun"/>
                          <a:cs typeface="Times New Roman"/>
                        </a:rPr>
                        <a:t>51.69%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SimSun"/>
                          <a:cs typeface="Times New Roman"/>
                        </a:rPr>
                        <a:t>51.69%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49.96%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49.96%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54.34%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54.34%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73.3%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</a:tr>
              <a:tr h="29443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i="1" dirty="0" smtClean="0">
                          <a:latin typeface="Calibri Light" pitchFamily="34" charset="0"/>
                          <a:ea typeface="SimSun"/>
                          <a:cs typeface="Times New Roman"/>
                        </a:rPr>
                        <a:t>#2</a:t>
                      </a:r>
                      <a:endParaRPr lang="en-US" sz="1000" i="1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i="1" dirty="0">
                          <a:latin typeface="Calibri Light" pitchFamily="34" charset="0"/>
                          <a:ea typeface="SimSun"/>
                          <a:cs typeface="Times New Roman"/>
                        </a:rPr>
                        <a:t>FTP- Server (CMCC)</a:t>
                      </a:r>
                      <a:endParaRPr lang="en-US" sz="1000" i="1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44.61%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44.61%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SimSun"/>
                          <a:cs typeface="Times New Roman"/>
                        </a:rPr>
                        <a:t>46.02%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SimSun"/>
                          <a:cs typeface="Times New Roman"/>
                        </a:rPr>
                        <a:t>46.02%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44.61%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44.61%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50.34%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Calibri Light" pitchFamily="34" charset="0"/>
                          <a:ea typeface="SimSun"/>
                          <a:cs typeface="Times New Roman"/>
                        </a:rPr>
                        <a:t>50.34%</a:t>
                      </a:r>
                      <a:endParaRPr lang="en-US" sz="100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59.7%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</a:tr>
              <a:tr h="29443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i="1" dirty="0" smtClean="0">
                          <a:latin typeface="Calibri Light" pitchFamily="34" charset="0"/>
                          <a:ea typeface="SimSun"/>
                          <a:cs typeface="Times New Roman"/>
                        </a:rPr>
                        <a:t>#3</a:t>
                      </a:r>
                      <a:endParaRPr lang="en-US" sz="1000" i="1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i="1" dirty="0">
                          <a:latin typeface="Calibri Light" pitchFamily="34" charset="0"/>
                          <a:ea typeface="SimSun"/>
                          <a:cs typeface="Times New Roman"/>
                        </a:rPr>
                        <a:t>Online video (CMCC)</a:t>
                      </a:r>
                      <a:endParaRPr lang="en-US" sz="1000" i="1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62.98%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62.99%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SimSun"/>
                          <a:cs typeface="Times New Roman"/>
                        </a:rPr>
                        <a:t>65.56%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SimSun"/>
                          <a:cs typeface="Times New Roman"/>
                        </a:rPr>
                        <a:t>65.55%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64.93%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SimSun"/>
                          <a:cs typeface="Times New Roman"/>
                        </a:rPr>
                        <a:t>64.92%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61.00%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Calibri Light" pitchFamily="34" charset="0"/>
                          <a:ea typeface="SimSun"/>
                          <a:cs typeface="Times New Roman"/>
                        </a:rPr>
                        <a:t>61.04%</a:t>
                      </a:r>
                      <a:endParaRPr lang="en-US" sz="100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5.4%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43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i="1" dirty="0" smtClean="0">
                          <a:latin typeface="Calibri Light" pitchFamily="34" charset="0"/>
                          <a:ea typeface="SimSun"/>
                          <a:cs typeface="Times New Roman"/>
                        </a:rPr>
                        <a:t>#4</a:t>
                      </a:r>
                      <a:endParaRPr lang="en-US" sz="1000" i="1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i="1" dirty="0">
                          <a:latin typeface="Calibri Light" pitchFamily="34" charset="0"/>
                          <a:ea typeface="SimSun"/>
                          <a:cs typeface="Times New Roman"/>
                        </a:rPr>
                        <a:t>Long period video (CMCC)</a:t>
                      </a:r>
                      <a:endParaRPr lang="en-US" sz="1000" i="1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71.26%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73.75%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SimSun"/>
                          <a:cs typeface="Times New Roman"/>
                        </a:rPr>
                        <a:t>73.37%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SimSun"/>
                          <a:cs typeface="Times New Roman"/>
                        </a:rPr>
                        <a:t>75.47%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71.93%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SimSun"/>
                          <a:cs typeface="Times New Roman"/>
                        </a:rPr>
                        <a:t>73.97%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76.67%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78.13%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5.1%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43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i="1" dirty="0" smtClean="0">
                          <a:latin typeface="Calibri Light" pitchFamily="34" charset="0"/>
                          <a:ea typeface="SimSun"/>
                          <a:cs typeface="Times New Roman"/>
                        </a:rPr>
                        <a:t>#5</a:t>
                      </a:r>
                      <a:endParaRPr lang="en-US" sz="1000" i="1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i="1" dirty="0">
                          <a:latin typeface="Calibri Light" pitchFamily="34" charset="0"/>
                          <a:ea typeface="SimSun"/>
                          <a:cs typeface="Times New Roman"/>
                        </a:rPr>
                        <a:t>SIP UE1(CMCC)</a:t>
                      </a:r>
                      <a:endParaRPr lang="en-US" sz="1000" i="1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86.50%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87.95%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SimSun"/>
                          <a:cs typeface="Times New Roman"/>
                        </a:rPr>
                        <a:t>86.99%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SimSun"/>
                          <a:cs typeface="Times New Roman"/>
                        </a:rPr>
                        <a:t>88.25%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86.87%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88.13%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83.91%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85.18%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4.4%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43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i="1" dirty="0" smtClean="0">
                          <a:latin typeface="Calibri Light" pitchFamily="34" charset="0"/>
                          <a:ea typeface="SimSun"/>
                          <a:cs typeface="Times New Roman"/>
                        </a:rPr>
                        <a:t>#6</a:t>
                      </a:r>
                      <a:endParaRPr lang="en-US" sz="1000" i="1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i="1" dirty="0">
                          <a:latin typeface="Calibri Light" pitchFamily="34" charset="0"/>
                          <a:ea typeface="SimSun"/>
                          <a:cs typeface="Times New Roman"/>
                        </a:rPr>
                        <a:t>SIP UE2 (CMCC)</a:t>
                      </a:r>
                      <a:endParaRPr lang="en-US" sz="1000" i="1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83.79%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84.87%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SimSun"/>
                          <a:cs typeface="Times New Roman"/>
                        </a:rPr>
                        <a:t>84.94%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SimSun"/>
                          <a:cs typeface="Times New Roman"/>
                        </a:rPr>
                        <a:t>85.34%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84.83%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85.23%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80.62%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81.78%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21.7%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43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i="1" dirty="0" smtClean="0">
                          <a:latin typeface="Calibri Light" pitchFamily="34" charset="0"/>
                          <a:ea typeface="SimSun"/>
                          <a:cs typeface="Times New Roman"/>
                        </a:rPr>
                        <a:t>#7</a:t>
                      </a:r>
                      <a:endParaRPr lang="en-US" sz="1000" i="1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i="1" dirty="0">
                          <a:latin typeface="Calibri Light" pitchFamily="34" charset="0"/>
                          <a:ea typeface="SimSun"/>
                          <a:cs typeface="Times New Roman"/>
                        </a:rPr>
                        <a:t>SIP UE3 (CMCC)</a:t>
                      </a:r>
                      <a:endParaRPr lang="en-US" sz="1000" i="1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Calibri Light" pitchFamily="34" charset="0"/>
                          <a:ea typeface="SimSun"/>
                          <a:cs typeface="Times New Roman"/>
                        </a:rPr>
                        <a:t>86.85%</a:t>
                      </a:r>
                      <a:endParaRPr lang="en-US" sz="100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88.25%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SimSun"/>
                          <a:cs typeface="Times New Roman"/>
                        </a:rPr>
                        <a:t>87.31%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SimSun"/>
                          <a:cs typeface="Times New Roman"/>
                        </a:rPr>
                        <a:t>88.62%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87.20%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88.52%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84.20%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85.67%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23.1%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43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i="1" dirty="0" smtClean="0">
                          <a:latin typeface="Calibri Light" pitchFamily="34" charset="0"/>
                          <a:ea typeface="SimSun"/>
                          <a:cs typeface="Times New Roman"/>
                        </a:rPr>
                        <a:t>#8</a:t>
                      </a:r>
                      <a:endParaRPr lang="en-US" sz="1000" i="1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i="1" dirty="0">
                          <a:latin typeface="Calibri Light" pitchFamily="34" charset="0"/>
                          <a:ea typeface="SimSun"/>
                          <a:cs typeface="Times New Roman"/>
                        </a:rPr>
                        <a:t>Web surfing (CMCC)</a:t>
                      </a:r>
                      <a:endParaRPr lang="en-US" sz="1000" i="1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Calibri Light" pitchFamily="34" charset="0"/>
                          <a:ea typeface="SimSun"/>
                          <a:cs typeface="Times New Roman"/>
                        </a:rPr>
                        <a:t>65.20%</a:t>
                      </a:r>
                      <a:endParaRPr lang="en-US" sz="100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70.03%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SimSun"/>
                          <a:cs typeface="Times New Roman"/>
                        </a:rPr>
                        <a:t>66.99%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SimSun"/>
                          <a:cs typeface="Times New Roman"/>
                        </a:rPr>
                        <a:t>71.04%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66.22%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SimSun"/>
                          <a:cs typeface="Times New Roman"/>
                        </a:rPr>
                        <a:t>70.28%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64.24%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66.87%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45.1%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43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i="1" dirty="0" smtClean="0">
                          <a:latin typeface="Calibri Light" pitchFamily="34" charset="0"/>
                          <a:ea typeface="SimSun"/>
                          <a:cs typeface="Times New Roman"/>
                        </a:rPr>
                        <a:t>#9</a:t>
                      </a:r>
                      <a:endParaRPr lang="en-US" sz="1000" i="1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i="1" dirty="0">
                          <a:latin typeface="Calibri Light" pitchFamily="34" charset="0"/>
                          <a:ea typeface="SimSun"/>
                          <a:cs typeface="Times New Roman"/>
                        </a:rPr>
                        <a:t>Video data (MediaTek)</a:t>
                      </a:r>
                      <a:endParaRPr lang="en-US" sz="1000" i="1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Calibri Light" pitchFamily="34" charset="0"/>
                          <a:ea typeface="SimSun"/>
                          <a:cs typeface="Times New Roman"/>
                        </a:rPr>
                        <a:t>59.08%</a:t>
                      </a:r>
                      <a:endParaRPr lang="en-US" sz="100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57.92%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Calibri Light" pitchFamily="34" charset="0"/>
                          <a:ea typeface="SimSun"/>
                          <a:cs typeface="Times New Roman"/>
                        </a:rPr>
                        <a:t>61.26%</a:t>
                      </a:r>
                      <a:endParaRPr lang="en-US" sz="100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SimSun"/>
                          <a:cs typeface="Times New Roman"/>
                        </a:rPr>
                        <a:t>59.92%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59.41%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SimSun"/>
                          <a:cs typeface="Times New Roman"/>
                        </a:rPr>
                        <a:t>58.07%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73.47%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73.9%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80.7%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</a:tr>
              <a:tr h="29443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i="1" dirty="0" smtClean="0">
                          <a:latin typeface="Calibri Light" pitchFamily="34" charset="0"/>
                          <a:ea typeface="SimSun"/>
                          <a:cs typeface="Times New Roman"/>
                        </a:rPr>
                        <a:t>#10</a:t>
                      </a:r>
                      <a:endParaRPr lang="en-US" sz="1000" i="1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i="1" dirty="0">
                          <a:latin typeface="Calibri Light" pitchFamily="34" charset="0"/>
                          <a:ea typeface="SimSun"/>
                          <a:cs typeface="Times New Roman"/>
                        </a:rPr>
                        <a:t>Long duration FTP (MediaTek)</a:t>
                      </a:r>
                      <a:endParaRPr lang="en-US" sz="1000" i="1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Calibri Light" pitchFamily="34" charset="0"/>
                          <a:ea typeface="SimSun"/>
                          <a:cs typeface="Times New Roman"/>
                        </a:rPr>
                        <a:t>62.01%</a:t>
                      </a:r>
                      <a:endParaRPr lang="en-US" sz="100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58.56%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latin typeface="Calibri Light" pitchFamily="34" charset="0"/>
                          <a:ea typeface="SimSun"/>
                          <a:cs typeface="Times New Roman"/>
                        </a:rPr>
                        <a:t>63.91%</a:t>
                      </a:r>
                      <a:endParaRPr lang="en-US" sz="100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SimSun"/>
                          <a:cs typeface="Times New Roman"/>
                        </a:rPr>
                        <a:t>60.46%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62.01%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SimSun"/>
                          <a:cs typeface="Times New Roman"/>
                        </a:rPr>
                        <a:t>58.56%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75.34%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75.30%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83.4%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</a:tr>
              <a:tr h="29443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i="1" dirty="0" smtClean="0">
                          <a:latin typeface="Calibri Light" pitchFamily="34" charset="0"/>
                          <a:ea typeface="SimSun"/>
                          <a:cs typeface="Times New Roman"/>
                        </a:rPr>
                        <a:t>#11</a:t>
                      </a:r>
                      <a:endParaRPr lang="en-US" sz="1000" i="1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i="1" dirty="0">
                          <a:latin typeface="Calibri Light" pitchFamily="34" charset="0"/>
                          <a:ea typeface="SimSun"/>
                          <a:cs typeface="Times New Roman"/>
                        </a:rPr>
                        <a:t>Multiple IP flows (Qualcomm)</a:t>
                      </a:r>
                      <a:endParaRPr lang="en-US" sz="1000" i="1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Calibri Light" pitchFamily="34" charset="0"/>
                          <a:ea typeface="SimSun"/>
                          <a:cs typeface="Times New Roman"/>
                        </a:rPr>
                        <a:t>71.63%</a:t>
                      </a:r>
                      <a:endParaRPr lang="en-US" sz="100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73.79%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SimSun"/>
                          <a:cs typeface="Times New Roman"/>
                        </a:rPr>
                        <a:t>73.03%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SimSun"/>
                          <a:cs typeface="Times New Roman"/>
                        </a:rPr>
                        <a:t>74.87%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72.08%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SimSun"/>
                          <a:cs typeface="Times New Roman"/>
                        </a:rPr>
                        <a:t>73.92%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73.35%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74.68%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 Light" pitchFamily="34" charset="0"/>
                          <a:ea typeface="SimSun"/>
                          <a:cs typeface="Times New Roman"/>
                        </a:rPr>
                        <a:t>N/A</a:t>
                      </a:r>
                      <a:endParaRPr lang="en-US" sz="10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23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800" i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800" i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8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8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8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8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8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8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i-FI" sz="800" dirty="0" smtClean="0">
                          <a:latin typeface="Calibri Light" pitchFamily="34" charset="0"/>
                          <a:ea typeface="SimSun"/>
                          <a:cs typeface="Times New Roman"/>
                        </a:rPr>
                        <a:t>NOTE: 32KB not supported</a:t>
                      </a:r>
                      <a:endParaRPr lang="en-US" sz="800" dirty="0">
                        <a:latin typeface="Calibri Light" pitchFamily="34" charset="0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8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8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5037" marR="65037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Footer Placeholder 12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pPr algn="ctr"/>
            <a:r>
              <a:rPr lang="fi-FI" dirty="0" smtClean="0"/>
              <a:t>RP-172033 </a:t>
            </a:r>
            <a:r>
              <a:rPr lang="fi-FI" dirty="0" smtClean="0"/>
              <a:t>Way forward on LTE UDC</a:t>
            </a:r>
            <a:endParaRPr lang="en-US" dirty="0" smtClean="0"/>
          </a:p>
        </p:txBody>
      </p:sp>
      <p:sp>
        <p:nvSpPr>
          <p:cNvPr id="9" name="Footer Placeholder 12"/>
          <p:cNvSpPr>
            <a:spLocks noGrp="1"/>
          </p:cNvSpPr>
          <p:nvPr>
            <p:ph type="ftr" sz="quarter" idx="12"/>
          </p:nvPr>
        </p:nvSpPr>
        <p:spPr>
          <a:xfrm>
            <a:off x="6084168" y="6309320"/>
            <a:ext cx="2895600" cy="365125"/>
          </a:xfrm>
        </p:spPr>
        <p:txBody>
          <a:bodyPr/>
          <a:lstStyle/>
          <a:p>
            <a:r>
              <a:rPr lang="fi-FI" sz="800" dirty="0" smtClean="0">
                <a:solidFill>
                  <a:schemeClr val="tx1"/>
                </a:solidFill>
              </a:rPr>
              <a:t>Source: TR36.754, R2-1709921</a:t>
            </a:r>
            <a:endParaRPr lang="en-US" sz="8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3460</TotalTime>
  <Words>1033</Words>
  <Application>Microsoft Office PowerPoint</Application>
  <PresentationFormat>On-screen Show (4:3)</PresentationFormat>
  <Paragraphs>296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Way forward on LTE UDC</vt:lpstr>
      <vt:lpstr>Background and Status [1/3]</vt:lpstr>
      <vt:lpstr>Background and Status [2/3]</vt:lpstr>
      <vt:lpstr>Background and Status [3/3]</vt:lpstr>
      <vt:lpstr>Summary</vt:lpstr>
      <vt:lpstr>Way forward on LTE UDC</vt:lpstr>
      <vt:lpstr>Appendix – TR36.754 results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UDC for LTE</dc:title>
  <dc:creator>Mediatek</dc:creator>
  <cp:lastModifiedBy>Mediatek</cp:lastModifiedBy>
  <cp:revision>80</cp:revision>
  <dcterms:created xsi:type="dcterms:W3CDTF">2017-08-07T05:47:17Z</dcterms:created>
  <dcterms:modified xsi:type="dcterms:W3CDTF">2017-09-11T06:54:14Z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2076784332</vt:i4>
  </property>
  <property fmtid="{D5CDD505-2E9C-101B-9397-08002B2CF9AE}" pid="3" name="_NewReviewCycle">
    <vt:lpwstr/>
  </property>
  <property fmtid="{D5CDD505-2E9C-101B-9397-08002B2CF9AE}" pid="4" name="_EmailSubject">
    <vt:lpwstr>[UDC] RAN2#99 Tdoc reviewing</vt:lpwstr>
  </property>
  <property fmtid="{D5CDD505-2E9C-101B-9397-08002B2CF9AE}" pid="5" name="_AuthorEmail">
    <vt:lpwstr>Guillaume.Sebire@mediatek.com</vt:lpwstr>
  </property>
  <property fmtid="{D5CDD505-2E9C-101B-9397-08002B2CF9AE}" pid="6" name="_AuthorEmailDisplayName">
    <vt:lpwstr>Guillaume Sebire</vt:lpwstr>
  </property>
</Properties>
</file>