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56" r:id="rId2"/>
    <p:sldId id="260" r:id="rId3"/>
    <p:sldId id="261" r:id="rId4"/>
    <p:sldId id="259" r:id="rId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9"/>
    <p:restoredTop sz="94631"/>
  </p:normalViewPr>
  <p:slideViewPr>
    <p:cSldViewPr>
      <p:cViewPr varScale="1">
        <p:scale>
          <a:sx n="97" d="100"/>
          <a:sy n="97" d="100"/>
        </p:scale>
        <p:origin x="1808" y="1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notesMaster" Target="notesMasters/notesMaster1.xml"/><Relationship Id="rId7" Type="http://schemas.openxmlformats.org/officeDocument/2006/relationships/presProps" Target="presProps.xml"/><Relationship Id="rId8" Type="http://schemas.openxmlformats.org/officeDocument/2006/relationships/viewProps" Target="viewProps.xml"/><Relationship Id="rId9" Type="http://schemas.openxmlformats.org/officeDocument/2006/relationships/theme" Target="theme/theme1.xml"/><Relationship Id="rId10"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BC5310-300B-4A6D-84F0-7EA50821BE8E}" type="datetimeFigureOut">
              <a:rPr lang="en-US" smtClean="0"/>
              <a:t>8/30/17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E2D8D4-6731-4471-A81E-2AB34E508346}" type="slidenum">
              <a:rPr lang="en-US" smtClean="0"/>
              <a:t>‹#›</a:t>
            </a:fld>
            <a:endParaRPr lang="en-US"/>
          </a:p>
        </p:txBody>
      </p:sp>
    </p:spTree>
    <p:extLst>
      <p:ext uri="{BB962C8B-B14F-4D97-AF65-F5344CB8AC3E}">
        <p14:creationId xmlns:p14="http://schemas.microsoft.com/office/powerpoint/2010/main" val="35872814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EE2D8D4-6731-4471-A81E-2AB34E508346}" type="slidenum">
              <a:rPr lang="en-US" smtClean="0"/>
              <a:t>4</a:t>
            </a:fld>
            <a:endParaRPr lang="en-US"/>
          </a:p>
        </p:txBody>
      </p:sp>
    </p:spTree>
    <p:extLst>
      <p:ext uri="{BB962C8B-B14F-4D97-AF65-F5344CB8AC3E}">
        <p14:creationId xmlns:p14="http://schemas.microsoft.com/office/powerpoint/2010/main" val="17566684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55D69A7-FC20-46F3-91B7-D08C2E02DD73}" type="datetimeFigureOut">
              <a:rPr lang="en-US" smtClean="0"/>
              <a:t>8/30/17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1AA247-8A93-48E2-BD30-1BEAB39DA11C}" type="slidenum">
              <a:rPr lang="en-US" smtClean="0"/>
              <a:t>‹#›</a:t>
            </a:fld>
            <a:endParaRPr lang="en-US"/>
          </a:p>
        </p:txBody>
      </p:sp>
    </p:spTree>
    <p:extLst>
      <p:ext uri="{BB962C8B-B14F-4D97-AF65-F5344CB8AC3E}">
        <p14:creationId xmlns:p14="http://schemas.microsoft.com/office/powerpoint/2010/main" val="14930460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55D69A7-FC20-46F3-91B7-D08C2E02DD73}" type="datetimeFigureOut">
              <a:rPr lang="en-US" smtClean="0"/>
              <a:t>8/30/17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1AA247-8A93-48E2-BD30-1BEAB39DA11C}" type="slidenum">
              <a:rPr lang="en-US" smtClean="0"/>
              <a:t>‹#›</a:t>
            </a:fld>
            <a:endParaRPr lang="en-US"/>
          </a:p>
        </p:txBody>
      </p:sp>
    </p:spTree>
    <p:extLst>
      <p:ext uri="{BB962C8B-B14F-4D97-AF65-F5344CB8AC3E}">
        <p14:creationId xmlns:p14="http://schemas.microsoft.com/office/powerpoint/2010/main" val="7746641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55D69A7-FC20-46F3-91B7-D08C2E02DD73}" type="datetimeFigureOut">
              <a:rPr lang="en-US" smtClean="0"/>
              <a:t>8/30/17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1AA247-8A93-48E2-BD30-1BEAB39DA11C}" type="slidenum">
              <a:rPr lang="en-US" smtClean="0"/>
              <a:t>‹#›</a:t>
            </a:fld>
            <a:endParaRPr lang="en-US"/>
          </a:p>
        </p:txBody>
      </p:sp>
    </p:spTree>
    <p:extLst>
      <p:ext uri="{BB962C8B-B14F-4D97-AF65-F5344CB8AC3E}">
        <p14:creationId xmlns:p14="http://schemas.microsoft.com/office/powerpoint/2010/main" val="30145751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55D69A7-FC20-46F3-91B7-D08C2E02DD73}" type="datetimeFigureOut">
              <a:rPr lang="en-US" smtClean="0"/>
              <a:t>8/30/17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1AA247-8A93-48E2-BD30-1BEAB39DA11C}" type="slidenum">
              <a:rPr lang="en-US" smtClean="0"/>
              <a:t>‹#›</a:t>
            </a:fld>
            <a:endParaRPr lang="en-US"/>
          </a:p>
        </p:txBody>
      </p:sp>
    </p:spTree>
    <p:extLst>
      <p:ext uri="{BB962C8B-B14F-4D97-AF65-F5344CB8AC3E}">
        <p14:creationId xmlns:p14="http://schemas.microsoft.com/office/powerpoint/2010/main" val="34576026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55D69A7-FC20-46F3-91B7-D08C2E02DD73}" type="datetimeFigureOut">
              <a:rPr lang="en-US" smtClean="0"/>
              <a:t>8/30/17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1AA247-8A93-48E2-BD30-1BEAB39DA11C}" type="slidenum">
              <a:rPr lang="en-US" smtClean="0"/>
              <a:t>‹#›</a:t>
            </a:fld>
            <a:endParaRPr lang="en-US"/>
          </a:p>
        </p:txBody>
      </p:sp>
    </p:spTree>
    <p:extLst>
      <p:ext uri="{BB962C8B-B14F-4D97-AF65-F5344CB8AC3E}">
        <p14:creationId xmlns:p14="http://schemas.microsoft.com/office/powerpoint/2010/main" val="5338621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55D69A7-FC20-46F3-91B7-D08C2E02DD73}" type="datetimeFigureOut">
              <a:rPr lang="en-US" smtClean="0"/>
              <a:t>8/30/17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1AA247-8A93-48E2-BD30-1BEAB39DA11C}" type="slidenum">
              <a:rPr lang="en-US" smtClean="0"/>
              <a:t>‹#›</a:t>
            </a:fld>
            <a:endParaRPr lang="en-US"/>
          </a:p>
        </p:txBody>
      </p:sp>
    </p:spTree>
    <p:extLst>
      <p:ext uri="{BB962C8B-B14F-4D97-AF65-F5344CB8AC3E}">
        <p14:creationId xmlns:p14="http://schemas.microsoft.com/office/powerpoint/2010/main" val="35883848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55D69A7-FC20-46F3-91B7-D08C2E02DD73}" type="datetimeFigureOut">
              <a:rPr lang="en-US" smtClean="0"/>
              <a:t>8/30/17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11AA247-8A93-48E2-BD30-1BEAB39DA11C}" type="slidenum">
              <a:rPr lang="en-US" smtClean="0"/>
              <a:t>‹#›</a:t>
            </a:fld>
            <a:endParaRPr lang="en-US"/>
          </a:p>
        </p:txBody>
      </p:sp>
    </p:spTree>
    <p:extLst>
      <p:ext uri="{BB962C8B-B14F-4D97-AF65-F5344CB8AC3E}">
        <p14:creationId xmlns:p14="http://schemas.microsoft.com/office/powerpoint/2010/main" val="41227203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55D69A7-FC20-46F3-91B7-D08C2E02DD73}" type="datetimeFigureOut">
              <a:rPr lang="en-US" smtClean="0"/>
              <a:t>8/30/17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11AA247-8A93-48E2-BD30-1BEAB39DA11C}" type="slidenum">
              <a:rPr lang="en-US" smtClean="0"/>
              <a:t>‹#›</a:t>
            </a:fld>
            <a:endParaRPr lang="en-US"/>
          </a:p>
        </p:txBody>
      </p:sp>
    </p:spTree>
    <p:extLst>
      <p:ext uri="{BB962C8B-B14F-4D97-AF65-F5344CB8AC3E}">
        <p14:creationId xmlns:p14="http://schemas.microsoft.com/office/powerpoint/2010/main" val="9379392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5D69A7-FC20-46F3-91B7-D08C2E02DD73}" type="datetimeFigureOut">
              <a:rPr lang="en-US" smtClean="0"/>
              <a:t>8/30/17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11AA247-8A93-48E2-BD30-1BEAB39DA11C}" type="slidenum">
              <a:rPr lang="en-US" smtClean="0"/>
              <a:t>‹#›</a:t>
            </a:fld>
            <a:endParaRPr lang="en-US"/>
          </a:p>
        </p:txBody>
      </p:sp>
    </p:spTree>
    <p:extLst>
      <p:ext uri="{BB962C8B-B14F-4D97-AF65-F5344CB8AC3E}">
        <p14:creationId xmlns:p14="http://schemas.microsoft.com/office/powerpoint/2010/main" val="33371856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55D69A7-FC20-46F3-91B7-D08C2E02DD73}" type="datetimeFigureOut">
              <a:rPr lang="en-US" smtClean="0"/>
              <a:t>8/30/17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1AA247-8A93-48E2-BD30-1BEAB39DA11C}" type="slidenum">
              <a:rPr lang="en-US" smtClean="0"/>
              <a:t>‹#›</a:t>
            </a:fld>
            <a:endParaRPr lang="en-US"/>
          </a:p>
        </p:txBody>
      </p:sp>
    </p:spTree>
    <p:extLst>
      <p:ext uri="{BB962C8B-B14F-4D97-AF65-F5344CB8AC3E}">
        <p14:creationId xmlns:p14="http://schemas.microsoft.com/office/powerpoint/2010/main" val="40435741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55D69A7-FC20-46F3-91B7-D08C2E02DD73}" type="datetimeFigureOut">
              <a:rPr lang="en-US" smtClean="0"/>
              <a:t>8/30/17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1AA247-8A93-48E2-BD30-1BEAB39DA11C}" type="slidenum">
              <a:rPr lang="en-US" smtClean="0"/>
              <a:t>‹#›</a:t>
            </a:fld>
            <a:endParaRPr lang="en-US"/>
          </a:p>
        </p:txBody>
      </p:sp>
    </p:spTree>
    <p:extLst>
      <p:ext uri="{BB962C8B-B14F-4D97-AF65-F5344CB8AC3E}">
        <p14:creationId xmlns:p14="http://schemas.microsoft.com/office/powerpoint/2010/main" val="405318009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5D69A7-FC20-46F3-91B7-D08C2E02DD73}" type="datetimeFigureOut">
              <a:rPr lang="en-US" smtClean="0"/>
              <a:t>8/30/17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1AA247-8A93-48E2-BD30-1BEAB39DA11C}" type="slidenum">
              <a:rPr lang="en-US" smtClean="0"/>
              <a:t>‹#›</a:t>
            </a:fld>
            <a:endParaRPr lang="en-US"/>
          </a:p>
        </p:txBody>
      </p:sp>
    </p:spTree>
    <p:extLst>
      <p:ext uri="{BB962C8B-B14F-4D97-AF65-F5344CB8AC3E}">
        <p14:creationId xmlns:p14="http://schemas.microsoft.com/office/powerpoint/2010/main" val="15992817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altLang="ko-KR" dirty="0"/>
              <a:t>Motivation for Multi </a:t>
            </a:r>
            <a:r>
              <a:rPr lang="en-US" altLang="ko-KR" dirty="0" smtClean="0"/>
              <a:t>Hop Relay </a:t>
            </a:r>
            <a:r>
              <a:rPr lang="en-US" altLang="ko-KR" dirty="0"/>
              <a:t>for </a:t>
            </a:r>
            <a:r>
              <a:rPr lang="en-US" altLang="ko-KR" dirty="0" err="1"/>
              <a:t>IoT</a:t>
            </a:r>
            <a:r>
              <a:rPr lang="en-US" altLang="ko-KR" dirty="0"/>
              <a:t> &amp; MTC for utilities use cases for </a:t>
            </a:r>
            <a:r>
              <a:rPr lang="en-US" altLang="ko-KR" dirty="0" smtClean="0"/>
              <a:t>LTE</a:t>
            </a:r>
            <a:br>
              <a:rPr lang="en-US" altLang="ko-KR" dirty="0" smtClean="0"/>
            </a:br>
            <a:r>
              <a:rPr lang="en-US" altLang="ko-KR" sz="2400" dirty="0"/>
              <a:t>(New WID proposal: RP-171882)</a:t>
            </a:r>
            <a:r>
              <a:rPr lang="en-US" sz="2400" dirty="0"/>
              <a:t/>
            </a:r>
            <a:br>
              <a:rPr lang="en-US" sz="2400" dirty="0"/>
            </a:br>
            <a:endParaRPr lang="en-US" sz="2700" dirty="0"/>
          </a:p>
        </p:txBody>
      </p:sp>
      <p:sp>
        <p:nvSpPr>
          <p:cNvPr id="4" name="テキスト ボックス 4"/>
          <p:cNvSpPr txBox="1">
            <a:spLocks noChangeArrowheads="1"/>
          </p:cNvSpPr>
          <p:nvPr/>
        </p:nvSpPr>
        <p:spPr bwMode="auto">
          <a:xfrm>
            <a:off x="153987" y="381000"/>
            <a:ext cx="4450770" cy="1015663"/>
          </a:xfrm>
          <a:prstGeom prst="rect">
            <a:avLst/>
          </a:prstGeom>
          <a:noFill/>
          <a:ln w="9525">
            <a:noFill/>
            <a:miter lim="800000"/>
            <a:headEnd/>
            <a:tailEnd/>
          </a:ln>
        </p:spPr>
        <p:txBody>
          <a:bodyPr wrap="none">
            <a:spAutoFit/>
          </a:bodyPr>
          <a:lstStyle>
            <a:defPPr>
              <a:defRPr lang="en-US"/>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a:lstStyle>
          <a:p>
            <a:r>
              <a:rPr lang="en-US" altLang="zh-CN" sz="2000" dirty="0"/>
              <a:t>3GPP TSG RAN Meeting #</a:t>
            </a:r>
            <a:r>
              <a:rPr lang="en-US" altLang="zh-CN" sz="2000" dirty="0" smtClean="0"/>
              <a:t>77</a:t>
            </a:r>
          </a:p>
          <a:p>
            <a:r>
              <a:rPr lang="en-US" sz="2000" dirty="0" smtClean="0"/>
              <a:t>Sapporo</a:t>
            </a:r>
            <a:r>
              <a:rPr lang="en-US" sz="2000" dirty="0"/>
              <a:t>, Japan, September 11 - 14, </a:t>
            </a:r>
            <a:r>
              <a:rPr lang="en-US" sz="2000" dirty="0" smtClean="0"/>
              <a:t>2017</a:t>
            </a:r>
          </a:p>
          <a:p>
            <a:r>
              <a:rPr kumimoji="1" lang="en-US" altLang="ja-JP" sz="2000" dirty="0" smtClean="0"/>
              <a:t>Agenda </a:t>
            </a:r>
            <a:r>
              <a:rPr kumimoji="1" lang="en-US" altLang="ja-JP" sz="2000" dirty="0"/>
              <a:t>item: </a:t>
            </a:r>
            <a:r>
              <a:rPr lang="en-GB" altLang="ja-JP" sz="2000" dirty="0" smtClean="0"/>
              <a:t>10.1.2</a:t>
            </a:r>
            <a:endParaRPr kumimoji="1" lang="ja-JP" altLang="en-US" sz="2000" dirty="0"/>
          </a:p>
        </p:txBody>
      </p:sp>
      <p:sp>
        <p:nvSpPr>
          <p:cNvPr id="5" name="テキスト ボックス 3"/>
          <p:cNvSpPr txBox="1">
            <a:spLocks noChangeArrowheads="1"/>
          </p:cNvSpPr>
          <p:nvPr/>
        </p:nvSpPr>
        <p:spPr bwMode="auto">
          <a:xfrm>
            <a:off x="7162800" y="396240"/>
            <a:ext cx="1528688" cy="461665"/>
          </a:xfrm>
          <a:prstGeom prst="rect">
            <a:avLst/>
          </a:prstGeom>
          <a:noFill/>
          <a:ln w="9525">
            <a:noFill/>
            <a:miter lim="800000"/>
            <a:headEnd/>
            <a:tailEnd/>
          </a:ln>
        </p:spPr>
        <p:txBody>
          <a:bodyPr wrap="none">
            <a:spAutoFit/>
          </a:bodyPr>
          <a:lstStyle>
            <a:defPPr>
              <a:defRPr lang="en-US"/>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a:lstStyle>
          <a:p>
            <a:pPr eaLnBrk="1" hangingPunct="1"/>
            <a:r>
              <a:rPr lang="en-GB" altLang="zh-CN" sz="2400" dirty="0" smtClean="0"/>
              <a:t>RP-171900</a:t>
            </a:r>
            <a:endParaRPr kumimoji="1" lang="ja-JP" altLang="en-US" sz="2400" dirty="0"/>
          </a:p>
        </p:txBody>
      </p:sp>
      <p:sp>
        <p:nvSpPr>
          <p:cNvPr id="7" name="Subtitle 6"/>
          <p:cNvSpPr>
            <a:spLocks noGrp="1"/>
          </p:cNvSpPr>
          <p:nvPr>
            <p:ph type="subTitle" idx="1"/>
          </p:nvPr>
        </p:nvSpPr>
        <p:spPr/>
        <p:txBody>
          <a:bodyPr/>
          <a:lstStyle/>
          <a:p>
            <a:r>
              <a:rPr lang="en-US" dirty="0" smtClean="0"/>
              <a:t>Veolia</a:t>
            </a:r>
            <a:endParaRPr lang="en-US" dirty="0"/>
          </a:p>
        </p:txBody>
      </p:sp>
    </p:spTree>
    <p:extLst>
      <p:ext uri="{BB962C8B-B14F-4D97-AF65-F5344CB8AC3E}">
        <p14:creationId xmlns:p14="http://schemas.microsoft.com/office/powerpoint/2010/main" val="29778660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715962"/>
          </a:xfrm>
        </p:spPr>
        <p:txBody>
          <a:bodyPr>
            <a:normAutofit fontScale="90000"/>
          </a:bodyPr>
          <a:lstStyle/>
          <a:p>
            <a:r>
              <a:rPr lang="en-US" altLang="zh-CN" sz="4900" dirty="0" smtClean="0"/>
              <a:t>Background</a:t>
            </a:r>
            <a:endParaRPr lang="zh-CN" altLang="en-US" dirty="0"/>
          </a:p>
        </p:txBody>
      </p:sp>
      <p:sp>
        <p:nvSpPr>
          <p:cNvPr id="3" name="内容占位符 2"/>
          <p:cNvSpPr>
            <a:spLocks noGrp="1"/>
          </p:cNvSpPr>
          <p:nvPr>
            <p:ph idx="1"/>
          </p:nvPr>
        </p:nvSpPr>
        <p:spPr>
          <a:xfrm>
            <a:off x="457200" y="1143000"/>
            <a:ext cx="8229600" cy="5181600"/>
          </a:xfrm>
        </p:spPr>
        <p:txBody>
          <a:bodyPr>
            <a:normAutofit fontScale="85000" lnSpcReduction="20000"/>
          </a:bodyPr>
          <a:lstStyle/>
          <a:p>
            <a:endParaRPr lang="en-GB" altLang="zh-CN" sz="2400" dirty="0"/>
          </a:p>
          <a:p>
            <a:r>
              <a:rPr lang="en-GB" altLang="zh-CN" sz="2400" dirty="0" smtClean="0"/>
              <a:t>When deploying </a:t>
            </a:r>
            <a:r>
              <a:rPr lang="en-GB" altLang="zh-CN" sz="2400" dirty="0" err="1" smtClean="0"/>
              <a:t>IoT</a:t>
            </a:r>
            <a:r>
              <a:rPr lang="en-GB" altLang="zh-CN" sz="2400" dirty="0" smtClean="0"/>
              <a:t> metering solutions, utilities (gas, water, electricity…) are faced with the critical issue of </a:t>
            </a:r>
            <a:r>
              <a:rPr lang="en-GB" altLang="zh-CN" sz="2400" dirty="0"/>
              <a:t>Network ”black </a:t>
            </a:r>
            <a:r>
              <a:rPr lang="en-GB" altLang="zh-CN" sz="2400" dirty="0" smtClean="0"/>
              <a:t>spots”.</a:t>
            </a:r>
          </a:p>
          <a:p>
            <a:pPr lvl="1"/>
            <a:r>
              <a:rPr lang="en-GB" altLang="zh-CN" sz="2000" dirty="0" smtClean="0"/>
              <a:t>Some meters </a:t>
            </a:r>
            <a:r>
              <a:rPr lang="en-GB" altLang="zh-CN" sz="2000" dirty="0"/>
              <a:t>are very deep </a:t>
            </a:r>
            <a:r>
              <a:rPr lang="en-GB" altLang="zh-CN" sz="2000" dirty="0" smtClean="0"/>
              <a:t>indoor and their coverage could not be assured by the network provider.</a:t>
            </a:r>
          </a:p>
          <a:p>
            <a:pPr lvl="1"/>
            <a:r>
              <a:rPr lang="en-GB" altLang="zh-CN" sz="2000" dirty="0" smtClean="0"/>
              <a:t>Devices </a:t>
            </a:r>
            <a:r>
              <a:rPr lang="en-GB" altLang="zh-CN" sz="2000" dirty="0"/>
              <a:t>in this case are at the edge of a cell and are likely not to be able to reach the </a:t>
            </a:r>
            <a:r>
              <a:rPr lang="en-GB" altLang="zh-CN" sz="2000" dirty="0" err="1"/>
              <a:t>eNB</a:t>
            </a:r>
            <a:r>
              <a:rPr lang="en-GB" altLang="zh-CN" sz="2000" dirty="0"/>
              <a:t> in a single </a:t>
            </a:r>
            <a:r>
              <a:rPr lang="en-GB" altLang="zh-CN" sz="2000" dirty="0" smtClean="0"/>
              <a:t>hop.</a:t>
            </a:r>
            <a:endParaRPr lang="en-GB" altLang="zh-CN" sz="2000" dirty="0"/>
          </a:p>
          <a:p>
            <a:pPr lvl="1"/>
            <a:r>
              <a:rPr lang="en-GB" altLang="zh-CN" sz="2000" dirty="0" smtClean="0"/>
              <a:t>They </a:t>
            </a:r>
            <a:r>
              <a:rPr lang="en-GB" altLang="zh-CN" sz="2000" dirty="0"/>
              <a:t>will need to increase drastically their battery consumption by emitting at full power.</a:t>
            </a:r>
          </a:p>
          <a:p>
            <a:r>
              <a:rPr lang="en-GB" altLang="zh-CN" sz="2400" dirty="0" smtClean="0"/>
              <a:t>In </a:t>
            </a:r>
            <a:r>
              <a:rPr lang="en-GB" altLang="zh-CN" sz="2400" dirty="0"/>
              <a:t>some city, it could </a:t>
            </a:r>
            <a:r>
              <a:rPr lang="en-GB" altLang="zh-CN" sz="2400" dirty="0" smtClean="0"/>
              <a:t>represent more than </a:t>
            </a:r>
            <a:r>
              <a:rPr lang="en-GB" altLang="zh-CN" sz="2400" dirty="0"/>
              <a:t>5 </a:t>
            </a:r>
            <a:r>
              <a:rPr lang="en-GB" altLang="zh-CN" sz="2400" dirty="0" smtClean="0"/>
              <a:t>% </a:t>
            </a:r>
            <a:r>
              <a:rPr lang="en-GB" altLang="zh-CN" sz="2400" dirty="0"/>
              <a:t>of </a:t>
            </a:r>
            <a:r>
              <a:rPr lang="en-GB" altLang="zh-CN" sz="2400" dirty="0" smtClean="0"/>
              <a:t>the UEs deployed.</a:t>
            </a:r>
          </a:p>
          <a:p>
            <a:r>
              <a:rPr lang="en-GB" altLang="zh-CN" sz="2400" dirty="0" smtClean="0"/>
              <a:t>In </a:t>
            </a:r>
            <a:r>
              <a:rPr lang="en-GB" altLang="zh-CN" sz="2400" dirty="0"/>
              <a:t>already existing deployed LPWA technologies (Non-3GPP), repeaters are successfully used to cope with this issue</a:t>
            </a:r>
            <a:r>
              <a:rPr lang="en-GB" altLang="zh-CN" sz="2400" dirty="0" smtClean="0"/>
              <a:t>.</a:t>
            </a:r>
          </a:p>
          <a:p>
            <a:r>
              <a:rPr lang="en-GB" altLang="zh-CN" sz="2400" dirty="0" smtClean="0"/>
              <a:t>It is therefore paramount for 3GPP to address this issue as well as part of the </a:t>
            </a:r>
            <a:r>
              <a:rPr lang="en-GB" sz="2400" b="1" dirty="0" smtClean="0"/>
              <a:t>Release </a:t>
            </a:r>
            <a:r>
              <a:rPr lang="en-GB" sz="2400" b="1" dirty="0"/>
              <a:t>15 scope </a:t>
            </a:r>
            <a:r>
              <a:rPr lang="en-GB" sz="2400" dirty="0"/>
              <a:t>to reinforce </a:t>
            </a:r>
            <a:r>
              <a:rPr lang="en-GB" sz="2400" dirty="0" smtClean="0"/>
              <a:t>NB-</a:t>
            </a:r>
            <a:r>
              <a:rPr lang="en-GB" sz="2400" dirty="0" err="1" smtClean="0"/>
              <a:t>IoT</a:t>
            </a:r>
            <a:r>
              <a:rPr lang="en-GB" sz="2400" dirty="0" smtClean="0"/>
              <a:t> (and LTE-M) </a:t>
            </a:r>
            <a:r>
              <a:rPr lang="en-GB" sz="2400" dirty="0"/>
              <a:t>position among LPWA protocols</a:t>
            </a:r>
            <a:r>
              <a:rPr lang="en-GB" altLang="zh-CN" sz="2400" dirty="0" smtClean="0"/>
              <a:t>.</a:t>
            </a:r>
          </a:p>
          <a:p>
            <a:r>
              <a:rPr lang="en-GB" altLang="zh-CN" sz="2400" dirty="0" smtClean="0"/>
              <a:t>A solution is to define multi-hop relay</a:t>
            </a:r>
            <a:r>
              <a:rPr lang="en-GB" altLang="zh-CN" sz="2400" b="1" dirty="0"/>
              <a:t> </a:t>
            </a:r>
            <a:r>
              <a:rPr lang="en-GB" altLang="zh-CN" sz="2400" dirty="0" smtClean="0"/>
              <a:t>nodes</a:t>
            </a:r>
            <a:r>
              <a:rPr lang="en-GB" altLang="zh-CN" sz="2400" b="1" dirty="0" smtClean="0"/>
              <a:t> </a:t>
            </a:r>
            <a:r>
              <a:rPr lang="en-GB" sz="2400" dirty="0" smtClean="0"/>
              <a:t>able </a:t>
            </a:r>
            <a:r>
              <a:rPr lang="en-GB" sz="2400" dirty="0"/>
              <a:t>to become relays for other </a:t>
            </a:r>
            <a:r>
              <a:rPr lang="en-GB" sz="2400" dirty="0" smtClean="0"/>
              <a:t>devices and to act as </a:t>
            </a:r>
            <a:r>
              <a:rPr lang="en-GB" sz="2400" dirty="0"/>
              <a:t>small cell for the UE at the edge and as an UE for the </a:t>
            </a:r>
            <a:r>
              <a:rPr lang="en-GB" sz="2400" dirty="0" err="1"/>
              <a:t>eNB</a:t>
            </a:r>
            <a:r>
              <a:rPr lang="en-GB" sz="2400" dirty="0"/>
              <a:t>. </a:t>
            </a:r>
            <a:endParaRPr lang="en-GB" sz="2400" dirty="0" smtClean="0"/>
          </a:p>
        </p:txBody>
      </p:sp>
    </p:spTree>
    <p:extLst>
      <p:ext uri="{BB962C8B-B14F-4D97-AF65-F5344CB8AC3E}">
        <p14:creationId xmlns:p14="http://schemas.microsoft.com/office/powerpoint/2010/main" val="32867137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715962"/>
          </a:xfrm>
        </p:spPr>
        <p:txBody>
          <a:bodyPr>
            <a:normAutofit fontScale="90000"/>
          </a:bodyPr>
          <a:lstStyle/>
          <a:p>
            <a:r>
              <a:rPr lang="en-US" altLang="zh-CN" sz="4900" dirty="0" smtClean="0"/>
              <a:t>Justification/Key benefits</a:t>
            </a:r>
            <a:endParaRPr lang="zh-CN" altLang="en-US" dirty="0"/>
          </a:p>
        </p:txBody>
      </p:sp>
      <p:sp>
        <p:nvSpPr>
          <p:cNvPr id="3" name="内容占位符 2"/>
          <p:cNvSpPr>
            <a:spLocks noGrp="1"/>
          </p:cNvSpPr>
          <p:nvPr>
            <p:ph idx="1"/>
          </p:nvPr>
        </p:nvSpPr>
        <p:spPr>
          <a:xfrm>
            <a:off x="457200" y="1143000"/>
            <a:ext cx="8229600" cy="4983163"/>
          </a:xfrm>
        </p:spPr>
        <p:txBody>
          <a:bodyPr>
            <a:normAutofit fontScale="92500" lnSpcReduction="20000"/>
          </a:bodyPr>
          <a:lstStyle/>
          <a:p>
            <a:r>
              <a:rPr lang="en-GB" sz="2000" dirty="0" smtClean="0"/>
              <a:t>Better </a:t>
            </a:r>
            <a:r>
              <a:rPr lang="en-GB" sz="2000" dirty="0"/>
              <a:t>power consumptions profiles for devices on the edge of the cell / black spots (increased throughput and/or power consumption reduction</a:t>
            </a:r>
            <a:r>
              <a:rPr lang="en-GB" sz="2000" dirty="0" smtClean="0"/>
              <a:t>).</a:t>
            </a:r>
          </a:p>
          <a:p>
            <a:r>
              <a:rPr lang="en-GB" sz="2000" dirty="0" smtClean="0"/>
              <a:t>Less </a:t>
            </a:r>
            <a:r>
              <a:rPr lang="en-GB" sz="2000" dirty="0"/>
              <a:t>infrastructure cost (instead of increasing coverage</a:t>
            </a:r>
            <a:r>
              <a:rPr lang="en-GB" sz="2000" dirty="0" smtClean="0"/>
              <a:t>).</a:t>
            </a:r>
          </a:p>
          <a:p>
            <a:r>
              <a:rPr lang="en-GB" sz="2000" dirty="0" smtClean="0"/>
              <a:t>Facilitate </a:t>
            </a:r>
            <a:r>
              <a:rPr lang="en-GB" sz="2000" dirty="0"/>
              <a:t>deployment (deployment done in conjunction with the customer deployment). </a:t>
            </a:r>
            <a:endParaRPr lang="en-GB" sz="2000" dirty="0"/>
          </a:p>
          <a:p>
            <a:r>
              <a:rPr lang="en-GB" sz="2000" dirty="0" smtClean="0"/>
              <a:t>Reserved to particular use cases/closed user groups (utilities - for security and activation by provisioning).</a:t>
            </a:r>
          </a:p>
          <a:p>
            <a:r>
              <a:rPr lang="en-GB" sz="2000" dirty="0" smtClean="0"/>
              <a:t>Functionality of </a:t>
            </a:r>
            <a:r>
              <a:rPr lang="en-GB" sz="2000" dirty="0"/>
              <a:t>r</a:t>
            </a:r>
            <a:r>
              <a:rPr lang="en-GB" sz="2000" dirty="0" smtClean="0"/>
              <a:t>elaying of other </a:t>
            </a:r>
            <a:r>
              <a:rPr lang="en-GB" sz="2000" dirty="0"/>
              <a:t>customer’s </a:t>
            </a:r>
            <a:r>
              <a:rPr lang="en-GB" sz="2000" dirty="0" smtClean="0"/>
              <a:t>UEs member of the user group will be essential.</a:t>
            </a:r>
          </a:p>
          <a:p>
            <a:r>
              <a:rPr lang="en-GB" sz="2000" dirty="0" smtClean="0"/>
              <a:t>Functionality for new UE Relay to advertise its capability and its “power consumption profile” (directly or through the network) and for the UE to detect and use appropriate UE relay will be beneficial.</a:t>
            </a:r>
          </a:p>
          <a:p>
            <a:endParaRPr lang="en-GB" sz="2000" dirty="0" smtClean="0"/>
          </a:p>
          <a:p>
            <a:r>
              <a:rPr lang="en-GB" sz="2000" dirty="0"/>
              <a:t>The multi-hop relay is an edge networking enabler. </a:t>
            </a:r>
            <a:endParaRPr lang="en-GB" sz="2000" b="1" dirty="0"/>
          </a:p>
          <a:p>
            <a:r>
              <a:rPr lang="en-GB" sz="2000" dirty="0" smtClean="0"/>
              <a:t>With </a:t>
            </a:r>
            <a:r>
              <a:rPr lang="en-GB" sz="2000" dirty="0"/>
              <a:t>Multi-Hop relay approach, some of the </a:t>
            </a:r>
            <a:r>
              <a:rPr lang="en-GB" sz="2000" dirty="0" smtClean="0"/>
              <a:t>UEs deployed </a:t>
            </a:r>
            <a:r>
              <a:rPr lang="en-GB" sz="2000" dirty="0"/>
              <a:t>by the </a:t>
            </a:r>
            <a:r>
              <a:rPr lang="en-GB" sz="2000" dirty="0" smtClean="0"/>
              <a:t>utilities and end </a:t>
            </a:r>
            <a:r>
              <a:rPr lang="en-GB" sz="2000" dirty="0"/>
              <a:t>user </a:t>
            </a:r>
            <a:r>
              <a:rPr lang="en-GB" sz="2000" dirty="0" smtClean="0"/>
              <a:t>customers </a:t>
            </a:r>
            <a:r>
              <a:rPr lang="en-GB" sz="2000" dirty="0"/>
              <a:t>are helping to increase the operator coverage while providing a complete </a:t>
            </a:r>
            <a:r>
              <a:rPr lang="en-GB" sz="2000" dirty="0" smtClean="0"/>
              <a:t>solution for the utilities. </a:t>
            </a:r>
            <a:endParaRPr lang="en-GB" sz="2000" dirty="0"/>
          </a:p>
          <a:p>
            <a:endParaRPr lang="en-GB" altLang="zh-CN" sz="2400" dirty="0" smtClean="0"/>
          </a:p>
        </p:txBody>
      </p:sp>
    </p:spTree>
    <p:extLst>
      <p:ext uri="{BB962C8B-B14F-4D97-AF65-F5344CB8AC3E}">
        <p14:creationId xmlns:p14="http://schemas.microsoft.com/office/powerpoint/2010/main" val="20132880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09600"/>
          </a:xfrm>
        </p:spPr>
        <p:txBody>
          <a:bodyPr>
            <a:noAutofit/>
          </a:bodyPr>
          <a:lstStyle/>
          <a:p>
            <a:r>
              <a:rPr lang="en-US" dirty="0" smtClean="0"/>
              <a:t>Objectives of the new WID</a:t>
            </a:r>
            <a:endParaRPr lang="en-US" dirty="0"/>
          </a:p>
        </p:txBody>
      </p:sp>
      <p:sp>
        <p:nvSpPr>
          <p:cNvPr id="3" name="Content Placeholder 2"/>
          <p:cNvSpPr>
            <a:spLocks noGrp="1"/>
          </p:cNvSpPr>
          <p:nvPr>
            <p:ph idx="1"/>
          </p:nvPr>
        </p:nvSpPr>
        <p:spPr>
          <a:xfrm>
            <a:off x="228600" y="1143000"/>
            <a:ext cx="8686800" cy="5334000"/>
          </a:xfrm>
        </p:spPr>
        <p:txBody>
          <a:bodyPr>
            <a:noAutofit/>
          </a:bodyPr>
          <a:lstStyle/>
          <a:p>
            <a:r>
              <a:rPr lang="en-GB" altLang="ko-KR" sz="2000" dirty="0" smtClean="0"/>
              <a:t>To create new WID to address this to</a:t>
            </a:r>
            <a:r>
              <a:rPr lang="fr-FR" altLang="ko-KR" sz="2000" dirty="0" smtClean="0"/>
              <a:t>pic: </a:t>
            </a:r>
            <a:r>
              <a:rPr lang="en-US" altLang="ko-KR" sz="2000" dirty="0" smtClean="0"/>
              <a:t>RP-171882</a:t>
            </a:r>
            <a:endParaRPr lang="en-US" altLang="ko-KR" sz="2000" dirty="0"/>
          </a:p>
          <a:p>
            <a:r>
              <a:rPr lang="en-GB" sz="2000" dirty="0" smtClean="0"/>
              <a:t>WG impacted: </a:t>
            </a:r>
            <a:r>
              <a:rPr lang="en-GB" sz="2000" u="sng" dirty="0" smtClean="0"/>
              <a:t>RAN 2</a:t>
            </a:r>
            <a:r>
              <a:rPr lang="en-GB" sz="2000" dirty="0" smtClean="0"/>
              <a:t>, </a:t>
            </a:r>
            <a:r>
              <a:rPr lang="en-GB" sz="2000" dirty="0"/>
              <a:t>RAN </a:t>
            </a:r>
            <a:r>
              <a:rPr lang="en-GB" sz="2000" dirty="0" smtClean="0"/>
              <a:t>1, RAN 4, RAN3</a:t>
            </a:r>
            <a:endParaRPr lang="en-US" altLang="ko-KR" sz="2000" dirty="0"/>
          </a:p>
          <a:p>
            <a:r>
              <a:rPr lang="en-US" altLang="ko-KR" sz="2000" dirty="0" smtClean="0"/>
              <a:t>Main objectives:</a:t>
            </a:r>
          </a:p>
          <a:p>
            <a:pPr lvl="1"/>
            <a:r>
              <a:rPr lang="en-GB" altLang="ko-KR" sz="1800" dirty="0" smtClean="0"/>
              <a:t>Evaluate the appropriate solution to assume Multi-hop relay considering </a:t>
            </a:r>
            <a:r>
              <a:rPr lang="en-GB" altLang="ko-KR" sz="1800" dirty="0" err="1" smtClean="0"/>
              <a:t>ProSe</a:t>
            </a:r>
            <a:r>
              <a:rPr lang="en-GB" altLang="ko-KR" sz="1800" dirty="0" smtClean="0"/>
              <a:t> D2D (results of SI “Further Enhancements to LTE Device to Device, UE to Network Relays for </a:t>
            </a:r>
            <a:r>
              <a:rPr lang="en-GB" altLang="ko-KR" sz="1800" dirty="0" err="1" smtClean="0"/>
              <a:t>IoT</a:t>
            </a:r>
            <a:r>
              <a:rPr lang="en-GB" altLang="ko-KR" sz="1800" dirty="0" smtClean="0"/>
              <a:t> and </a:t>
            </a:r>
            <a:r>
              <a:rPr lang="en-GB" altLang="ko-KR" sz="1800" dirty="0" err="1" smtClean="0"/>
              <a:t>Wearables</a:t>
            </a:r>
            <a:r>
              <a:rPr lang="en-GB" altLang="ko-KR" sz="1800" dirty="0" smtClean="0"/>
              <a:t>”) or other mean such as introducing L3 relay node having RRC layer and lower, acting as a small cell to the next hop and a UE to the previous hop, and has no support of S1 and X2 interfaces.</a:t>
            </a:r>
          </a:p>
          <a:p>
            <a:pPr lvl="1"/>
            <a:r>
              <a:rPr lang="en-GB" altLang="ko-KR" sz="1800" dirty="0" smtClean="0"/>
              <a:t>Evaluate security aspects including</a:t>
            </a:r>
          </a:p>
          <a:p>
            <a:pPr lvl="2"/>
            <a:r>
              <a:rPr lang="en-GB" altLang="ko-KR" sz="1400" dirty="0" smtClean="0"/>
              <a:t>UE/Relay identification</a:t>
            </a:r>
          </a:p>
          <a:p>
            <a:pPr lvl="2"/>
            <a:r>
              <a:rPr lang="en-GB" altLang="ko-KR" sz="1400" dirty="0" smtClean="0"/>
              <a:t>S</a:t>
            </a:r>
            <a:r>
              <a:rPr lang="en-GB" sz="1400" dirty="0" smtClean="0"/>
              <a:t>upport for closed subscriber group (CSG) functionality (for utilities only)</a:t>
            </a:r>
            <a:endParaRPr lang="en-GB" altLang="ko-KR" sz="1400" dirty="0" smtClean="0"/>
          </a:p>
          <a:p>
            <a:pPr lvl="1"/>
            <a:r>
              <a:rPr lang="en-GB" altLang="ko-KR" sz="1800" dirty="0" smtClean="0"/>
              <a:t>Support of functionality for Relay nodes and </a:t>
            </a:r>
            <a:r>
              <a:rPr lang="en-GB" altLang="ko-KR" sz="1800" dirty="0" err="1" smtClean="0"/>
              <a:t>eNB</a:t>
            </a:r>
            <a:r>
              <a:rPr lang="en-GB" altLang="ko-KR" sz="1800" dirty="0" smtClean="0"/>
              <a:t> to differentiate between a normal UE and a relay mode.</a:t>
            </a:r>
          </a:p>
          <a:p>
            <a:pPr lvl="1"/>
            <a:r>
              <a:rPr lang="en-GB" altLang="ko-KR" sz="1800" dirty="0"/>
              <a:t>Support of functionality </a:t>
            </a:r>
            <a:r>
              <a:rPr lang="en-GB" sz="1800" dirty="0" smtClean="0"/>
              <a:t>for </a:t>
            </a:r>
            <a:r>
              <a:rPr lang="en-GB" sz="1800" dirty="0"/>
              <a:t>new UE Relay to advertise its capability and its </a:t>
            </a:r>
            <a:r>
              <a:rPr lang="en-GB" sz="1800" dirty="0" smtClean="0"/>
              <a:t>“coverage” </a:t>
            </a:r>
            <a:r>
              <a:rPr lang="en-GB" sz="1800" dirty="0"/>
              <a:t>(directly or through the </a:t>
            </a:r>
            <a:r>
              <a:rPr lang="en-GB" sz="1800" dirty="0" smtClean="0"/>
              <a:t>network - to be defined) </a:t>
            </a:r>
            <a:r>
              <a:rPr lang="en-GB" sz="1800" dirty="0"/>
              <a:t>and for the UE to detect and use appropriate UE </a:t>
            </a:r>
            <a:r>
              <a:rPr lang="en-GB" sz="1800" dirty="0" smtClean="0"/>
              <a:t>relay (still with minimal impacts on power consumption).</a:t>
            </a:r>
            <a:endParaRPr lang="en-GB" altLang="ko-KR" sz="1800" dirty="0" smtClean="0"/>
          </a:p>
          <a:p>
            <a:endParaRPr lang="en-GB" altLang="ko-KR" sz="1600" dirty="0" smtClean="0"/>
          </a:p>
          <a:p>
            <a:endParaRPr lang="en-GB" altLang="ko-KR" sz="2400" dirty="0"/>
          </a:p>
        </p:txBody>
      </p:sp>
    </p:spTree>
    <p:extLst>
      <p:ext uri="{BB962C8B-B14F-4D97-AF65-F5344CB8AC3E}">
        <p14:creationId xmlns:p14="http://schemas.microsoft.com/office/powerpoint/2010/main" val="327466767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18411</TotalTime>
  <Words>578</Words>
  <Application>Microsoft Macintosh PowerPoint</Application>
  <PresentationFormat>On-screen Show (4:3)</PresentationFormat>
  <Paragraphs>37</Paragraphs>
  <Slides>4</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Calibri</vt:lpstr>
      <vt:lpstr>ＭＳ Ｐゴシック</vt:lpstr>
      <vt:lpstr>맑은 고딕</vt:lpstr>
      <vt:lpstr>宋体</vt:lpstr>
      <vt:lpstr>Arial</vt:lpstr>
      <vt:lpstr>Office Theme</vt:lpstr>
      <vt:lpstr>Motivation for Multi Hop Relay for IoT &amp; MTC for utilities use cases for LTE (New WID proposal: RP-171882) </vt:lpstr>
      <vt:lpstr>Background</vt:lpstr>
      <vt:lpstr>Justification/Key benefits</vt:lpstr>
      <vt:lpstr>Objectives of the new WID</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flexible CSI framework</dc:title>
  <dc:creator>Eko Onggosanusi</dc:creator>
  <cp:lastModifiedBy>Thierry Berisot</cp:lastModifiedBy>
  <cp:revision>337</cp:revision>
  <dcterms:created xsi:type="dcterms:W3CDTF">2016-09-09T20:37:00Z</dcterms:created>
  <dcterms:modified xsi:type="dcterms:W3CDTF">2017-09-04T20:00:55Z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