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handoutMasterIdLst>
    <p:handoutMasterId r:id="rId9"/>
  </p:handoutMasterIdLst>
  <p:sldIdLst>
    <p:sldId id="256" r:id="rId2"/>
    <p:sldId id="298" r:id="rId3"/>
    <p:sldId id="299" r:id="rId4"/>
    <p:sldId id="300" r:id="rId5"/>
    <p:sldId id="301" r:id="rId6"/>
    <p:sldId id="297" r:id="rId7"/>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A6BFC381-9DBC-9B47-9D16-E651729A1C82}">
          <p14:sldIdLst>
            <p14:sldId id="256"/>
            <p14:sldId id="298"/>
            <p14:sldId id="299"/>
            <p14:sldId id="300"/>
            <p14:sldId id="301"/>
            <p14:sldId id="297"/>
          </p14:sldIdLst>
        </p14:section>
        <p14:section name="Titles and Dividers" id="{1E7DD9E6-8846-8448-AF36-6CA7C36D3FBC}">
          <p14:sldIdLst/>
        </p14:section>
        <p14:section name="Content" id="{380C3243-BEFC-A549-B533-A4F0BFEA40A1}">
          <p14:sldIdLst/>
        </p14:section>
        <p14:section name="Example slides" id="{6F4BDC45-F9AA-BE40-B27C-BCB372411A4C}">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4992"/>
    <a:srgbClr val="CF2A2A"/>
    <a:srgbClr val="0C2577"/>
    <a:srgbClr val="007A3E"/>
    <a:srgbClr val="009FDB"/>
    <a:srgbClr val="F2F2F2"/>
    <a:srgbClr val="191919"/>
    <a:srgbClr val="EFEFEF"/>
    <a:srgbClr val="4CA90C"/>
    <a:srgbClr val="FFB8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05" autoAdjust="0"/>
    <p:restoredTop sz="98929" autoAdjust="0"/>
  </p:normalViewPr>
  <p:slideViewPr>
    <p:cSldViewPr>
      <p:cViewPr varScale="1">
        <p:scale>
          <a:sx n="68" d="100"/>
          <a:sy n="68" d="100"/>
        </p:scale>
        <p:origin x="630" y="72"/>
      </p:cViewPr>
      <p:guideLst>
        <p:guide orient="horz" pos="232"/>
        <p:guide orient="horz" pos="4096"/>
        <p:guide orient="horz" pos="3688"/>
        <p:guide orient="horz" pos="760"/>
        <p:guide orient="horz" pos="488"/>
        <p:guide pos="309"/>
        <p:guide pos="7371"/>
        <p:guide pos="3839"/>
      </p:guideLst>
    </p:cSldViewPr>
  </p:slideViewPr>
  <p:outlineViewPr>
    <p:cViewPr>
      <p:scale>
        <a:sx n="33" d="100"/>
        <a:sy n="33" d="100"/>
      </p:scale>
      <p:origin x="0" y="5552"/>
    </p:cViewPr>
  </p:outlineViewPr>
  <p:notesTextViewPr>
    <p:cViewPr>
      <p:scale>
        <a:sx n="100" d="100"/>
        <a:sy n="100" d="100"/>
      </p:scale>
      <p:origin x="0" y="0"/>
    </p:cViewPr>
  </p:notesTextViewPr>
  <p:sorterViewPr>
    <p:cViewPr>
      <p:scale>
        <a:sx n="66" d="100"/>
        <a:sy n="66" d="100"/>
      </p:scale>
      <p:origin x="0" y="4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A5829C-7C6A-DF41-92FC-FE30E34D6DBD}" type="datetimeFigureOut">
              <a:rPr lang="en-US" smtClean="0"/>
              <a:t>9/1/2017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C7A9F4-9AF1-BE4F-A500-2756F8488435}" type="datetimeFigureOut">
              <a:rPr lang="en-US" smtClean="0"/>
              <a:t>9/1/2017</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27100"/>
            <a:ext cx="11209064" cy="1523098"/>
          </a:xfrm>
          <a:effectLst/>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p:spPr>
        <p:txBody>
          <a:bodyPr anchor="b" anchorCtr="0"/>
          <a:lstStyle>
            <a:lvl1pPr>
              <a:lnSpc>
                <a:spcPct val="82000"/>
              </a:lnSpc>
              <a:spcAft>
                <a:spcPts val="800"/>
              </a:spcAft>
              <a:defRPr sz="3600">
                <a:solidFill>
                  <a:schemeClr val="tx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dirty="0"/>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5" name="Content Placeholder 4"/>
          <p:cNvSpPr>
            <a:spLocks noGrp="1"/>
          </p:cNvSpPr>
          <p:nvPr>
            <p:ph sz="quarter" idx="12"/>
          </p:nvPr>
        </p:nvSpPr>
        <p:spPr>
          <a:xfrm>
            <a:off x="490939" y="1139370"/>
            <a:ext cx="11209064" cy="48121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472222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endParaRPr lang="en-US" dirty="0"/>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9063" y="939800"/>
            <a:ext cx="11209064" cy="1511764"/>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endParaRPr lang="en-US" dirty="0"/>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endParaRPr lang="en-US" dirty="0"/>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39801"/>
            <a:ext cx="11209064" cy="1511763"/>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a:t>
            </a:r>
            <a:r>
              <a:rPr lang="en-US" sz="600" baseline="0" dirty="0">
                <a:solidFill>
                  <a:schemeClr val="tx2"/>
                </a:solidFill>
              </a:rPr>
              <a:t> </a:t>
            </a:r>
            <a:r>
              <a:rPr lang="en-US" sz="600" dirty="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p:spPr>
        <p:txBody>
          <a:bodyPr anchor="t" anchorCtr="0"/>
          <a:lstStyle>
            <a:lvl1pPr>
              <a:lnSpc>
                <a:spcPct val="82000"/>
              </a:lnSpc>
              <a:spcAft>
                <a:spcPts val="800"/>
              </a:spcAft>
              <a:defRPr sz="3600">
                <a:solidFill>
                  <a:schemeClr val="tx1"/>
                </a:solidFill>
              </a:defRPr>
            </a:lvl1pPr>
          </a:lstStyle>
          <a:p>
            <a:r>
              <a:rPr lang="en-US" dirty="0"/>
              <a:t>Click to edit Master title style</a:t>
            </a:r>
            <a:br>
              <a:rPr lang="en-US" dirty="0"/>
            </a:br>
            <a:r>
              <a:rPr lang="en-US" dirty="0"/>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2863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dirty="0"/>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p:spPr>
        <p:txBody>
          <a:bodyPr anchor="b" anchorCtr="0"/>
          <a:lstStyle>
            <a:lvl1pPr>
              <a:lnSpc>
                <a:spcPct val="82000"/>
              </a:lnSpc>
              <a:spcAft>
                <a:spcPts val="800"/>
              </a:spcAft>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3698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tt_hz_lkp_rgb_pos.png"/>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tx2"/>
                </a:solidFill>
              </a:defRPr>
            </a:lvl1pPr>
          </a:lstStyle>
          <a:p>
            <a:fld id="{12CB907E-C602-C34B-93F7-CA9E40714286}" type="slidenum">
              <a:rPr lang="en-US" smtClean="0"/>
              <a:pPr/>
              <a:t>‹#›</a:t>
            </a:fld>
            <a:r>
              <a:rPr lang="en-US" dirty="0"/>
              <a:t> </a:t>
            </a:r>
          </a:p>
        </p:txBody>
      </p:sp>
      <p:sp>
        <p:nvSpPr>
          <p:cNvPr id="10" name="TextBox 9"/>
          <p:cNvSpPr txBox="1"/>
          <p:nvPr/>
        </p:nvSpPr>
        <p:spPr>
          <a:xfrm>
            <a:off x="490939" y="226831"/>
            <a:ext cx="11209064" cy="182744"/>
          </a:xfrm>
          <a:prstGeom prst="rect">
            <a:avLst/>
          </a:prstGeom>
          <a:noFill/>
          <a:ln>
            <a:noFill/>
          </a:ln>
        </p:spPr>
        <p:txBody>
          <a:bodyPr wrap="square" lIns="0" tIns="0" rIns="0" bIns="0" rtlCol="0">
            <a:noAutofit/>
          </a:bodyPr>
          <a:lstStyle/>
          <a:p>
            <a:r>
              <a:rPr lang="en-US" sz="1100" dirty="0">
                <a:solidFill>
                  <a:schemeClr val="tx2"/>
                </a:solidFill>
              </a:rPr>
              <a:t>Motivation for Study on Integrated Access and Backhaul for NR															</a:t>
            </a:r>
            <a:r>
              <a:rPr lang="en-US" sz="1600" b="1" dirty="0">
                <a:solidFill>
                  <a:schemeClr val="tx2"/>
                </a:solidFill>
              </a:rPr>
              <a:t>RP-171701</a:t>
            </a:r>
            <a:endParaRPr lang="en-US" sz="1100" b="1" dirty="0">
              <a:solidFill>
                <a:schemeClr val="tx2"/>
              </a:solidFill>
            </a:endParaRPr>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r>
              <a:rPr lang="en-US" dirty="0"/>
              <a:t>Click to edit Master title style</a:t>
            </a:r>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dirty="0"/>
              <a:t>Click to edit Master text styles</a:t>
            </a:r>
          </a:p>
          <a:p>
            <a:pPr lvl="1"/>
            <a:r>
              <a:rPr lang="en-US" dirty="0"/>
              <a:t>Second level </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Lst>
  <p:hf hdr="0" ftr="0" dt="0"/>
  <p:txStyles>
    <p:titleStyle>
      <a:lvl1pPr algn="l" defTabSz="457200" rtl="0" eaLnBrk="1" latinLnBrk="0" hangingPunct="1">
        <a:lnSpc>
          <a:spcPct val="110000"/>
        </a:lnSpc>
        <a:spcBef>
          <a:spcPct val="0"/>
        </a:spcBef>
        <a:spcAft>
          <a:spcPts val="1000"/>
        </a:spcAft>
        <a:buNone/>
        <a:defRPr sz="1800" kern="1200">
          <a:solidFill>
            <a:schemeClr val="tx2"/>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tx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tx2"/>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tx2"/>
        </a:buClr>
        <a:buFont typeface="Lucida Grande"/>
        <a:buChar char="–"/>
        <a:defRPr sz="1400" kern="1200">
          <a:solidFill>
            <a:schemeClr val="tx2"/>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498799" y="594859"/>
            <a:ext cx="6272704" cy="244486"/>
          </a:xfrm>
        </p:spPr>
        <p:txBody>
          <a:bodyPr/>
          <a:lstStyle/>
          <a:p>
            <a:r>
              <a:rPr lang="en-US" sz="2400" dirty="0"/>
              <a:t>RAN#77, SAPPORO, SEPTEMBER 11-14 2017</a:t>
            </a:r>
          </a:p>
          <a:p>
            <a:r>
              <a:rPr lang="en-US" sz="2400" dirty="0"/>
              <a:t>AI 9.2.1</a:t>
            </a:r>
          </a:p>
        </p:txBody>
      </p:sp>
      <p:sp>
        <p:nvSpPr>
          <p:cNvPr id="3" name="Title 2"/>
          <p:cNvSpPr>
            <a:spLocks noGrp="1"/>
          </p:cNvSpPr>
          <p:nvPr>
            <p:ph type="title"/>
          </p:nvPr>
        </p:nvSpPr>
        <p:spPr>
          <a:xfrm>
            <a:off x="498799" y="1600564"/>
            <a:ext cx="11209064" cy="1523098"/>
          </a:xfrm>
        </p:spPr>
        <p:txBody>
          <a:bodyPr/>
          <a:lstStyle/>
          <a:p>
            <a:r>
              <a:rPr lang="en-US" sz="3200" dirty="0"/>
              <a:t>Supporting 2Tx UE and Single UL Transmission in NR</a:t>
            </a:r>
          </a:p>
        </p:txBody>
      </p:sp>
      <p:sp>
        <p:nvSpPr>
          <p:cNvPr id="6" name="Text Placeholder 5"/>
          <p:cNvSpPr>
            <a:spLocks noGrp="1"/>
          </p:cNvSpPr>
          <p:nvPr>
            <p:ph type="body" sz="quarter" idx="18"/>
          </p:nvPr>
        </p:nvSpPr>
        <p:spPr>
          <a:xfrm>
            <a:off x="498799" y="3522417"/>
            <a:ext cx="11213719" cy="914400"/>
          </a:xfrm>
        </p:spPr>
        <p:txBody>
          <a:bodyPr/>
          <a:lstStyle/>
          <a:p>
            <a:r>
              <a:rPr lang="en-US" sz="3200" dirty="0"/>
              <a:t>AT&amp;T</a:t>
            </a:r>
          </a:p>
        </p:txBody>
      </p:sp>
    </p:spTree>
    <p:extLst>
      <p:ext uri="{BB962C8B-B14F-4D97-AF65-F5344CB8AC3E}">
        <p14:creationId xmlns:p14="http://schemas.microsoft.com/office/powerpoint/2010/main" val="1110175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2</a:t>
            </a:fld>
            <a:r>
              <a:rPr lang="en-US"/>
              <a:t> </a:t>
            </a:r>
            <a:endParaRPr lang="en-US" dirty="0"/>
          </a:p>
        </p:txBody>
      </p:sp>
      <p:sp>
        <p:nvSpPr>
          <p:cNvPr id="3" name="Title 2"/>
          <p:cNvSpPr>
            <a:spLocks noGrp="1"/>
          </p:cNvSpPr>
          <p:nvPr>
            <p:ph type="title"/>
          </p:nvPr>
        </p:nvSpPr>
        <p:spPr/>
        <p:txBody>
          <a:bodyPr/>
          <a:lstStyle/>
          <a:p>
            <a:r>
              <a:rPr lang="en-US" dirty="0"/>
              <a:t>Motivation</a:t>
            </a:r>
          </a:p>
        </p:txBody>
      </p:sp>
      <p:sp>
        <p:nvSpPr>
          <p:cNvPr id="4" name="Content Placeholder 3"/>
          <p:cNvSpPr>
            <a:spLocks noGrp="1"/>
          </p:cNvSpPr>
          <p:nvPr>
            <p:ph sz="quarter" idx="12"/>
          </p:nvPr>
        </p:nvSpPr>
        <p:spPr>
          <a:xfrm>
            <a:off x="490939" y="1139370"/>
            <a:ext cx="11209064" cy="4897363"/>
          </a:xfrm>
        </p:spPr>
        <p:txBody>
          <a:bodyPr/>
          <a:lstStyle/>
          <a:p>
            <a:pPr marL="342900" indent="-342900">
              <a:buFont typeface="Arial" panose="020B0604020202020204" pitchFamily="34" charset="0"/>
              <a:buChar char="•"/>
            </a:pPr>
            <a:r>
              <a:rPr lang="en-US" dirty="0"/>
              <a:t>Dual connectivity between LTE and NR is a key feature used by the Option 3X NSA architecture. This requires separate UL transmission on the MCG and SCG to deliver the UCI independently to each one of them.</a:t>
            </a:r>
          </a:p>
          <a:p>
            <a:pPr marL="571500" lvl="2" indent="-342900">
              <a:buFont typeface="Arial" panose="020B0604020202020204" pitchFamily="34" charset="0"/>
              <a:buChar char="•"/>
            </a:pPr>
            <a:r>
              <a:rPr lang="en-US" sz="1800" dirty="0"/>
              <a:t>UL PUCCH on SCG and MCG delivers the HARQ ACK/NACK, CSI measurements</a:t>
            </a:r>
          </a:p>
          <a:p>
            <a:pPr marL="571500" lvl="2" indent="-342900">
              <a:buFont typeface="Arial" panose="020B0604020202020204" pitchFamily="34" charset="0"/>
              <a:buChar char="•"/>
            </a:pPr>
            <a:r>
              <a:rPr lang="en-US" sz="1800" dirty="0"/>
              <a:t>UL PUSCH on SCG and MCG allows for the UL bearer to be split.</a:t>
            </a:r>
          </a:p>
          <a:p>
            <a:pPr marL="571500" lvl="2"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In some band combinations such as NR on 3.5GHz and LTE on  2GHz there is potential issue of supporting </a:t>
            </a:r>
            <a:r>
              <a:rPr lang="en-US" u="sng" dirty="0"/>
              <a:t>simultaneous</a:t>
            </a:r>
            <a:r>
              <a:rPr lang="en-US" dirty="0"/>
              <a:t> UL on both bands due to inter-mod between these two bands. </a:t>
            </a:r>
          </a:p>
          <a:p>
            <a:pPr marL="571500" lvl="2" indent="-342900">
              <a:buFont typeface="Arial" panose="020B0604020202020204" pitchFamily="34" charset="0"/>
              <a:buChar char="•"/>
            </a:pPr>
            <a:r>
              <a:rPr lang="en-US" dirty="0"/>
              <a:t>Even for these band combinations the problem only happens when the transmit power in both or one of these bands is high. When the transmit power in both of these bands is low then the problem is mitigated significantly and it is possible to sustain simultaneous UL transmission on both the bands</a:t>
            </a:r>
          </a:p>
          <a:p>
            <a:endParaRPr lang="en-US" dirty="0"/>
          </a:p>
          <a:p>
            <a:pPr marL="342900" indent="-342900">
              <a:buFont typeface="Arial" panose="020B0604020202020204" pitchFamily="34" charset="0"/>
              <a:buChar char="•"/>
            </a:pPr>
            <a:r>
              <a:rPr lang="en-US" dirty="0"/>
              <a:t>This contribution highlights potential techniques and their pros and cons for addressing this issue. </a:t>
            </a:r>
          </a:p>
        </p:txBody>
      </p:sp>
    </p:spTree>
    <p:extLst>
      <p:ext uri="{BB962C8B-B14F-4D97-AF65-F5344CB8AC3E}">
        <p14:creationId xmlns:p14="http://schemas.microsoft.com/office/powerpoint/2010/main" val="2841994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3</a:t>
            </a:fld>
            <a:r>
              <a:rPr lang="en-US"/>
              <a:t> </a:t>
            </a:r>
            <a:endParaRPr lang="en-US" dirty="0"/>
          </a:p>
        </p:txBody>
      </p:sp>
      <p:sp>
        <p:nvSpPr>
          <p:cNvPr id="3" name="Title 2"/>
          <p:cNvSpPr>
            <a:spLocks noGrp="1"/>
          </p:cNvSpPr>
          <p:nvPr>
            <p:ph type="title"/>
          </p:nvPr>
        </p:nvSpPr>
        <p:spPr/>
        <p:txBody>
          <a:bodyPr/>
          <a:lstStyle/>
          <a:p>
            <a:r>
              <a:rPr lang="en-US" dirty="0"/>
              <a:t>Option 1: Single RF Chain with Dual Baseband</a:t>
            </a:r>
          </a:p>
        </p:txBody>
      </p:sp>
      <p:sp>
        <p:nvSpPr>
          <p:cNvPr id="4" name="Content Placeholder 3"/>
          <p:cNvSpPr>
            <a:spLocks noGrp="1"/>
          </p:cNvSpPr>
          <p:nvPr>
            <p:ph sz="quarter" idx="12"/>
          </p:nvPr>
        </p:nvSpPr>
        <p:spPr>
          <a:xfrm>
            <a:off x="455612" y="2934032"/>
            <a:ext cx="11209064" cy="3390568"/>
          </a:xfrm>
        </p:spPr>
        <p:txBody>
          <a:bodyPr/>
          <a:lstStyle/>
          <a:p>
            <a:pPr marL="342900" indent="-342900">
              <a:buFont typeface="Arial" panose="020B0604020202020204" pitchFamily="34" charset="0"/>
              <a:buChar char="•"/>
            </a:pPr>
            <a:r>
              <a:rPr lang="en-US" sz="2000" dirty="0"/>
              <a:t>UE is equipped with only 1 </a:t>
            </a:r>
            <a:r>
              <a:rPr lang="en-US" sz="2000" dirty="0" err="1"/>
              <a:t>Tx</a:t>
            </a:r>
            <a:r>
              <a:rPr lang="en-US" sz="2000" dirty="0"/>
              <a:t> chain. </a:t>
            </a:r>
          </a:p>
          <a:p>
            <a:pPr marL="342900" indent="-342900">
              <a:buFont typeface="Arial" panose="020B0604020202020204" pitchFamily="34" charset="0"/>
              <a:buChar char="•"/>
            </a:pPr>
            <a:r>
              <a:rPr lang="en-US" sz="2000" dirty="0"/>
              <a:t>In order to transmit UL PUCCH on both F1 and F2 the RF chain toggles between the two frequencies. </a:t>
            </a:r>
          </a:p>
          <a:p>
            <a:pPr marL="342900" indent="-342900">
              <a:buFont typeface="Arial" panose="020B0604020202020204" pitchFamily="34" charset="0"/>
              <a:buChar char="•"/>
            </a:pPr>
            <a:r>
              <a:rPr lang="en-US" sz="2000" dirty="0"/>
              <a:t>Peak Data Rate Impact:</a:t>
            </a:r>
          </a:p>
          <a:p>
            <a:pPr marL="571500" lvl="2" indent="-342900">
              <a:buFont typeface="Arial" panose="020B0604020202020204" pitchFamily="34" charset="0"/>
              <a:buChar char="•"/>
            </a:pPr>
            <a:r>
              <a:rPr lang="en-US" dirty="0"/>
              <a:t>NR allows for HARQ ACK/NACK bundling therefore ACK/NACK from all the 8 HARQ processes can be bundled over the 4 PUCCH slots in UL. No NR peak data rate impact </a:t>
            </a:r>
          </a:p>
          <a:p>
            <a:pPr marL="571500" lvl="2" indent="-342900">
              <a:buFont typeface="Arial" panose="020B0604020202020204" pitchFamily="34" charset="0"/>
              <a:buChar char="•"/>
            </a:pPr>
            <a:r>
              <a:rPr lang="en-US" dirty="0"/>
              <a:t>LTE does not allow for HARQ ACK/NACK bundling (FDD), therefore ACK/NACK all the 8 HARQ processes CANNOT be bundled over 4 PUCCH slots in UL and ONLY </a:t>
            </a:r>
            <a:r>
              <a:rPr lang="en-US"/>
              <a:t>4 HARQ </a:t>
            </a:r>
            <a:r>
              <a:rPr lang="en-US" dirty="0"/>
              <a:t>processes are usable. Peak data rate on LTE reduced by 50%. </a:t>
            </a:r>
          </a:p>
          <a:p>
            <a:pPr marL="342900" indent="-342900">
              <a:buFont typeface="Arial" panose="020B0604020202020204" pitchFamily="34" charset="0"/>
              <a:buChar char="•"/>
            </a:pPr>
            <a:r>
              <a:rPr lang="en-US" sz="2000" dirty="0"/>
              <a:t>Timing Advance Impact:</a:t>
            </a:r>
          </a:p>
          <a:p>
            <a:pPr marL="571500" lvl="2" indent="-342900">
              <a:buFont typeface="Arial" panose="020B0604020202020204" pitchFamily="34" charset="0"/>
              <a:buChar char="•"/>
            </a:pPr>
            <a:r>
              <a:rPr lang="en-US" dirty="0"/>
              <a:t>Since the </a:t>
            </a:r>
            <a:r>
              <a:rPr lang="en-US" dirty="0" err="1"/>
              <a:t>Tx</a:t>
            </a:r>
            <a:r>
              <a:rPr lang="en-US" dirty="0"/>
              <a:t> chain toggles between the two frequencies the UL transmission on the two frequencies (LTE and NR) cannot have different timing advance since that would require overlapped transmission on two frequencies which is NOT possible with a single </a:t>
            </a:r>
            <a:r>
              <a:rPr lang="en-US" dirty="0" err="1"/>
              <a:t>Tx</a:t>
            </a:r>
            <a:r>
              <a:rPr lang="en-US" dirty="0"/>
              <a:t> chain. This could be a potential issue in a deployment where LTE and NR are delivered by two different layers (e.g. LTE on macro and NR on </a:t>
            </a:r>
            <a:r>
              <a:rPr lang="en-US" dirty="0" err="1"/>
              <a:t>pico</a:t>
            </a:r>
            <a:r>
              <a:rPr lang="en-US" dirty="0"/>
              <a:t>) where the system may require different timing advance on the two frequencies</a:t>
            </a:r>
          </a:p>
        </p:txBody>
      </p:sp>
      <p:pic>
        <p:nvPicPr>
          <p:cNvPr id="130" name="Picture 129"/>
          <p:cNvPicPr>
            <a:picLocks noChangeAspect="1"/>
          </p:cNvPicPr>
          <p:nvPr/>
        </p:nvPicPr>
        <p:blipFill>
          <a:blip r:embed="rId2"/>
          <a:stretch>
            <a:fillRect/>
          </a:stretch>
        </p:blipFill>
        <p:spPr>
          <a:xfrm>
            <a:off x="453427" y="870295"/>
            <a:ext cx="6086774" cy="1994784"/>
          </a:xfrm>
          <a:prstGeom prst="rect">
            <a:avLst/>
          </a:prstGeom>
        </p:spPr>
      </p:pic>
      <p:grpSp>
        <p:nvGrpSpPr>
          <p:cNvPr id="164" name="Group 163"/>
          <p:cNvGrpSpPr/>
          <p:nvPr/>
        </p:nvGrpSpPr>
        <p:grpSpPr>
          <a:xfrm>
            <a:off x="7085012" y="914400"/>
            <a:ext cx="3200400" cy="1600200"/>
            <a:chOff x="7085012" y="990600"/>
            <a:chExt cx="3200400" cy="1600200"/>
          </a:xfrm>
        </p:grpSpPr>
        <p:grpSp>
          <p:nvGrpSpPr>
            <p:cNvPr id="142" name="Group 141"/>
            <p:cNvGrpSpPr/>
            <p:nvPr/>
          </p:nvGrpSpPr>
          <p:grpSpPr>
            <a:xfrm>
              <a:off x="7237412" y="1371600"/>
              <a:ext cx="3048000" cy="228600"/>
              <a:chOff x="7237412" y="1371600"/>
              <a:chExt cx="3048000" cy="228600"/>
            </a:xfrm>
          </p:grpSpPr>
          <p:grpSp>
            <p:nvGrpSpPr>
              <p:cNvPr id="136" name="Group 135"/>
              <p:cNvGrpSpPr/>
              <p:nvPr/>
            </p:nvGrpSpPr>
            <p:grpSpPr>
              <a:xfrm>
                <a:off x="7237412" y="1371600"/>
                <a:ext cx="1524000" cy="228600"/>
                <a:chOff x="7542212" y="1219200"/>
                <a:chExt cx="1524000" cy="228600"/>
              </a:xfrm>
            </p:grpSpPr>
            <p:sp>
              <p:nvSpPr>
                <p:cNvPr id="132" name="Rectangle 131"/>
                <p:cNvSpPr/>
                <p:nvPr/>
              </p:nvSpPr>
              <p:spPr>
                <a:xfrm>
                  <a:off x="7542212" y="1219200"/>
                  <a:ext cx="381000" cy="228600"/>
                </a:xfrm>
                <a:prstGeom prst="rect">
                  <a:avLst/>
                </a:prstGeom>
                <a:solidFill>
                  <a:schemeClr val="accent4">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33" name="Rectangle 132"/>
                <p:cNvSpPr/>
                <p:nvPr/>
              </p:nvSpPr>
              <p:spPr>
                <a:xfrm>
                  <a:off x="7923212" y="1219200"/>
                  <a:ext cx="381000" cy="228600"/>
                </a:xfrm>
                <a:prstGeom prst="rect">
                  <a:avLst/>
                </a:prstGeom>
                <a:solidFill>
                  <a:schemeClr val="accent4">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34" name="Rectangle 133"/>
                <p:cNvSpPr/>
                <p:nvPr/>
              </p:nvSpPr>
              <p:spPr>
                <a:xfrm>
                  <a:off x="8304212" y="1219200"/>
                  <a:ext cx="381000" cy="228600"/>
                </a:xfrm>
                <a:prstGeom prst="rect">
                  <a:avLst/>
                </a:prstGeom>
                <a:solidFill>
                  <a:schemeClr val="accent4">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35" name="Rectangle 134"/>
                <p:cNvSpPr/>
                <p:nvPr/>
              </p:nvSpPr>
              <p:spPr>
                <a:xfrm>
                  <a:off x="8685212" y="1219200"/>
                  <a:ext cx="381000" cy="228600"/>
                </a:xfrm>
                <a:prstGeom prst="rect">
                  <a:avLst/>
                </a:prstGeom>
                <a:solidFill>
                  <a:schemeClr val="accent4">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nvGrpSpPr>
              <p:cNvPr id="137" name="Group 136"/>
              <p:cNvGrpSpPr/>
              <p:nvPr/>
            </p:nvGrpSpPr>
            <p:grpSpPr>
              <a:xfrm>
                <a:off x="8761412" y="1371600"/>
                <a:ext cx="1524000" cy="228600"/>
                <a:chOff x="7542212" y="1219200"/>
                <a:chExt cx="1524000" cy="228600"/>
              </a:xfrm>
            </p:grpSpPr>
            <p:sp>
              <p:nvSpPr>
                <p:cNvPr id="138" name="Rectangle 137"/>
                <p:cNvSpPr/>
                <p:nvPr/>
              </p:nvSpPr>
              <p:spPr>
                <a:xfrm>
                  <a:off x="7542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39" name="Rectangle 138"/>
                <p:cNvSpPr/>
                <p:nvPr/>
              </p:nvSpPr>
              <p:spPr>
                <a:xfrm>
                  <a:off x="7923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40" name="Rectangle 139"/>
                <p:cNvSpPr/>
                <p:nvPr/>
              </p:nvSpPr>
              <p:spPr>
                <a:xfrm>
                  <a:off x="8304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41" name="Rectangle 140"/>
                <p:cNvSpPr/>
                <p:nvPr/>
              </p:nvSpPr>
              <p:spPr>
                <a:xfrm>
                  <a:off x="8685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grpSp>
          <p:nvGrpSpPr>
            <p:cNvPr id="143" name="Group 142"/>
            <p:cNvGrpSpPr/>
            <p:nvPr/>
          </p:nvGrpSpPr>
          <p:grpSpPr>
            <a:xfrm>
              <a:off x="7161212" y="2057400"/>
              <a:ext cx="3048000" cy="228600"/>
              <a:chOff x="7237412" y="1371600"/>
              <a:chExt cx="3048000" cy="228600"/>
            </a:xfrm>
          </p:grpSpPr>
          <p:grpSp>
            <p:nvGrpSpPr>
              <p:cNvPr id="144" name="Group 143"/>
              <p:cNvGrpSpPr/>
              <p:nvPr/>
            </p:nvGrpSpPr>
            <p:grpSpPr>
              <a:xfrm>
                <a:off x="7237412" y="1371600"/>
                <a:ext cx="1524000" cy="228600"/>
                <a:chOff x="7542212" y="1219200"/>
                <a:chExt cx="1524000" cy="228600"/>
              </a:xfrm>
            </p:grpSpPr>
            <p:sp>
              <p:nvSpPr>
                <p:cNvPr id="150" name="Rectangle 149"/>
                <p:cNvSpPr/>
                <p:nvPr/>
              </p:nvSpPr>
              <p:spPr>
                <a:xfrm>
                  <a:off x="7542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1" name="Rectangle 150"/>
                <p:cNvSpPr/>
                <p:nvPr/>
              </p:nvSpPr>
              <p:spPr>
                <a:xfrm>
                  <a:off x="7923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2" name="Rectangle 151"/>
                <p:cNvSpPr/>
                <p:nvPr/>
              </p:nvSpPr>
              <p:spPr>
                <a:xfrm>
                  <a:off x="8304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3" name="Rectangle 152"/>
                <p:cNvSpPr/>
                <p:nvPr/>
              </p:nvSpPr>
              <p:spPr>
                <a:xfrm>
                  <a:off x="8685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nvGrpSpPr>
              <p:cNvPr id="145" name="Group 144"/>
              <p:cNvGrpSpPr/>
              <p:nvPr/>
            </p:nvGrpSpPr>
            <p:grpSpPr>
              <a:xfrm>
                <a:off x="8761412" y="1371600"/>
                <a:ext cx="1524000" cy="228600"/>
                <a:chOff x="7542212" y="1219200"/>
                <a:chExt cx="1524000" cy="228600"/>
              </a:xfrm>
            </p:grpSpPr>
            <p:sp>
              <p:nvSpPr>
                <p:cNvPr id="146" name="Rectangle 145"/>
                <p:cNvSpPr/>
                <p:nvPr/>
              </p:nvSpPr>
              <p:spPr>
                <a:xfrm>
                  <a:off x="7542212" y="1219200"/>
                  <a:ext cx="381000" cy="228600"/>
                </a:xfrm>
                <a:prstGeom prst="rect">
                  <a:avLst/>
                </a:prstGeom>
                <a:solidFill>
                  <a:schemeClr val="accent2">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47" name="Rectangle 146"/>
                <p:cNvSpPr/>
                <p:nvPr/>
              </p:nvSpPr>
              <p:spPr>
                <a:xfrm>
                  <a:off x="7923212" y="1219200"/>
                  <a:ext cx="381000" cy="228600"/>
                </a:xfrm>
                <a:prstGeom prst="rect">
                  <a:avLst/>
                </a:prstGeom>
                <a:solidFill>
                  <a:schemeClr val="accent2">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48" name="Rectangle 147"/>
                <p:cNvSpPr/>
                <p:nvPr/>
              </p:nvSpPr>
              <p:spPr>
                <a:xfrm>
                  <a:off x="8304212" y="1219200"/>
                  <a:ext cx="381000" cy="228600"/>
                </a:xfrm>
                <a:prstGeom prst="rect">
                  <a:avLst/>
                </a:prstGeom>
                <a:solidFill>
                  <a:schemeClr val="accent2">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49" name="Rectangle 148"/>
                <p:cNvSpPr/>
                <p:nvPr/>
              </p:nvSpPr>
              <p:spPr>
                <a:xfrm>
                  <a:off x="8685212" y="1219200"/>
                  <a:ext cx="381000" cy="228600"/>
                </a:xfrm>
                <a:prstGeom prst="rect">
                  <a:avLst/>
                </a:prstGeom>
                <a:solidFill>
                  <a:schemeClr val="accent2">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cxnSp>
          <p:nvCxnSpPr>
            <p:cNvPr id="155" name="Straight Connector 154"/>
            <p:cNvCxnSpPr/>
            <p:nvPr/>
          </p:nvCxnSpPr>
          <p:spPr>
            <a:xfrm>
              <a:off x="7389812" y="1066800"/>
              <a:ext cx="0" cy="152400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59" name="Straight Arrow Connector 158"/>
            <p:cNvCxnSpPr/>
            <p:nvPr/>
          </p:nvCxnSpPr>
          <p:spPr>
            <a:xfrm flipH="1">
              <a:off x="7237412" y="1219200"/>
              <a:ext cx="1524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0" name="Straight Arrow Connector 159"/>
            <p:cNvCxnSpPr/>
            <p:nvPr/>
          </p:nvCxnSpPr>
          <p:spPr>
            <a:xfrm flipH="1">
              <a:off x="7161212" y="19050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162" name="TextBox 161"/>
            <p:cNvSpPr txBox="1"/>
            <p:nvPr/>
          </p:nvSpPr>
          <p:spPr>
            <a:xfrm>
              <a:off x="7085012" y="990600"/>
              <a:ext cx="304800" cy="228600"/>
            </a:xfrm>
            <a:prstGeom prst="rect">
              <a:avLst/>
            </a:prstGeom>
            <a:noFill/>
            <a:ln>
              <a:noFill/>
            </a:ln>
          </p:spPr>
          <p:txBody>
            <a:bodyPr wrap="none" lIns="0" tIns="0" rIns="0" bIns="0" rtlCol="0">
              <a:noAutofit/>
            </a:bodyPr>
            <a:lstStyle/>
            <a:p>
              <a:r>
                <a:rPr lang="en-US" sz="1050" dirty="0">
                  <a:solidFill>
                    <a:schemeClr val="tx2"/>
                  </a:solidFill>
                </a:rPr>
                <a:t>TA1</a:t>
              </a:r>
            </a:p>
          </p:txBody>
        </p:sp>
        <p:sp>
          <p:nvSpPr>
            <p:cNvPr id="163" name="TextBox 162"/>
            <p:cNvSpPr txBox="1"/>
            <p:nvPr/>
          </p:nvSpPr>
          <p:spPr>
            <a:xfrm>
              <a:off x="7085012" y="1676400"/>
              <a:ext cx="304800" cy="228600"/>
            </a:xfrm>
            <a:prstGeom prst="rect">
              <a:avLst/>
            </a:prstGeom>
            <a:noFill/>
            <a:ln>
              <a:noFill/>
            </a:ln>
          </p:spPr>
          <p:txBody>
            <a:bodyPr wrap="none" lIns="0" tIns="0" rIns="0" bIns="0" rtlCol="0">
              <a:noAutofit/>
            </a:bodyPr>
            <a:lstStyle/>
            <a:p>
              <a:r>
                <a:rPr lang="en-US" sz="1050" dirty="0">
                  <a:solidFill>
                    <a:schemeClr val="tx2"/>
                  </a:solidFill>
                </a:rPr>
                <a:t>TA2</a:t>
              </a:r>
            </a:p>
          </p:txBody>
        </p:sp>
      </p:grpSp>
    </p:spTree>
    <p:extLst>
      <p:ext uri="{BB962C8B-B14F-4D97-AF65-F5344CB8AC3E}">
        <p14:creationId xmlns:p14="http://schemas.microsoft.com/office/powerpoint/2010/main" val="816203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4</a:t>
            </a:fld>
            <a:r>
              <a:rPr lang="en-US"/>
              <a:t> </a:t>
            </a:r>
            <a:endParaRPr lang="en-US" dirty="0"/>
          </a:p>
        </p:txBody>
      </p:sp>
      <p:sp>
        <p:nvSpPr>
          <p:cNvPr id="3" name="Title 2"/>
          <p:cNvSpPr>
            <a:spLocks noGrp="1"/>
          </p:cNvSpPr>
          <p:nvPr>
            <p:ph type="title"/>
          </p:nvPr>
        </p:nvSpPr>
        <p:spPr/>
        <p:txBody>
          <a:bodyPr/>
          <a:lstStyle/>
          <a:p>
            <a:r>
              <a:rPr lang="en-US" dirty="0"/>
              <a:t>Option 2: Dual RF Chain with Dual Baseband</a:t>
            </a:r>
          </a:p>
        </p:txBody>
      </p:sp>
      <p:pic>
        <p:nvPicPr>
          <p:cNvPr id="23" name="Picture 22"/>
          <p:cNvPicPr>
            <a:picLocks noChangeAspect="1"/>
          </p:cNvPicPr>
          <p:nvPr/>
        </p:nvPicPr>
        <p:blipFill>
          <a:blip r:embed="rId2"/>
          <a:stretch>
            <a:fillRect/>
          </a:stretch>
        </p:blipFill>
        <p:spPr>
          <a:xfrm>
            <a:off x="461378" y="862343"/>
            <a:ext cx="6086774" cy="1994784"/>
          </a:xfrm>
          <a:prstGeom prst="rect">
            <a:avLst/>
          </a:prstGeom>
        </p:spPr>
      </p:pic>
      <p:grpSp>
        <p:nvGrpSpPr>
          <p:cNvPr id="76" name="Group 75"/>
          <p:cNvGrpSpPr/>
          <p:nvPr/>
        </p:nvGrpSpPr>
        <p:grpSpPr>
          <a:xfrm>
            <a:off x="7085012" y="914400"/>
            <a:ext cx="3200400" cy="1600200"/>
            <a:chOff x="7085012" y="990600"/>
            <a:chExt cx="3200400" cy="1600200"/>
          </a:xfrm>
        </p:grpSpPr>
        <p:grpSp>
          <p:nvGrpSpPr>
            <p:cNvPr id="77" name="Group 76"/>
            <p:cNvGrpSpPr/>
            <p:nvPr/>
          </p:nvGrpSpPr>
          <p:grpSpPr>
            <a:xfrm>
              <a:off x="7237412" y="1371600"/>
              <a:ext cx="3048000" cy="228600"/>
              <a:chOff x="7237412" y="1371600"/>
              <a:chExt cx="3048000" cy="228600"/>
            </a:xfrm>
          </p:grpSpPr>
          <p:grpSp>
            <p:nvGrpSpPr>
              <p:cNvPr id="97" name="Group 96"/>
              <p:cNvGrpSpPr/>
              <p:nvPr/>
            </p:nvGrpSpPr>
            <p:grpSpPr>
              <a:xfrm>
                <a:off x="7237412" y="1371600"/>
                <a:ext cx="1524000" cy="228600"/>
                <a:chOff x="7542212" y="1219200"/>
                <a:chExt cx="1524000" cy="228600"/>
              </a:xfrm>
            </p:grpSpPr>
            <p:sp>
              <p:nvSpPr>
                <p:cNvPr id="105" name="Rectangle 104"/>
                <p:cNvSpPr/>
                <p:nvPr/>
              </p:nvSpPr>
              <p:spPr>
                <a:xfrm>
                  <a:off x="7542212" y="1219200"/>
                  <a:ext cx="381000" cy="228600"/>
                </a:xfrm>
                <a:prstGeom prst="rect">
                  <a:avLst/>
                </a:prstGeom>
                <a:solidFill>
                  <a:schemeClr val="accent4">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07" name="Rectangle 106"/>
                <p:cNvSpPr/>
                <p:nvPr/>
              </p:nvSpPr>
              <p:spPr>
                <a:xfrm>
                  <a:off x="7923212" y="1219200"/>
                  <a:ext cx="381000" cy="228600"/>
                </a:xfrm>
                <a:prstGeom prst="rect">
                  <a:avLst/>
                </a:prstGeom>
                <a:solidFill>
                  <a:schemeClr val="accent4">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09" name="Rectangle 108"/>
                <p:cNvSpPr/>
                <p:nvPr/>
              </p:nvSpPr>
              <p:spPr>
                <a:xfrm>
                  <a:off x="8304212" y="1219200"/>
                  <a:ext cx="381000" cy="228600"/>
                </a:xfrm>
                <a:prstGeom prst="rect">
                  <a:avLst/>
                </a:prstGeom>
                <a:solidFill>
                  <a:schemeClr val="accent4">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11" name="Rectangle 110"/>
                <p:cNvSpPr/>
                <p:nvPr/>
              </p:nvSpPr>
              <p:spPr>
                <a:xfrm>
                  <a:off x="8685212" y="1219200"/>
                  <a:ext cx="381000" cy="228600"/>
                </a:xfrm>
                <a:prstGeom prst="rect">
                  <a:avLst/>
                </a:prstGeom>
                <a:solidFill>
                  <a:schemeClr val="accent4">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nvGrpSpPr>
              <p:cNvPr id="99" name="Group 98"/>
              <p:cNvGrpSpPr/>
              <p:nvPr/>
            </p:nvGrpSpPr>
            <p:grpSpPr>
              <a:xfrm>
                <a:off x="8761412" y="1371600"/>
                <a:ext cx="1524000" cy="228600"/>
                <a:chOff x="7542212" y="1219200"/>
                <a:chExt cx="1524000" cy="228600"/>
              </a:xfrm>
            </p:grpSpPr>
            <p:sp>
              <p:nvSpPr>
                <p:cNvPr id="100" name="Rectangle 99"/>
                <p:cNvSpPr/>
                <p:nvPr/>
              </p:nvSpPr>
              <p:spPr>
                <a:xfrm>
                  <a:off x="7542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01" name="Rectangle 100"/>
                <p:cNvSpPr/>
                <p:nvPr/>
              </p:nvSpPr>
              <p:spPr>
                <a:xfrm>
                  <a:off x="7923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02" name="Rectangle 101"/>
                <p:cNvSpPr/>
                <p:nvPr/>
              </p:nvSpPr>
              <p:spPr>
                <a:xfrm>
                  <a:off x="8304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03" name="Rectangle 102"/>
                <p:cNvSpPr/>
                <p:nvPr/>
              </p:nvSpPr>
              <p:spPr>
                <a:xfrm>
                  <a:off x="8685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grpSp>
          <p:nvGrpSpPr>
            <p:cNvPr id="78" name="Group 77"/>
            <p:cNvGrpSpPr/>
            <p:nvPr/>
          </p:nvGrpSpPr>
          <p:grpSpPr>
            <a:xfrm>
              <a:off x="7161212" y="2057400"/>
              <a:ext cx="3048000" cy="228600"/>
              <a:chOff x="7237412" y="1371600"/>
              <a:chExt cx="3048000" cy="228600"/>
            </a:xfrm>
          </p:grpSpPr>
          <p:grpSp>
            <p:nvGrpSpPr>
              <p:cNvPr id="84" name="Group 83"/>
              <p:cNvGrpSpPr/>
              <p:nvPr/>
            </p:nvGrpSpPr>
            <p:grpSpPr>
              <a:xfrm>
                <a:off x="7237412" y="1371600"/>
                <a:ext cx="1524000" cy="228600"/>
                <a:chOff x="7542212" y="1219200"/>
                <a:chExt cx="1524000" cy="228600"/>
              </a:xfrm>
            </p:grpSpPr>
            <p:sp>
              <p:nvSpPr>
                <p:cNvPr id="90" name="Rectangle 89"/>
                <p:cNvSpPr/>
                <p:nvPr/>
              </p:nvSpPr>
              <p:spPr>
                <a:xfrm>
                  <a:off x="7542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91" name="Rectangle 90"/>
                <p:cNvSpPr/>
                <p:nvPr/>
              </p:nvSpPr>
              <p:spPr>
                <a:xfrm>
                  <a:off x="7923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92" name="Rectangle 91"/>
                <p:cNvSpPr/>
                <p:nvPr/>
              </p:nvSpPr>
              <p:spPr>
                <a:xfrm>
                  <a:off x="8304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94" name="Rectangle 93"/>
                <p:cNvSpPr/>
                <p:nvPr/>
              </p:nvSpPr>
              <p:spPr>
                <a:xfrm>
                  <a:off x="8685212" y="1219200"/>
                  <a:ext cx="381000" cy="228600"/>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nvGrpSpPr>
              <p:cNvPr id="85" name="Group 84"/>
              <p:cNvGrpSpPr/>
              <p:nvPr/>
            </p:nvGrpSpPr>
            <p:grpSpPr>
              <a:xfrm>
                <a:off x="8761412" y="1371600"/>
                <a:ext cx="1524000" cy="228600"/>
                <a:chOff x="7542212" y="1219200"/>
                <a:chExt cx="1524000" cy="228600"/>
              </a:xfrm>
            </p:grpSpPr>
            <p:sp>
              <p:nvSpPr>
                <p:cNvPr id="86" name="Rectangle 85"/>
                <p:cNvSpPr/>
                <p:nvPr/>
              </p:nvSpPr>
              <p:spPr>
                <a:xfrm>
                  <a:off x="7542212" y="1219200"/>
                  <a:ext cx="381000" cy="228600"/>
                </a:xfrm>
                <a:prstGeom prst="rect">
                  <a:avLst/>
                </a:prstGeom>
                <a:solidFill>
                  <a:schemeClr val="accent2">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87" name="Rectangle 86"/>
                <p:cNvSpPr/>
                <p:nvPr/>
              </p:nvSpPr>
              <p:spPr>
                <a:xfrm>
                  <a:off x="7923212" y="1219200"/>
                  <a:ext cx="381000" cy="228600"/>
                </a:xfrm>
                <a:prstGeom prst="rect">
                  <a:avLst/>
                </a:prstGeom>
                <a:solidFill>
                  <a:schemeClr val="accent2">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88" name="Rectangle 87"/>
                <p:cNvSpPr/>
                <p:nvPr/>
              </p:nvSpPr>
              <p:spPr>
                <a:xfrm>
                  <a:off x="8304212" y="1219200"/>
                  <a:ext cx="381000" cy="228600"/>
                </a:xfrm>
                <a:prstGeom prst="rect">
                  <a:avLst/>
                </a:prstGeom>
                <a:solidFill>
                  <a:schemeClr val="accent2">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89" name="Rectangle 88"/>
                <p:cNvSpPr/>
                <p:nvPr/>
              </p:nvSpPr>
              <p:spPr>
                <a:xfrm>
                  <a:off x="8685212" y="1219200"/>
                  <a:ext cx="381000" cy="228600"/>
                </a:xfrm>
                <a:prstGeom prst="rect">
                  <a:avLst/>
                </a:prstGeom>
                <a:solidFill>
                  <a:schemeClr val="accent2">
                    <a:lumMod val="60000"/>
                    <a:lumOff val="40000"/>
                  </a:schemeClr>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cxnSp>
          <p:nvCxnSpPr>
            <p:cNvPr id="79" name="Straight Connector 78"/>
            <p:cNvCxnSpPr/>
            <p:nvPr/>
          </p:nvCxnSpPr>
          <p:spPr>
            <a:xfrm>
              <a:off x="7389812" y="1066800"/>
              <a:ext cx="0" cy="152400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p:nvPr/>
          </p:nvCxnSpPr>
          <p:spPr>
            <a:xfrm flipH="1">
              <a:off x="7237412" y="1219200"/>
              <a:ext cx="1524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p:nvPr/>
          </p:nvCxnSpPr>
          <p:spPr>
            <a:xfrm flipH="1">
              <a:off x="7161212" y="1905000"/>
              <a:ext cx="228600"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82" name="TextBox 81"/>
            <p:cNvSpPr txBox="1"/>
            <p:nvPr/>
          </p:nvSpPr>
          <p:spPr>
            <a:xfrm>
              <a:off x="7085012" y="990600"/>
              <a:ext cx="304800" cy="228600"/>
            </a:xfrm>
            <a:prstGeom prst="rect">
              <a:avLst/>
            </a:prstGeom>
            <a:noFill/>
            <a:ln>
              <a:noFill/>
            </a:ln>
          </p:spPr>
          <p:txBody>
            <a:bodyPr wrap="none" lIns="0" tIns="0" rIns="0" bIns="0" rtlCol="0">
              <a:noAutofit/>
            </a:bodyPr>
            <a:lstStyle/>
            <a:p>
              <a:r>
                <a:rPr lang="en-US" sz="1050" dirty="0">
                  <a:solidFill>
                    <a:schemeClr val="tx2"/>
                  </a:solidFill>
                </a:rPr>
                <a:t>TA1</a:t>
              </a:r>
            </a:p>
          </p:txBody>
        </p:sp>
        <p:sp>
          <p:nvSpPr>
            <p:cNvPr id="83" name="TextBox 82"/>
            <p:cNvSpPr txBox="1"/>
            <p:nvPr/>
          </p:nvSpPr>
          <p:spPr>
            <a:xfrm>
              <a:off x="7085012" y="1676400"/>
              <a:ext cx="304800" cy="228600"/>
            </a:xfrm>
            <a:prstGeom prst="rect">
              <a:avLst/>
            </a:prstGeom>
            <a:noFill/>
            <a:ln>
              <a:noFill/>
            </a:ln>
          </p:spPr>
          <p:txBody>
            <a:bodyPr wrap="none" lIns="0" tIns="0" rIns="0" bIns="0" rtlCol="0">
              <a:noAutofit/>
            </a:bodyPr>
            <a:lstStyle/>
            <a:p>
              <a:r>
                <a:rPr lang="en-US" sz="1050" dirty="0">
                  <a:solidFill>
                    <a:schemeClr val="tx2"/>
                  </a:solidFill>
                </a:rPr>
                <a:t>TA2</a:t>
              </a:r>
            </a:p>
          </p:txBody>
        </p:sp>
      </p:grpSp>
      <p:sp>
        <p:nvSpPr>
          <p:cNvPr id="115" name="Content Placeholder 3"/>
          <p:cNvSpPr>
            <a:spLocks noGrp="1"/>
          </p:cNvSpPr>
          <p:nvPr>
            <p:ph sz="quarter" idx="12"/>
          </p:nvPr>
        </p:nvSpPr>
        <p:spPr>
          <a:xfrm>
            <a:off x="455612" y="2934032"/>
            <a:ext cx="11209064" cy="3390568"/>
          </a:xfrm>
        </p:spPr>
        <p:txBody>
          <a:bodyPr/>
          <a:lstStyle/>
          <a:p>
            <a:pPr marL="342900" indent="-342900">
              <a:buFont typeface="Arial" panose="020B0604020202020204" pitchFamily="34" charset="0"/>
              <a:buChar char="•"/>
            </a:pPr>
            <a:r>
              <a:rPr lang="en-US" sz="2000" dirty="0"/>
              <a:t>UE is equipped with only 2 </a:t>
            </a:r>
            <a:r>
              <a:rPr lang="en-US" sz="2000" dirty="0" err="1"/>
              <a:t>Tx</a:t>
            </a:r>
            <a:r>
              <a:rPr lang="en-US" sz="2000" dirty="0"/>
              <a:t> chain. </a:t>
            </a:r>
          </a:p>
          <a:p>
            <a:pPr marL="342900" indent="-342900">
              <a:buFont typeface="Arial" panose="020B0604020202020204" pitchFamily="34" charset="0"/>
              <a:buChar char="•"/>
            </a:pPr>
            <a:r>
              <a:rPr lang="en-US" sz="2000" dirty="0"/>
              <a:t>In scenarios where there is MSD degradation due to IMD issues the network can schedule the UL transmission on LTE and NR by TDM. This can be handled in implementation</a:t>
            </a:r>
          </a:p>
          <a:p>
            <a:pPr marL="342900" indent="-342900">
              <a:buFont typeface="Arial" panose="020B0604020202020204" pitchFamily="34" charset="0"/>
              <a:buChar char="•"/>
            </a:pPr>
            <a:r>
              <a:rPr lang="en-US" sz="2000" dirty="0"/>
              <a:t>In scenarios where there is NO MSD degradation such as no IMD or both </a:t>
            </a:r>
            <a:r>
              <a:rPr lang="en-US" sz="2000" dirty="0" err="1"/>
              <a:t>Tx</a:t>
            </a:r>
            <a:r>
              <a:rPr lang="en-US" sz="2000" dirty="0"/>
              <a:t> chains operating at low power the network can schedule the UL transmission on LTE and NR simultaneously.</a:t>
            </a:r>
          </a:p>
          <a:p>
            <a:pPr marL="342900" indent="-342900">
              <a:buFont typeface="Arial" panose="020B0604020202020204" pitchFamily="34" charset="0"/>
              <a:buChar char="•"/>
            </a:pPr>
            <a:r>
              <a:rPr lang="en-US" sz="2000" dirty="0"/>
              <a:t>No Peak Data Rate Impact:</a:t>
            </a:r>
          </a:p>
          <a:p>
            <a:pPr marL="342900" indent="-342900">
              <a:buFont typeface="Arial" panose="020B0604020202020204" pitchFamily="34" charset="0"/>
              <a:buChar char="•"/>
            </a:pPr>
            <a:r>
              <a:rPr lang="en-US" sz="2000" dirty="0"/>
              <a:t>No Timing Advance Impact:</a:t>
            </a:r>
          </a:p>
          <a:p>
            <a:pPr marL="571500" lvl="2" indent="-342900">
              <a:buFont typeface="Arial" panose="020B0604020202020204" pitchFamily="34" charset="0"/>
              <a:buChar char="•"/>
            </a:pPr>
            <a:r>
              <a:rPr lang="en-US" dirty="0"/>
              <a:t>Since both the </a:t>
            </a:r>
            <a:r>
              <a:rPr lang="en-US" dirty="0" err="1"/>
              <a:t>Tx</a:t>
            </a:r>
            <a:r>
              <a:rPr lang="en-US" dirty="0"/>
              <a:t> chains operate independently it is possible to have independent timing advanced on the UL transmission on the two frequencies (LTE and NR) cannot have different timing advance since overlapped transmission on two frequencies is possible. This implies that this solution can support ALL deployment scenarios including where LTE and NR are delivered by two different layers (e.g. LTE on macro and NR on </a:t>
            </a:r>
            <a:r>
              <a:rPr lang="en-US" dirty="0" err="1"/>
              <a:t>pico</a:t>
            </a:r>
            <a:r>
              <a:rPr lang="en-US" dirty="0"/>
              <a:t>)</a:t>
            </a:r>
          </a:p>
        </p:txBody>
      </p:sp>
    </p:spTree>
    <p:extLst>
      <p:ext uri="{BB962C8B-B14F-4D97-AF65-F5344CB8AC3E}">
        <p14:creationId xmlns:p14="http://schemas.microsoft.com/office/powerpoint/2010/main" val="1462042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5</a:t>
            </a:fld>
            <a:r>
              <a:rPr lang="en-US"/>
              <a:t> </a:t>
            </a:r>
            <a:endParaRPr lang="en-US" dirty="0"/>
          </a:p>
        </p:txBody>
      </p:sp>
      <p:sp>
        <p:nvSpPr>
          <p:cNvPr id="3" name="Title 2"/>
          <p:cNvSpPr>
            <a:spLocks noGrp="1"/>
          </p:cNvSpPr>
          <p:nvPr>
            <p:ph type="title"/>
          </p:nvPr>
        </p:nvSpPr>
        <p:spPr/>
        <p:txBody>
          <a:bodyPr/>
          <a:lstStyle/>
          <a:p>
            <a:r>
              <a:rPr lang="en-US" dirty="0"/>
              <a:t>Proposal</a:t>
            </a:r>
          </a:p>
        </p:txBody>
      </p:sp>
      <p:sp>
        <p:nvSpPr>
          <p:cNvPr id="4" name="Content Placeholder 3"/>
          <p:cNvSpPr>
            <a:spLocks noGrp="1"/>
          </p:cNvSpPr>
          <p:nvPr>
            <p:ph sz="quarter" idx="12"/>
          </p:nvPr>
        </p:nvSpPr>
        <p:spPr>
          <a:xfrm>
            <a:off x="490939" y="1139371"/>
            <a:ext cx="11209064" cy="3661229"/>
          </a:xfrm>
        </p:spPr>
        <p:txBody>
          <a:bodyPr/>
          <a:lstStyle/>
          <a:p>
            <a:r>
              <a:rPr lang="en-US" dirty="0"/>
              <a:t>Based on these observations we make the following proposals:</a:t>
            </a:r>
          </a:p>
          <a:p>
            <a:endParaRPr lang="en-US" dirty="0"/>
          </a:p>
          <a:p>
            <a:pPr marL="342900" indent="-342900">
              <a:buFont typeface="Arial" panose="020B0604020202020204" pitchFamily="34" charset="0"/>
              <a:buChar char="•"/>
            </a:pPr>
            <a:r>
              <a:rPr lang="en-US" dirty="0"/>
              <a:t>Proposal 1: Make 2 UL </a:t>
            </a:r>
            <a:r>
              <a:rPr lang="en-US" dirty="0" err="1"/>
              <a:t>Tx</a:t>
            </a:r>
            <a:r>
              <a:rPr lang="en-US" dirty="0"/>
              <a:t> as the baseline for dual connectivity between LTE and NR</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Proposal 2: Define RRC Signaling to allow the network the configure the device to transmit on 1 UL frequency at a time. </a:t>
            </a:r>
          </a:p>
          <a:p>
            <a:pPr marL="800100" lvl="3" indent="-342900">
              <a:buFont typeface="Arial" panose="020B0604020202020204" pitchFamily="34" charset="0"/>
              <a:buChar char="•"/>
            </a:pPr>
            <a:r>
              <a:rPr lang="en-US" sz="1800" dirty="0"/>
              <a:t>The UE still uses two UL </a:t>
            </a:r>
            <a:r>
              <a:rPr lang="en-US" sz="1800" dirty="0" err="1"/>
              <a:t>Tx</a:t>
            </a:r>
            <a:r>
              <a:rPr lang="en-US" sz="1800" dirty="0"/>
              <a:t> but is allowed to transmit on only 1 frequency at a time.</a:t>
            </a:r>
          </a:p>
          <a:p>
            <a:pPr marL="800100" lvl="3" indent="-342900">
              <a:buFont typeface="Arial" panose="020B0604020202020204" pitchFamily="34" charset="0"/>
              <a:buChar char="•"/>
            </a:pPr>
            <a:r>
              <a:rPr lang="en-US" sz="1800" dirty="0"/>
              <a:t>RRC Signaling is required to allow the UE to know that it is expected to transmit on 1 frequency at any given instance and therefore determine the conflict resolution in the event of a scheduling collision on both the frequencies. </a:t>
            </a:r>
          </a:p>
        </p:txBody>
      </p:sp>
    </p:spTree>
    <p:extLst>
      <p:ext uri="{BB962C8B-B14F-4D97-AF65-F5344CB8AC3E}">
        <p14:creationId xmlns:p14="http://schemas.microsoft.com/office/powerpoint/2010/main" val="1671692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940743"/>
      </p:ext>
    </p:extLst>
  </p:cSld>
  <p:clrMapOvr>
    <a:masterClrMapping/>
  </p:clrMapOvr>
</p:sld>
</file>

<file path=ppt/theme/theme1.xml><?xml version="1.0" encoding="utf-8"?>
<a:theme xmlns:a="http://schemas.openxmlformats.org/drawingml/2006/main" name="Blank">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4265</TotalTime>
  <Words>702</Words>
  <Application>Microsoft Office PowerPoint</Application>
  <PresentationFormat>Custom</PresentationFormat>
  <Paragraphs>44</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Lucida Grande</vt:lpstr>
      <vt:lpstr>Blank</vt:lpstr>
      <vt:lpstr>Supporting 2Tx UE and Single UL Transmission in NR</vt:lpstr>
      <vt:lpstr>Motivation</vt:lpstr>
      <vt:lpstr>Option 1: Single RF Chain with Dual Baseband</vt:lpstr>
      <vt:lpstr>Option 2: Dual RF Chain with Dual Baseband</vt:lpstr>
      <vt:lpstr>Proposal</vt:lpstr>
      <vt:lpstr>PowerPoint Presentation</vt:lpstr>
    </vt:vector>
  </TitlesOfParts>
  <Company>AT&amp;T Labs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of Multi-Hop Self Backhauling NR RAN</dc:title>
  <dc:creator>Ghosh, Arunabha</dc:creator>
  <cp:lastModifiedBy>GRANT, MARC B</cp:lastModifiedBy>
  <cp:revision>78</cp:revision>
  <dcterms:created xsi:type="dcterms:W3CDTF">2016-09-18T01:36:18Z</dcterms:created>
  <dcterms:modified xsi:type="dcterms:W3CDTF">2017-09-01T19:05:18Z</dcterms:modified>
</cp:coreProperties>
</file>