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7"/>
  </p:notesMasterIdLst>
  <p:handoutMasterIdLst>
    <p:handoutMasterId r:id="rId18"/>
  </p:handoutMasterIdLst>
  <p:sldIdLst>
    <p:sldId id="452" r:id="rId2"/>
    <p:sldId id="846" r:id="rId3"/>
    <p:sldId id="847" r:id="rId4"/>
    <p:sldId id="758" r:id="rId5"/>
    <p:sldId id="759" r:id="rId6"/>
    <p:sldId id="701" r:id="rId7"/>
    <p:sldId id="702" r:id="rId8"/>
    <p:sldId id="703" r:id="rId9"/>
    <p:sldId id="839" r:id="rId10"/>
    <p:sldId id="844" r:id="rId11"/>
    <p:sldId id="756" r:id="rId12"/>
    <p:sldId id="429" r:id="rId13"/>
    <p:sldId id="675" r:id="rId14"/>
    <p:sldId id="353" r:id="rId15"/>
    <p:sldId id="354" r:id="rId16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4082" autoAdjust="0"/>
    <p:restoredTop sz="94660" autoAdjust="0"/>
  </p:normalViewPr>
  <p:slideViewPr>
    <p:cSldViewPr snapToGrid="0">
      <p:cViewPr varScale="1">
        <p:scale>
          <a:sx n="127" d="100"/>
          <a:sy n="127" d="100"/>
        </p:scale>
        <p:origin x="-15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Delegates 2017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NR#1</c:v>
                </c:pt>
                <c:pt idx="1">
                  <c:v>#82</c:v>
                </c:pt>
                <c:pt idx="2">
                  <c:v>#82bis</c:v>
                </c:pt>
                <c:pt idx="3">
                  <c:v>#83</c:v>
                </c:pt>
                <c:pt idx="4">
                  <c:v>NR #2</c:v>
                </c:pt>
                <c:pt idx="5">
                  <c:v>#84</c:v>
                </c:pt>
                <c:pt idx="6">
                  <c:v>#84bis</c:v>
                </c:pt>
                <c:pt idx="7">
                  <c:v>#85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94</c:v>
                </c:pt>
                <c:pt idx="1">
                  <c:v>218</c:v>
                </c:pt>
                <c:pt idx="2">
                  <c:v>224</c:v>
                </c:pt>
                <c:pt idx="3">
                  <c:v>240</c:v>
                </c:pt>
                <c:pt idx="4">
                  <c:v>117</c:v>
                </c:pt>
                <c:pt idx="5">
                  <c:v>192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086144"/>
        <c:axId val="112162432"/>
      </c:barChart>
      <c:catAx>
        <c:axId val="238086144"/>
        <c:scaling>
          <c:orientation val="minMax"/>
        </c:scaling>
        <c:delete val="0"/>
        <c:axPos val="b"/>
        <c:majorTickMark val="none"/>
        <c:minorTickMark val="none"/>
        <c:tickLblPos val="nextTo"/>
        <c:crossAx val="112162432"/>
        <c:crosses val="autoZero"/>
        <c:auto val="1"/>
        <c:lblAlgn val="ctr"/>
        <c:lblOffset val="100"/>
        <c:noMultiLvlLbl val="0"/>
      </c:catAx>
      <c:valAx>
        <c:axId val="11216243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3808614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Submitted Contributions 2017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NR#1</c:v>
                </c:pt>
                <c:pt idx="1">
                  <c:v>#82</c:v>
                </c:pt>
                <c:pt idx="2">
                  <c:v>#82bis</c:v>
                </c:pt>
                <c:pt idx="3">
                  <c:v>#83</c:v>
                </c:pt>
                <c:pt idx="4">
                  <c:v>NR #2</c:v>
                </c:pt>
                <c:pt idx="5">
                  <c:v>#84</c:v>
                </c:pt>
                <c:pt idx="6">
                  <c:v>#84bis</c:v>
                </c:pt>
                <c:pt idx="7">
                  <c:v>#85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292</c:v>
                </c:pt>
                <c:pt idx="1">
                  <c:v>1879</c:v>
                </c:pt>
                <c:pt idx="2">
                  <c:v>1560</c:v>
                </c:pt>
                <c:pt idx="3">
                  <c:v>1826</c:v>
                </c:pt>
                <c:pt idx="4">
                  <c:v>449</c:v>
                </c:pt>
                <c:pt idx="5">
                  <c:v>2063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085120"/>
        <c:axId val="112163008"/>
      </c:barChart>
      <c:catAx>
        <c:axId val="238085120"/>
        <c:scaling>
          <c:orientation val="minMax"/>
        </c:scaling>
        <c:delete val="0"/>
        <c:axPos val="b"/>
        <c:majorTickMark val="none"/>
        <c:minorTickMark val="none"/>
        <c:tickLblPos val="nextTo"/>
        <c:crossAx val="112163008"/>
        <c:crosses val="autoZero"/>
        <c:auto val="1"/>
        <c:lblAlgn val="ctr"/>
        <c:lblOffset val="100"/>
        <c:noMultiLvlLbl val="0"/>
      </c:catAx>
      <c:valAx>
        <c:axId val="1121630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3808512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MS PGothic" pitchFamily="34" charset="-128"/>
              </a:defRPr>
            </a:lvl1pPr>
          </a:lstStyle>
          <a:p>
            <a:r>
              <a:rPr lang="en-GB" altLang="ja-JP"/>
              <a:t>Slide </a:t>
            </a:r>
            <a:fld id="{2A296FB2-9AA2-4E5F-A6A3-96CB0E08171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026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2017     RP-171523 RAN4 Status Report to RAN#77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  <p:sldLayoutId id="214748456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350838" y="258763"/>
            <a:ext cx="71135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#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77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RP-171523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Sapporo, JP, 11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14 Sep, 2017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886152" y="4232041"/>
            <a:ext cx="552332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Chairman:          </a:t>
            </a:r>
            <a:r>
              <a:rPr lang="en-GB" altLang="en-US" sz="1600" dirty="0" err="1" smtClean="0">
                <a:latin typeface="Arial" charset="0"/>
              </a:rPr>
              <a:t>Xutao</a:t>
            </a:r>
            <a:r>
              <a:rPr lang="en-GB" altLang="en-US" sz="1600" dirty="0" smtClean="0">
                <a:latin typeface="Arial" charset="0"/>
              </a:rPr>
              <a:t> Zhou</a:t>
            </a:r>
          </a:p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Vice </a:t>
            </a:r>
            <a:r>
              <a:rPr lang="en-GB" altLang="en-US" sz="1600" dirty="0">
                <a:latin typeface="Arial" charset="0"/>
              </a:rPr>
              <a:t>Chairman: 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 err="1" smtClean="0">
                <a:latin typeface="Arial" charset="0"/>
              </a:rPr>
              <a:t>Xizeng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>
                <a:latin typeface="Arial" charset="0"/>
              </a:rPr>
              <a:t>Dai</a:t>
            </a: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Vice Chairman: </a:t>
            </a:r>
            <a:r>
              <a:rPr lang="en-GB" altLang="en-US" sz="1600" dirty="0" smtClean="0">
                <a:latin typeface="Arial" charset="0"/>
              </a:rPr>
              <a:t> Hiromasa </a:t>
            </a:r>
            <a:r>
              <a:rPr lang="en-GB" altLang="en-US" sz="1600" dirty="0" err="1">
                <a:latin typeface="Arial" charset="0"/>
              </a:rPr>
              <a:t>Umeda</a:t>
            </a:r>
            <a:endParaRPr lang="en-GB" altLang="en-US" sz="1600" dirty="0"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</a:t>
            </a:r>
            <a:r>
              <a:rPr lang="en-GB" altLang="en-US" sz="1600" dirty="0" smtClean="0">
                <a:latin typeface="Arial" charset="0"/>
              </a:rPr>
              <a:t>Secretary</a:t>
            </a:r>
            <a:r>
              <a:rPr lang="en-GB" altLang="en-US" sz="1600" dirty="0">
                <a:latin typeface="Arial" charset="0"/>
              </a:rPr>
              <a:t>:</a:t>
            </a:r>
            <a:r>
              <a:rPr lang="en-GB" altLang="en-US" sz="1600" dirty="0" smtClean="0">
                <a:latin typeface="Arial" charset="0"/>
              </a:rPr>
              <a:t>          Kyoungseok Oh</a:t>
            </a:r>
            <a:r>
              <a:rPr lang="en-GB" altLang="en-US" sz="1600" dirty="0">
                <a:latin typeface="Arial" charset="0"/>
              </a:rPr>
              <a:t>	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#77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Items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2614"/>
            <a:ext cx="8229600" cy="4525963"/>
          </a:xfrm>
        </p:spPr>
        <p:txBody>
          <a:bodyPr/>
          <a:lstStyle/>
          <a:p>
            <a:r>
              <a:rPr lang="en-US" sz="2000" dirty="0" smtClean="0"/>
              <a:t>Meeting </a:t>
            </a:r>
            <a:r>
              <a:rPr lang="en-US" sz="2000" dirty="0" smtClean="0"/>
              <a:t>arrangement for NR in Q4</a:t>
            </a:r>
          </a:p>
          <a:p>
            <a:pPr lvl="1"/>
            <a:r>
              <a:rPr lang="en-US" sz="1600" dirty="0"/>
              <a:t>T</a:t>
            </a:r>
            <a:r>
              <a:rPr lang="en-US" sz="1600" dirty="0" smtClean="0"/>
              <a:t>hree </a:t>
            </a:r>
            <a:r>
              <a:rPr lang="en-US" sz="1600" dirty="0"/>
              <a:t>parallel sessions for </a:t>
            </a:r>
            <a:r>
              <a:rPr lang="en-US" sz="1600" dirty="0" smtClean="0"/>
              <a:t>NR are arranged in June </a:t>
            </a:r>
            <a:r>
              <a:rPr lang="en-US" sz="1600" dirty="0" smtClean="0"/>
              <a:t>NR ad-hoc #2 and </a:t>
            </a:r>
            <a:r>
              <a:rPr lang="en-US" sz="1600" dirty="0" smtClean="0"/>
              <a:t>Aug #84 meeting </a:t>
            </a:r>
            <a:endParaRPr lang="en-US" sz="1600" dirty="0" smtClean="0"/>
          </a:p>
          <a:p>
            <a:pPr lvl="1"/>
            <a:r>
              <a:rPr lang="en-US" sz="1600" dirty="0" smtClean="0"/>
              <a:t>Total 28 TUs are used in Aug #84 meeting</a:t>
            </a:r>
            <a:endParaRPr lang="en-US" sz="1600" dirty="0"/>
          </a:p>
          <a:p>
            <a:pPr lvl="1"/>
            <a:r>
              <a:rPr lang="en-US" sz="1600" dirty="0"/>
              <a:t>RAN4 is planning to have Nov Ad-hoc for NR on </a:t>
            </a:r>
            <a:r>
              <a:rPr lang="en-US" sz="1600" b="1" dirty="0">
                <a:solidFill>
                  <a:srgbClr val="FF0000"/>
                </a:solidFill>
              </a:rPr>
              <a:t>30th Oct – 2nd </a:t>
            </a:r>
            <a:r>
              <a:rPr lang="en-US" sz="1600" b="1" dirty="0" smtClean="0">
                <a:solidFill>
                  <a:srgbClr val="FF0000"/>
                </a:solidFill>
              </a:rPr>
              <a:t>Nov</a:t>
            </a:r>
          </a:p>
          <a:p>
            <a:r>
              <a:rPr lang="en-US" sz="2000" dirty="0"/>
              <a:t>NR WID update</a:t>
            </a:r>
          </a:p>
          <a:p>
            <a:pPr lvl="1"/>
            <a:r>
              <a:rPr lang="en-US" sz="1600" dirty="0" smtClean="0"/>
              <a:t>New proposals on NR bands and NR-LTE band combinations have been reviewed in previous RAN4 meetings. RAN4 endorsed the lists of new proposals in R4-1707566. NR WID is supposed to be updated correspondingly.</a:t>
            </a:r>
          </a:p>
          <a:p>
            <a:pPr lvl="1"/>
            <a:r>
              <a:rPr lang="en-US" sz="1600" dirty="0"/>
              <a:t>RAN4 agreed the WF for handling general TR in R4-1708837. Three TRs will be generated to capture the band/band combination agnostic aspects. NR WID is supposed to be updated correspondingly.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0205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smtClean="0"/>
              <a:t>RAN WG4</a:t>
            </a:r>
            <a:br>
              <a:rPr lang="sv-SE" altLang="en-US" smtClean="0"/>
            </a:br>
            <a:r>
              <a:rPr lang="sv-SE" altLang="en-US" smtClean="0"/>
              <a:t>Work plan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84539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dirty="0" smtClean="0"/>
              <a:t>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70328" y="1102179"/>
            <a:ext cx="8729663" cy="5233308"/>
          </a:xfrm>
        </p:spPr>
        <p:txBody>
          <a:bodyPr/>
          <a:lstStyle/>
          <a:p>
            <a:r>
              <a:rPr lang="en-US" altLang="zh-CN" sz="2400" dirty="0" smtClean="0"/>
              <a:t>New Proposals for LTE (Led by RAN4)</a:t>
            </a:r>
          </a:p>
          <a:p>
            <a:pPr lvl="1"/>
            <a:r>
              <a:rPr lang="en-US" sz="1600" dirty="0" smtClean="0"/>
              <a:t>WI: Multi-node </a:t>
            </a:r>
            <a:r>
              <a:rPr lang="en-US" sz="1600" dirty="0"/>
              <a:t>testing for License-Assisted Access (LAA</a:t>
            </a:r>
            <a:r>
              <a:rPr lang="en-US" sz="1600" dirty="0" smtClean="0"/>
              <a:t>) (RP-171727)</a:t>
            </a:r>
          </a:p>
          <a:p>
            <a:pPr lvl="1"/>
            <a:r>
              <a:rPr lang="en-US" altLang="zh-CN" sz="1600" dirty="0" smtClean="0"/>
              <a:t>WI: </a:t>
            </a:r>
            <a:r>
              <a:rPr lang="en-US" sz="1600" dirty="0"/>
              <a:t>Lower Complexity Higher Order MIMO for LTE </a:t>
            </a:r>
            <a:r>
              <a:rPr lang="en-US" sz="1600" dirty="0" smtClean="0"/>
              <a:t>(RP-171787)</a:t>
            </a:r>
          </a:p>
          <a:p>
            <a:pPr lvl="1"/>
            <a:r>
              <a:rPr lang="en-US" sz="1600" dirty="0" smtClean="0"/>
              <a:t>WI: </a:t>
            </a:r>
            <a:r>
              <a:rPr lang="en-US" sz="1600" dirty="0"/>
              <a:t>Addition of Bands for Cat M1, M2, NB1 and NB2 applicability </a:t>
            </a:r>
            <a:r>
              <a:rPr lang="en-US" sz="1600" dirty="0" smtClean="0"/>
              <a:t>(RP-171572)</a:t>
            </a:r>
          </a:p>
          <a:p>
            <a:pPr lvl="1"/>
            <a:r>
              <a:rPr lang="en-US" altLang="zh-CN" sz="1600" dirty="0" smtClean="0"/>
              <a:t>SI: </a:t>
            </a:r>
            <a:r>
              <a:rPr lang="en-US" sz="1600" dirty="0"/>
              <a:t>Study on Advanced Receivers LTE V2X </a:t>
            </a:r>
            <a:r>
              <a:rPr lang="en-US" sz="1600" dirty="0" smtClean="0"/>
              <a:t> (RP-171833)</a:t>
            </a:r>
            <a:endParaRPr lang="en-US" altLang="zh-CN" sz="1600" dirty="0" smtClean="0"/>
          </a:p>
          <a:p>
            <a:pPr lvl="1"/>
            <a:r>
              <a:rPr lang="en-GB" altLang="zh-CN" sz="1600" dirty="0"/>
              <a:t>Spectrum related</a:t>
            </a:r>
          </a:p>
          <a:p>
            <a:pPr marL="1200150" lvl="3" indent="-342900"/>
            <a:r>
              <a:rPr lang="en-US" sz="1600" dirty="0"/>
              <a:t>Extended-Band12 new E-UTRA </a:t>
            </a:r>
            <a:r>
              <a:rPr lang="en-US" sz="1600" dirty="0" smtClean="0"/>
              <a:t>Band (RP-171575)</a:t>
            </a:r>
          </a:p>
          <a:p>
            <a:pPr marL="1200150" lvl="3" indent="-342900"/>
            <a:r>
              <a:rPr lang="en-US" sz="1600" dirty="0"/>
              <a:t>New band for PS-LTE in </a:t>
            </a:r>
            <a:r>
              <a:rPr lang="en-US" sz="1600" dirty="0" smtClean="0"/>
              <a:t>Korea (RP-171908)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New Proposal for NR (Led by RAN4) </a:t>
            </a:r>
          </a:p>
          <a:p>
            <a:pPr marL="742950" lvl="2" indent="-342900"/>
            <a:r>
              <a:rPr lang="en-US" altLang="zh-CN" sz="1600" dirty="0"/>
              <a:t>SI: </a:t>
            </a:r>
            <a:r>
              <a:rPr lang="en-GB" sz="1600" dirty="0"/>
              <a:t>Study on vehicle UE for NR (Rp-171803)</a:t>
            </a:r>
            <a:endParaRPr lang="en-GB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190" y="-172385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RAN4 capacity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13</a:t>
            </a:fld>
            <a:endParaRPr lang="en-GB" alt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71436" y="1167546"/>
            <a:ext cx="8772564" cy="253284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800" dirty="0" smtClean="0">
                <a:ea typeface="+mn-ea"/>
                <a:cs typeface="+mn-cs"/>
              </a:rPr>
              <a:t>To meet the NR timeline, in Q3, three parallel sessions are arranged as below as below </a:t>
            </a:r>
          </a:p>
          <a:p>
            <a:pPr marL="342900" lvl="1" indent="-342900">
              <a:buBlip>
                <a:blip r:embed="rId2"/>
              </a:buBlip>
            </a:pPr>
            <a:endParaRPr lang="en-US" altLang="zh-CN" sz="1800" dirty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endParaRPr lang="en-US" altLang="zh-CN" sz="1800" dirty="0" smtClean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endParaRPr lang="en-US" altLang="zh-CN" sz="1800" dirty="0" smtClean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endParaRPr lang="en-US" altLang="zh-CN" sz="1800" dirty="0" smtClean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endParaRPr lang="en-US" altLang="zh-CN" sz="1800" dirty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endParaRPr lang="en-US" altLang="zh-CN" sz="1800" dirty="0" smtClean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endParaRPr lang="en-US" altLang="zh-CN" sz="1800" dirty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1800" dirty="0" smtClean="0">
                <a:ea typeface="+mn-ea"/>
                <a:cs typeface="+mn-cs"/>
              </a:rPr>
              <a:t>In Q4, RAN4 is planning to arrange the meeting as same as Q3. Therefore, it is proposed to revise the capacity as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600" dirty="0">
                <a:ea typeface="+mn-ea"/>
                <a:cs typeface="+mn-cs"/>
              </a:rPr>
              <a:t>Total TU for LTE </a:t>
            </a:r>
            <a:r>
              <a:rPr lang="en-US" altLang="zh-CN" sz="1600" dirty="0" smtClean="0">
                <a:ea typeface="+mn-ea"/>
                <a:cs typeface="+mn-cs"/>
              </a:rPr>
              <a:t>(13 for RF </a:t>
            </a:r>
            <a:r>
              <a:rPr lang="en-US" altLang="zh-CN" sz="1600" dirty="0">
                <a:ea typeface="+mn-ea"/>
                <a:cs typeface="+mn-cs"/>
              </a:rPr>
              <a:t>and </a:t>
            </a:r>
            <a:r>
              <a:rPr lang="en-US" altLang="zh-CN" sz="1600" dirty="0" smtClean="0">
                <a:ea typeface="+mn-ea"/>
                <a:cs typeface="+mn-cs"/>
              </a:rPr>
              <a:t>13 for RD) </a:t>
            </a:r>
            <a:r>
              <a:rPr lang="en-US" altLang="zh-CN" sz="1600" dirty="0">
                <a:ea typeface="+mn-ea"/>
                <a:cs typeface="+mn-cs"/>
              </a:rPr>
              <a:t>is </a:t>
            </a:r>
            <a:r>
              <a:rPr lang="en-US" altLang="zh-CN" sz="1600" dirty="0" smtClean="0">
                <a:ea typeface="+mn-ea"/>
                <a:cs typeface="+mn-cs"/>
              </a:rPr>
              <a:t>26 TUs, i.e., </a:t>
            </a:r>
            <a:r>
              <a:rPr lang="en-US" altLang="zh-CN" sz="1600" b="1" dirty="0" smtClean="0">
                <a:solidFill>
                  <a:srgbClr val="FF0000"/>
                </a:solidFill>
                <a:ea typeface="+mn-ea"/>
                <a:cs typeface="+mn-cs"/>
              </a:rPr>
              <a:t>36 TUs -&gt; 26 TUs for LTE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Increase total TU for NR to 28 TUs, i.e., </a:t>
            </a:r>
            <a:r>
              <a:rPr lang="en-US" altLang="zh-CN" sz="1600" b="1" dirty="0" smtClean="0">
                <a:solidFill>
                  <a:srgbClr val="FF0000"/>
                </a:solidFill>
                <a:ea typeface="+mn-ea"/>
                <a:cs typeface="+mn-cs"/>
              </a:rPr>
              <a:t>18 TUs -&gt; 28 TUs for NR</a:t>
            </a:r>
            <a:endParaRPr lang="en-US" altLang="zh-CN" sz="1600" b="1" dirty="0">
              <a:solidFill>
                <a:srgbClr val="FF0000"/>
              </a:solidFill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1800" dirty="0" smtClean="0">
                <a:ea typeface="+mn-ea"/>
                <a:cs typeface="+mn-cs"/>
              </a:rPr>
              <a:t>Based on above meeting arrangement and RAN4 capacity, there is no additional TU available for new LTE/NR proposals. </a:t>
            </a:r>
            <a:endParaRPr lang="en-US" altLang="zh-CN" sz="1800" dirty="0"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612321" y="6392627"/>
            <a:ext cx="898072" cy="27758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393" y="1665567"/>
            <a:ext cx="6534494" cy="195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36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888271"/>
              </p:ext>
            </p:extLst>
          </p:nvPr>
        </p:nvGraphicFramePr>
        <p:xfrm>
          <a:off x="155521" y="1011828"/>
          <a:ext cx="8783638" cy="1394617"/>
        </p:xfrm>
        <a:graphic>
          <a:graphicData uri="http://schemas.openxmlformats.org/drawingml/2006/table">
            <a:tbl>
              <a:tblPr/>
              <a:tblGrid>
                <a:gridCol w="2367243"/>
                <a:gridCol w="1792007"/>
                <a:gridCol w="1987550"/>
                <a:gridCol w="263683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NR #3 ad-hoc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 – 21 Sep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Nagoya, JP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JF3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#84bis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9 -  13 Oct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Dubrovnik, HR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2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NR #4 ad-hoc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 Oct -2 Nov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463334" y="491640"/>
            <a:ext cx="7200900" cy="360363"/>
          </a:xfrm>
        </p:spPr>
        <p:txBody>
          <a:bodyPr lIns="90488" tIns="44450" rIns="90488" bIns="44450">
            <a:noAutofit/>
          </a:bodyPr>
          <a:lstStyle/>
          <a:p>
            <a:r>
              <a:rPr lang="sv-SE" altLang="zh-CN" dirty="0" smtClean="0"/>
              <a:t>RAN WG4 Schedule</a:t>
            </a:r>
            <a:endParaRPr lang="en-US" altLang="zh-CN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94937" y="2615855"/>
            <a:ext cx="8229600" cy="25915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2"/>
            <a:endParaRPr lang="zh-CN" altLang="en-US" sz="800" kern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206375" y="1092200"/>
            <a:ext cx="8745538" cy="503237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2000" dirty="0" smtClean="0">
              <a:solidFill>
                <a:schemeClr val="hlink"/>
              </a:solidFill>
            </a:endParaRPr>
          </a:p>
          <a:p>
            <a:pPr marL="0" indent="0">
              <a:lnSpc>
                <a:spcPct val="80000"/>
              </a:lnSpc>
              <a:spcBef>
                <a:spcPct val="15000"/>
              </a:spcBef>
              <a:buNone/>
            </a:pPr>
            <a:endParaRPr lang="sv-SE" altLang="en-US" sz="2000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Vice chairmen Xizeng Dai and Hiromasa Umeda for preparation and session chairing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Kyoungseok </a:t>
            </a:r>
            <a:r>
              <a:rPr lang="sv-SE" altLang="en-US" sz="2200" dirty="0"/>
              <a:t>Oh and Igor Minaev </a:t>
            </a:r>
            <a:r>
              <a:rPr lang="sv-SE" altLang="en-US" sz="2200" dirty="0" smtClean="0"/>
              <a:t>for efficient secretary support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Evening AH chairs: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Richard Kybett, Muhammad Kazmi,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Jiantao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Xue,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Qiming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Li, </a:t>
            </a:r>
            <a:r>
              <a:rPr lang="en-US" altLang="ja-JP" sz="1800" kern="1200" dirty="0">
                <a:latin typeface="Calibri" pitchFamily="34" charset="0"/>
                <a:ea typeface="MS PGothic" pitchFamily="34" charset="-128"/>
              </a:rPr>
              <a:t>Yang Tang, Haijie Qiu, 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Thorsten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Hertel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, Valentin Gheorghiu</a:t>
            </a:r>
            <a:endParaRPr lang="sv-SE" altLang="en-US" sz="1800" kern="1200" dirty="0">
              <a:latin typeface="Calibri" pitchFamily="34" charset="0"/>
              <a:ea typeface="MS PGothic" pitchFamily="34" charset="-128"/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Delegates for enthusiastic contributions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US" altLang="en-US" sz="2200" dirty="0" smtClean="0">
                <a:cs typeface="Arial" charset="0"/>
              </a:rPr>
              <a:t>ZTE and EF3 for </a:t>
            </a:r>
            <a:r>
              <a:rPr lang="sv-SE" altLang="en-US" sz="2200" dirty="0" smtClean="0"/>
              <a:t>meeting hosting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Thanks 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dirty="0" smtClean="0"/>
              <a:t>Meetings and Elections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dirty="0" smtClean="0"/>
              <a:t>Meetings held since the last plenary</a:t>
            </a:r>
          </a:p>
          <a:p>
            <a:endParaRPr lang="fi-FI" altLang="en-US" dirty="0"/>
          </a:p>
          <a:p>
            <a:endParaRPr lang="fi-FI" altLang="en-US" dirty="0" smtClean="0"/>
          </a:p>
          <a:p>
            <a:endParaRPr lang="fi-FI" altLang="en-US" dirty="0"/>
          </a:p>
          <a:p>
            <a:endParaRPr lang="fi-FI" altLang="en-US" dirty="0" smtClean="0"/>
          </a:p>
          <a:p>
            <a:r>
              <a:rPr lang="en-US" dirty="0" smtClean="0"/>
              <a:t>No </a:t>
            </a:r>
            <a:r>
              <a:rPr lang="en-US" dirty="0"/>
              <a:t>challenge received for sitting vice chairman in Aug meeting. Xizeng Dai and Hiromasa </a:t>
            </a:r>
            <a:r>
              <a:rPr lang="en-US" dirty="0" smtClean="0"/>
              <a:t>Umeda will </a:t>
            </a:r>
            <a:r>
              <a:rPr lang="en-US" dirty="0"/>
              <a:t>continue their second term as RAN4 vice chairman</a:t>
            </a:r>
          </a:p>
          <a:p>
            <a:pPr marL="0" indent="0">
              <a:buNone/>
            </a:pPr>
            <a:endParaRPr lang="fi-FI" altLang="en-US" dirty="0" smtClean="0"/>
          </a:p>
          <a:p>
            <a:endParaRPr lang="fi-FI" altLang="en-US" dirty="0" smtClean="0"/>
          </a:p>
          <a:p>
            <a:endParaRPr lang="fi-FI" altLang="en-US" dirty="0" smtClean="0"/>
          </a:p>
          <a:p>
            <a:endParaRPr lang="fi-FI" altLang="en-US" dirty="0" smtClean="0"/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/>
          </a:p>
          <a:p>
            <a:pPr lvl="1">
              <a:buFont typeface="Arial" charset="0"/>
              <a:buNone/>
            </a:pPr>
            <a:endParaRPr lang="fi-FI" altLang="en-US" dirty="0" smtClean="0"/>
          </a:p>
        </p:txBody>
      </p:sp>
      <p:graphicFrame>
        <p:nvGraphicFramePr>
          <p:cNvPr id="9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772079"/>
              </p:ext>
            </p:extLst>
          </p:nvPr>
        </p:nvGraphicFramePr>
        <p:xfrm>
          <a:off x="359229" y="1990959"/>
          <a:ext cx="8243694" cy="1389064"/>
        </p:xfrm>
        <a:graphic>
          <a:graphicData uri="http://schemas.openxmlformats.org/drawingml/2006/table">
            <a:tbl>
              <a:tblPr/>
              <a:tblGrid>
                <a:gridCol w="2563585"/>
                <a:gridCol w="1682784"/>
                <a:gridCol w="2392362"/>
                <a:gridCol w="1604963"/>
              </a:tblGrid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NR ad-hoc #2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 – 29 June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Qingdao, CN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MIMO OTA ad-hoc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 – 30 June 2017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Qingdao, CN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 – 25 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Aug 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Berlin, DE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EF3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6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 #77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11 – 14 Sep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Sapporo</a:t>
                      </a: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, JP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JF3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210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2017 Statistics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328624"/>
              </p:ext>
            </p:extLst>
          </p:nvPr>
        </p:nvGraphicFramePr>
        <p:xfrm>
          <a:off x="731374" y="1291273"/>
          <a:ext cx="7579869" cy="1127760"/>
        </p:xfrm>
        <a:graphic>
          <a:graphicData uri="http://schemas.openxmlformats.org/drawingml/2006/table">
            <a:tbl>
              <a:tblPr/>
              <a:tblGrid>
                <a:gridCol w="1856705"/>
                <a:gridCol w="1884260"/>
                <a:gridCol w="2175540"/>
                <a:gridCol w="1663364"/>
              </a:tblGrid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NR ad-hoc #2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 – 29 June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183/117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466/449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#84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 – 25 Sep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261/192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2136/2063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949043661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685799972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67393" y="2539093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8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WI/SI to be completed 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072243"/>
            <a:ext cx="9037864" cy="46259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Rel-14 WI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zh-CN" sz="1600" dirty="0" smtClean="0"/>
              <a:t>Radiated </a:t>
            </a:r>
            <a:r>
              <a:rPr lang="en-GB" altLang="zh-CN" sz="1600" dirty="0"/>
              <a:t>requirements for the verification of multi-antenna reception performance of </a:t>
            </a:r>
            <a:r>
              <a:rPr lang="en-GB" altLang="zh-CN" sz="1600" dirty="0" smtClean="0"/>
              <a:t>UEs</a:t>
            </a:r>
            <a:endParaRPr lang="en-GB" altLang="zh-CN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600" dirty="0" err="1"/>
              <a:t>eMBMS</a:t>
            </a:r>
            <a:r>
              <a:rPr lang="en-GB" altLang="ja-JP" sz="1600" dirty="0"/>
              <a:t> enhancement for LTE </a:t>
            </a:r>
            <a:endParaRPr lang="fi-FI" altLang="ja-JP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600" dirty="0" smtClean="0"/>
              <a:t>Enhanced </a:t>
            </a:r>
            <a:r>
              <a:rPr lang="en-GB" altLang="ja-JP" sz="1600" dirty="0"/>
              <a:t>LAA for </a:t>
            </a:r>
            <a:r>
              <a:rPr lang="en-GB" altLang="ja-JP" sz="1600" dirty="0" smtClean="0"/>
              <a:t>LTE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600" dirty="0"/>
              <a:t>Uplink capacity enhancement for </a:t>
            </a:r>
            <a:r>
              <a:rPr lang="en-GB" altLang="ja-JP" sz="1600" dirty="0" smtClean="0"/>
              <a:t>LTE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sz="1600" dirty="0"/>
              <a:t>LTE-based V2X </a:t>
            </a:r>
            <a:r>
              <a:rPr lang="en-GB" sz="1600" dirty="0" smtClean="0"/>
              <a:t>Services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ja-JP" sz="1600" dirty="0"/>
              <a:t>4 RX antenna ports with CA for LTE </a:t>
            </a:r>
            <a:r>
              <a:rPr lang="en-GB" altLang="ja-JP" sz="1600" dirty="0" smtClean="0"/>
              <a:t>DL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fi-FI" altLang="ja-JP" sz="1600" dirty="0"/>
              <a:t>Enhanced CRS and SU-MIMO interference mitigation performance requirements for LTE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1600" dirty="0"/>
          </a:p>
          <a:p>
            <a:pPr eaLnBrk="1" fontAlgn="b" hangingPunct="1"/>
            <a:r>
              <a:rPr lang="en-GB" altLang="zh-CN" sz="2000" dirty="0" smtClean="0"/>
              <a:t>Rel-15 WI</a:t>
            </a:r>
          </a:p>
          <a:p>
            <a:pPr lvl="1" eaLnBrk="1" fontAlgn="b" hangingPunct="1"/>
            <a:r>
              <a:rPr lang="en-GB" sz="1600" dirty="0"/>
              <a:t>450MHz E-UTRA FDD Band for LTE PPDR and PMR/PAMR in Europe </a:t>
            </a:r>
            <a:endParaRPr lang="en-US" altLang="ja-JP" sz="1600" dirty="0"/>
          </a:p>
          <a:p>
            <a:pPr lvl="1" eaLnBrk="1" fontAlgn="b" hangingPunct="1"/>
            <a:r>
              <a:rPr lang="en-GB" sz="1600" dirty="0"/>
              <a:t>E-UTRA 700MHz in Europe for Broadband-PPDR </a:t>
            </a:r>
            <a:endParaRPr lang="en-US" altLang="ja-JP" sz="1600" dirty="0"/>
          </a:p>
          <a:p>
            <a:pPr lvl="1" eaLnBrk="1" fontAlgn="b" hangingPunct="1"/>
            <a:r>
              <a:rPr lang="en-GB" sz="1600" dirty="0"/>
              <a:t>FDD operating band in the L-band for LTE </a:t>
            </a:r>
            <a:endParaRPr lang="en-US" altLang="ja-JP" sz="1600" dirty="0"/>
          </a:p>
          <a:p>
            <a:pPr lvl="1" eaLnBrk="1" fontAlgn="b" hangingPunct="1"/>
            <a:r>
              <a:rPr lang="en-GB" sz="1600" dirty="0"/>
              <a:t>TDD operating band in the L-band for LTE</a:t>
            </a:r>
            <a:endParaRPr lang="en-US" altLang="ja-JP" sz="1600" dirty="0"/>
          </a:p>
          <a:p>
            <a:pPr lvl="1" eaLnBrk="1" fontAlgn="b" hangingPunct="1"/>
            <a:r>
              <a:rPr lang="en-GB" sz="1600" dirty="0"/>
              <a:t>LTE Extended 1.5 GHz SDL band (1427 – 1518 MHz) and LTE Carrier Aggregation (2DL/1UL) with Band </a:t>
            </a:r>
            <a:r>
              <a:rPr lang="en-GB" sz="1600" dirty="0" smtClean="0"/>
              <a:t>20</a:t>
            </a:r>
          </a:p>
          <a:p>
            <a:pPr lvl="1" eaLnBrk="1" fontAlgn="b" hangingPunct="1"/>
            <a:r>
              <a:rPr lang="en-US" sz="1600" dirty="0"/>
              <a:t>US 600 MHz Band for LTE </a:t>
            </a:r>
          </a:p>
          <a:p>
            <a:pPr lvl="1" eaLnBrk="1" fontAlgn="b" hangingPunct="1"/>
            <a:r>
              <a:rPr lang="en-US" altLang="zh-CN" sz="1600" dirty="0"/>
              <a:t>Addition of band 28 and 40 to LTE MTC Cat.0</a:t>
            </a:r>
          </a:p>
          <a:p>
            <a:pPr lvl="1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1600" dirty="0" smtClean="0"/>
              <a:t>Performance </a:t>
            </a:r>
            <a:r>
              <a:rPr lang="en-US" altLang="zh-CN" sz="1600" dirty="0"/>
              <a:t>requirements of interference cancellation receiver for LTE BS</a:t>
            </a:r>
          </a:p>
          <a:p>
            <a:pPr lvl="1" eaLnBrk="1" fontAlgn="b" hangingPunct="1"/>
            <a:endParaRPr lang="en-GB" altLang="zh-CN" sz="1600" dirty="0"/>
          </a:p>
          <a:p>
            <a:pPr lvl="1" eaLnBrk="1" fontAlgn="b" hangingPunct="1"/>
            <a:endParaRPr lang="en-GB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05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18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9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9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493242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WI/SI to be extended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66097" y="1176909"/>
            <a:ext cx="9037864" cy="557616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/>
              <a:t>Rel-14 Core WI extended to </a:t>
            </a:r>
            <a:r>
              <a:rPr lang="en-GB" sz="2000" dirty="0">
                <a:solidFill>
                  <a:srgbClr val="FF0000"/>
                </a:solidFill>
              </a:rPr>
              <a:t>March 2018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600" dirty="0"/>
              <a:t>LTE UE TRP and TRS and UTRA Hand Phantom related UE TRP and TRS </a:t>
            </a:r>
            <a:r>
              <a:rPr lang="en-US" altLang="ja-JP" sz="1600" dirty="0" smtClean="0"/>
              <a:t>Requirements</a:t>
            </a:r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fi-FI" altLang="ja-JP" sz="12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GB" sz="20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ja-JP" sz="2000" dirty="0" smtClean="0"/>
              <a:t>Rel-14 Performance WI extended to </a:t>
            </a:r>
            <a:r>
              <a:rPr lang="en-US" altLang="ja-JP" sz="2000" dirty="0" smtClean="0">
                <a:solidFill>
                  <a:srgbClr val="FF0000"/>
                </a:solidFill>
              </a:rPr>
              <a:t>Dec 2017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sz="1600" dirty="0"/>
              <a:t>Enhancement on Full-Dimension (FD) MIMO for </a:t>
            </a:r>
            <a:r>
              <a:rPr lang="en-US" sz="1600" dirty="0" smtClean="0"/>
              <a:t>LTE</a:t>
            </a:r>
          </a:p>
          <a:p>
            <a:pPr marL="457200" lvl="1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ja-JP" sz="2000" dirty="0" smtClean="0">
              <a:solidFill>
                <a:srgbClr val="FF0000"/>
              </a:solidFill>
            </a:endParaRPr>
          </a:p>
          <a:p>
            <a:pPr marL="0" lv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20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GB" altLang="ja-JP" sz="20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2000" b="1" kern="1200" dirty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ja-JP" sz="2000" dirty="0">
              <a:solidFill>
                <a:srgbClr val="FF0000"/>
              </a:solidFill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400" b="1" kern="1200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400" dirty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GB" altLang="ja-JP" sz="18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fi-FI" altLang="ja-JP" sz="1800" b="1" kern="1200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1800" dirty="0" smtClean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1800" dirty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18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6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8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913235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Spectrum related WI/SI status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616987"/>
              </p:ext>
            </p:extLst>
          </p:nvPr>
        </p:nvGraphicFramePr>
        <p:xfrm>
          <a:off x="219993" y="1241793"/>
          <a:ext cx="8640762" cy="3279531"/>
        </p:xfrm>
        <a:graphic>
          <a:graphicData uri="http://schemas.openxmlformats.org/drawingml/2006/table">
            <a:tbl>
              <a:tblPr/>
              <a:tblGrid>
                <a:gridCol w="5086525"/>
                <a:gridCol w="761825"/>
                <a:gridCol w="871537"/>
                <a:gridCol w="1201738"/>
                <a:gridCol w="719137"/>
              </a:tblGrid>
              <a:tr h="133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 new WIs approved in RAN#73 and WIs 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Start_Date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Finish_Date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or WID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Completion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Rel-15 WI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450MHz E-UTRA FDD Band for LTE PPDR and PMR/PAMR in Europe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RP-171710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E-UTRA 700MHz in Europe for Broadband-PPDR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RP-171712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FDD operating band in the L-band for LTE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RP-171837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Extended 1.5 GHz SDL band (1427 – 1518 MHz) and LTE Carrier Aggregation (2DL/1UL) with Band 20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RP-171989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TDD operating band in the L-band for LTE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RP-171746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 UE Power Class 2 to band 41 intra-band contiguous LTE carrier aggregation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RP-171707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90/0 %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4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 Power Class 1 UE to B3/B20/B28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RP-171756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US 600 MHz Band for LTE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RP-171632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V2X new band combinations for LTE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RP-171610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40/0 %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450MHz Band for LTE in region 3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RP-171569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80/0 %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LAA/</a:t>
                      </a:r>
                      <a:r>
                        <a:rPr kumimoji="0" lang="en-US" sz="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eLAA</a:t>
                      </a: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 for the CBRS 3.5GHz band in US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RP-171996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50/50 %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3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Introduction of new band support for 4Rx antenna ports for LTE for Rel-15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RP-171747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99/0 %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Addition of band 28 and 40 to LTE MTC Cat.0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RP-171760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high power UE (power class 2) for Rel-15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RP-171754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New LTE band for 3.3-3.4 GHz for Africa</a:t>
                      </a:r>
                      <a:endParaRPr kumimoji="0" lang="en-US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RP-171758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Rel-15 Basket CA WI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intra-band Carrier Aggregation Rel-15 for </a:t>
                      </a:r>
                      <a:r>
                        <a:rPr kumimoji="0" lang="en-US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</a:t>
                      </a:r>
                      <a:r>
                        <a:rPr kumimoji="0" lang="en-US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yUL</a:t>
                      </a: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 including contiguous and non-contiguous spectrum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RP-171623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25/25 %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2DL/1UL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RP-171990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3DL/1UL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RP-171748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20/20 %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4DL/1UL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RP-171624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54/54 %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5DL/1UL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RP-171573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20/20 %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2DL/2UL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RP-171750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20/20 %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/2UL with x=3,4,5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RP-171609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20/0 %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0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/>
              <a:t>Non-spectrum related WI/SI status</a:t>
            </a:r>
            <a:br>
              <a:rPr lang="fi-FI" altLang="en-US" dirty="0"/>
            </a:br>
            <a:r>
              <a:rPr lang="fi-FI" altLang="en-US" dirty="0"/>
              <a:t>RAN4 led </a:t>
            </a:r>
            <a:r>
              <a:rPr lang="fi-FI" altLang="en-US" dirty="0" smtClean="0"/>
              <a:t>items Rel-14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742005"/>
              </p:ext>
            </p:extLst>
          </p:nvPr>
        </p:nvGraphicFramePr>
        <p:xfrm>
          <a:off x="249691" y="1677626"/>
          <a:ext cx="8640762" cy="1927069"/>
        </p:xfrm>
        <a:graphic>
          <a:graphicData uri="http://schemas.openxmlformats.org/drawingml/2006/table">
            <a:tbl>
              <a:tblPr/>
              <a:tblGrid>
                <a:gridCol w="5618958"/>
                <a:gridCol w="623092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751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161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UE TRP and TRS and UTRA Hand Phantom related UE TRP and TRS Requirements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12/2012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RP-171585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85/NA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8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Radiated requirements for the verification of multi-antenna reception performance of UEs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RP-171834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100/NA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CRS and SU-MIMO interference mitigation performance requirements for LTE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RP-171830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NA/100 %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4 RX antenna ports with CA for LTE DL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RP-171873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Rel-15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Enhancement of Base Station (BS) RF and EMC requirements for Active Antenna System (AAS)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RP-171744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70/20 %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11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Performance requirements of interference cancellation receiver for LTE BS</a:t>
                      </a:r>
                      <a:endParaRPr kumimoji="0" lang="en-US" altLang="zh-CN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RP-171786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NA/100 %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UE requirements for network-based CRS interference mitigation for LTE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RP-171586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NA/15 %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CRS Interference Mitigation Performance Requirements for Single RX Chain UEs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RP-171832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NA/20 %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Rel-15 SI 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LTE DL 8Rx antenna ports</a:t>
                      </a:r>
                      <a:endParaRPr kumimoji="0" lang="en-US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RP-171752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35%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test methods for New Radio</a:t>
                      </a:r>
                      <a:endParaRPr kumimoji="0" lang="en-US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RP-171827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15%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84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Status of other WG led </a:t>
            </a:r>
            <a:r>
              <a:rPr lang="en-US" altLang="zh-CN" dirty="0" smtClean="0">
                <a:ea typeface="SimSun" pitchFamily="2" charset="-122"/>
              </a:rPr>
              <a:t>WI/SIs </a:t>
            </a:r>
            <a:br>
              <a:rPr lang="en-US" altLang="zh-CN" dirty="0" smtClean="0">
                <a:ea typeface="SimSun" pitchFamily="2" charset="-122"/>
              </a:rPr>
            </a:br>
            <a:r>
              <a:rPr lang="en-US" altLang="zh-CN" dirty="0" smtClean="0">
                <a:ea typeface="SimSun" pitchFamily="2" charset="-122"/>
              </a:rPr>
              <a:t>impacting RAN4</a:t>
            </a:r>
            <a:endParaRPr lang="fi-FI" alt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52743"/>
              </p:ext>
            </p:extLst>
          </p:nvPr>
        </p:nvGraphicFramePr>
        <p:xfrm>
          <a:off x="383721" y="1504315"/>
          <a:ext cx="8428493" cy="3738531"/>
        </p:xfrm>
        <a:graphic>
          <a:graphicData uri="http://schemas.openxmlformats.org/drawingml/2006/table">
            <a:tbl>
              <a:tblPr/>
              <a:tblGrid>
                <a:gridCol w="5197930"/>
                <a:gridCol w="808038"/>
                <a:gridCol w="808037"/>
                <a:gridCol w="974725"/>
                <a:gridCol w="639763"/>
              </a:tblGrid>
              <a:tr h="2841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     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908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LAA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RP-171856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1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Uplink capacity enhancement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RP-171702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enhanced MTC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RP-171930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/60 %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NB-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IoT</a:t>
                      </a: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RP-171735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/50 %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LTE-based V2X Services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RP-171617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48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eMBMS</a:t>
                      </a:r>
                      <a:r>
                        <a:rPr kumimoji="0" lang="en-US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enhancements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RP-171811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/100 %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Enhancements on Full-Dimension (FD) MIMO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RP-171788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98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Rel-15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Shortened TTI and processing time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RP-171620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Even further enhanced MTC for LTC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RP-171929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NB-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IoT</a:t>
                      </a: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enhancements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RP-171736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Enhancements to LTE operation in unlicensed spectrum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RP-171622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High capacity stationary wireless link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RP-171737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Cellular V2X Phase 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RP-171739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enhancements to Coordinated Multi-Point (</a:t>
                      </a:r>
                      <a:r>
                        <a:rPr kumimoji="0" lang="en-US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CoMP</a:t>
                      </a: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) Operation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RP-171817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90/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Ultra Reliable Low Latency Communication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RP-171627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Signaling reduction to enable light connection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RP-171741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79/0 %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04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UE Positioning Accuracy Enhancements for LTE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RP-171734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02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Enhancing CA Utilization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RP-171859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22/0 %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87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LTE </a:t>
            </a:r>
            <a:r>
              <a:rPr lang="en-GB" dirty="0" smtClean="0"/>
              <a:t>Items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1200150"/>
            <a:ext cx="8229600" cy="4525963"/>
          </a:xfrm>
        </p:spPr>
        <p:txBody>
          <a:bodyPr/>
          <a:lstStyle/>
          <a:p>
            <a:r>
              <a:rPr lang="en-US" sz="1800" dirty="0" smtClean="0"/>
              <a:t> Handling of LTE TRP and TRS </a:t>
            </a:r>
          </a:p>
          <a:p>
            <a:pPr lvl="1"/>
            <a:r>
              <a:rPr lang="en-US" sz="1600" dirty="0" smtClean="0"/>
              <a:t>LTE TRP and TRS WI is </a:t>
            </a:r>
            <a:r>
              <a:rPr lang="en-US" sz="1600" dirty="0" smtClean="0"/>
              <a:t>proposed to be </a:t>
            </a:r>
            <a:r>
              <a:rPr lang="en-US" sz="1600" dirty="0" smtClean="0"/>
              <a:t>extended to March 2018</a:t>
            </a:r>
          </a:p>
          <a:p>
            <a:pPr lvl="1"/>
            <a:r>
              <a:rPr lang="en-US" sz="1600" dirty="0" smtClean="0"/>
              <a:t>Large gap between operators proposal and UE vendors proposal on the </a:t>
            </a:r>
            <a:r>
              <a:rPr lang="en-US" sz="1600" dirty="0" smtClean="0"/>
              <a:t>TRP/TRS </a:t>
            </a:r>
            <a:r>
              <a:rPr lang="en-US" sz="1600" dirty="0" smtClean="0"/>
              <a:t>performance is observed in the last RAN4 meeting. </a:t>
            </a:r>
          </a:p>
          <a:p>
            <a:pPr lvl="1"/>
            <a:r>
              <a:rPr lang="en-US" sz="1600" dirty="0" smtClean="0"/>
              <a:t>It is challenging to address the above gaps using meeting time. More offline discussion is expected to address the different opinion. </a:t>
            </a:r>
          </a:p>
          <a:p>
            <a:r>
              <a:rPr lang="en-US" sz="1800" dirty="0" smtClean="0"/>
              <a:t>Add </a:t>
            </a:r>
            <a:r>
              <a:rPr lang="en-US" sz="1800" dirty="0"/>
              <a:t>Band 4, Band 14 and 71 to list of operating bands for Cat M1, M2, NB1 and NB2 </a:t>
            </a:r>
            <a:r>
              <a:rPr lang="en-US" sz="1800" dirty="0" smtClean="0"/>
              <a:t>applicability</a:t>
            </a:r>
          </a:p>
          <a:p>
            <a:pPr lvl="1"/>
            <a:r>
              <a:rPr lang="en-US" sz="1400" dirty="0" smtClean="0"/>
              <a:t>New WI proposal on adding new bands to support Cat M1, M2, NB1 and NB2 is proposed in RP-171572. Further discussion on the WID </a:t>
            </a:r>
            <a:r>
              <a:rPr lang="en-US" sz="1400" dirty="0" smtClean="0"/>
              <a:t>is expected in RAN #77. </a:t>
            </a:r>
            <a:endParaRPr lang="en-US" sz="1400" dirty="0" smtClean="0"/>
          </a:p>
          <a:p>
            <a:pPr lvl="1"/>
            <a:r>
              <a:rPr lang="en-US" sz="1400" dirty="0" smtClean="0"/>
              <a:t>Draft CRs for 36.101 have been endorsed in RAN4 #84. Companies is going to submit the company CRs in RAN#77 after above new WI is approved </a:t>
            </a:r>
          </a:p>
          <a:p>
            <a:pPr lvl="1"/>
            <a:r>
              <a:rPr lang="en-US" sz="1400" dirty="0" smtClean="0"/>
              <a:t>Companies also proposed to close the WI in RAN #77 after approval of company CRs. </a:t>
            </a:r>
          </a:p>
          <a:p>
            <a:pPr lvl="1"/>
            <a:endParaRPr lang="en-US" sz="1400" dirty="0"/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032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251612</TotalTime>
  <Words>1699</Words>
  <Application>Microsoft Office PowerPoint</Application>
  <PresentationFormat>On-screen Show (4:3)</PresentationFormat>
  <Paragraphs>455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3gpp</vt:lpstr>
      <vt:lpstr>  </vt:lpstr>
      <vt:lpstr>Meetings and Elections</vt:lpstr>
      <vt:lpstr>2017 Statistics</vt:lpstr>
      <vt:lpstr>WI/SI to be completed </vt:lpstr>
      <vt:lpstr>WI/SI to be extended</vt:lpstr>
      <vt:lpstr>Spectrum related WI/SI status</vt:lpstr>
      <vt:lpstr>Non-spectrum related WI/SI status RAN4 led items Rel-14</vt:lpstr>
      <vt:lpstr>Status of other WG led WI/SIs  impacting RAN4</vt:lpstr>
      <vt:lpstr>LTE Items </vt:lpstr>
      <vt:lpstr>NR Items </vt:lpstr>
      <vt:lpstr>RAN WG4 Work plan</vt:lpstr>
      <vt:lpstr>new WI/SI proposals</vt:lpstr>
      <vt:lpstr>RAN4 capacity</vt:lpstr>
      <vt:lpstr>RAN WG4 Schedule</vt:lpstr>
      <vt:lpstr>Thanks 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4417</cp:revision>
  <cp:lastPrinted>2016-09-15T08:31:35Z</cp:lastPrinted>
  <dcterms:created xsi:type="dcterms:W3CDTF">2009-11-27T05:15:11Z</dcterms:created>
  <dcterms:modified xsi:type="dcterms:W3CDTF">2017-09-10T09:42:54Z</dcterms:modified>
</cp:coreProperties>
</file>