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18"/>
  </p:notesMasterIdLst>
  <p:handoutMasterIdLst>
    <p:handoutMasterId r:id="rId19"/>
  </p:handoutMasterIdLst>
  <p:sldIdLst>
    <p:sldId id="256" r:id="rId3"/>
    <p:sldId id="297" r:id="rId4"/>
    <p:sldId id="313" r:id="rId5"/>
    <p:sldId id="306" r:id="rId6"/>
    <p:sldId id="307" r:id="rId7"/>
    <p:sldId id="298" r:id="rId8"/>
    <p:sldId id="299" r:id="rId9"/>
    <p:sldId id="308" r:id="rId10"/>
    <p:sldId id="309" r:id="rId11"/>
    <p:sldId id="304" r:id="rId12"/>
    <p:sldId id="310" r:id="rId13"/>
    <p:sldId id="300" r:id="rId14"/>
    <p:sldId id="312" r:id="rId15"/>
    <p:sldId id="314" r:id="rId16"/>
    <p:sldId id="311" r:id="rId17"/>
  </p:sldIdLst>
  <p:sldSz cx="9144000" cy="5145088"/>
  <p:notesSz cx="6796088"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315" autoAdjust="0"/>
    <p:restoredTop sz="94660"/>
  </p:normalViewPr>
  <p:slideViewPr>
    <p:cSldViewPr>
      <p:cViewPr varScale="1">
        <p:scale>
          <a:sx n="133" d="100"/>
          <a:sy n="133" d="100"/>
        </p:scale>
        <p:origin x="-523" y="-65"/>
      </p:cViewPr>
      <p:guideLst>
        <p:guide orient="horz" pos="1620"/>
        <p:guide pos="2880"/>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73" d="100"/>
          <a:sy n="73" d="100"/>
        </p:scale>
        <p:origin x="-3488" y="-73"/>
      </p:cViewPr>
      <p:guideLst>
        <p:guide orient="horz" pos="3127"/>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4812" cy="496888"/>
          </a:xfrm>
          <a:prstGeom prst="rect">
            <a:avLst/>
          </a:prstGeom>
        </p:spPr>
        <p:txBody>
          <a:bodyPr vert="horz" lIns="91440" tIns="45720" rIns="91440" bIns="45720" rtlCol="0"/>
          <a:lstStyle>
            <a:lvl1pPr algn="r">
              <a:defRPr sz="1200"/>
            </a:lvl1pPr>
          </a:lstStyle>
          <a:p>
            <a:fld id="{9AC95D58-EBF8-4385-9074-7C076CD451E8}" type="datetimeFigureOut">
              <a:rPr lang="en-US" smtClean="0"/>
              <a:pPr/>
              <a:t>6/6/2017</a:t>
            </a:fld>
            <a:endParaRPr lang="en-US"/>
          </a:p>
        </p:txBody>
      </p:sp>
      <p:sp>
        <p:nvSpPr>
          <p:cNvPr id="4" name="Footer Placeholder 3"/>
          <p:cNvSpPr>
            <a:spLocks noGrp="1"/>
          </p:cNvSpPr>
          <p:nvPr>
            <p:ph type="ftr" sz="quarter" idx="2"/>
          </p:nvPr>
        </p:nvSpPr>
        <p:spPr>
          <a:xfrm>
            <a:off x="0" y="9429750"/>
            <a:ext cx="2944813" cy="4968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4812" cy="496888"/>
          </a:xfrm>
          <a:prstGeom prst="rect">
            <a:avLst/>
          </a:prstGeom>
        </p:spPr>
        <p:txBody>
          <a:bodyPr vert="horz" lIns="91440" tIns="45720" rIns="91440" bIns="45720" rtlCol="0" anchor="b"/>
          <a:lstStyle>
            <a:lvl1pPr algn="r">
              <a:defRPr sz="1200"/>
            </a:lvl1pPr>
          </a:lstStyle>
          <a:p>
            <a:fld id="{AF5E8596-8316-42B6-96E2-9C568E54571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 name="PlaceHolder 1"/>
          <p:cNvSpPr>
            <a:spLocks noGrp="1"/>
          </p:cNvSpPr>
          <p:nvPr>
            <p:ph type="body"/>
          </p:nvPr>
        </p:nvSpPr>
        <p:spPr>
          <a:xfrm>
            <a:off x="756000" y="5078520"/>
            <a:ext cx="6047640" cy="4811040"/>
          </a:xfrm>
          <a:prstGeom prst="rect">
            <a:avLst/>
          </a:prstGeom>
        </p:spPr>
        <p:txBody>
          <a:bodyPr lIns="0" tIns="0" rIns="0" bIns="0"/>
          <a:lstStyle/>
          <a:p>
            <a:r>
              <a:rPr lang="en-US" sz="2000" b="0" strike="noStrike" spc="-1">
                <a:solidFill>
                  <a:srgbClr val="000000"/>
                </a:solidFill>
                <a:uFill>
                  <a:solidFill>
                    <a:srgbClr val="FFFFFF"/>
                  </a:solidFill>
                </a:uFill>
                <a:latin typeface="Arial"/>
              </a:rPr>
              <a:t>Click to edit the notes format</a:t>
            </a:r>
          </a:p>
        </p:txBody>
      </p:sp>
      <p:sp>
        <p:nvSpPr>
          <p:cNvPr id="86" name="PlaceHolder 2"/>
          <p:cNvSpPr>
            <a:spLocks noGrp="1"/>
          </p:cNvSpPr>
          <p:nvPr>
            <p:ph type="hdr"/>
          </p:nvPr>
        </p:nvSpPr>
        <p:spPr>
          <a:xfrm>
            <a:off x="0" y="0"/>
            <a:ext cx="3280680" cy="534240"/>
          </a:xfrm>
          <a:prstGeom prst="rect">
            <a:avLst/>
          </a:prstGeom>
        </p:spPr>
        <p:txBody>
          <a:bodyPr lIns="0" tIns="0" rIns="0" bIns="0"/>
          <a:lstStyle/>
          <a:p>
            <a:r>
              <a:rPr lang="en-US" sz="1400" b="0" strike="noStrike" spc="-1">
                <a:solidFill>
                  <a:srgbClr val="000000"/>
                </a:solidFill>
                <a:uFill>
                  <a:solidFill>
                    <a:srgbClr val="FFFFFF"/>
                  </a:solidFill>
                </a:uFill>
                <a:latin typeface="Times New Roman"/>
              </a:rPr>
              <a:t>&lt;header&gt;</a:t>
            </a:r>
          </a:p>
        </p:txBody>
      </p:sp>
      <p:sp>
        <p:nvSpPr>
          <p:cNvPr id="87" name="PlaceHolder 3"/>
          <p:cNvSpPr>
            <a:spLocks noGrp="1"/>
          </p:cNvSpPr>
          <p:nvPr>
            <p:ph type="dt"/>
          </p:nvPr>
        </p:nvSpPr>
        <p:spPr>
          <a:xfrm>
            <a:off x="4278960" y="0"/>
            <a:ext cx="3280680" cy="534240"/>
          </a:xfrm>
          <a:prstGeom prst="rect">
            <a:avLst/>
          </a:prstGeom>
        </p:spPr>
        <p:txBody>
          <a:bodyPr lIns="0" tIns="0" rIns="0" bIns="0"/>
          <a:lstStyle/>
          <a:p>
            <a:pPr algn="r"/>
            <a:r>
              <a:rPr lang="en-US" sz="1400" b="0" strike="noStrike" spc="-1">
                <a:solidFill>
                  <a:srgbClr val="000000"/>
                </a:solidFill>
                <a:uFill>
                  <a:solidFill>
                    <a:srgbClr val="FFFFFF"/>
                  </a:solidFill>
                </a:uFill>
                <a:latin typeface="Times New Roman"/>
              </a:rPr>
              <a:t>&lt;date/time&gt;</a:t>
            </a:r>
          </a:p>
        </p:txBody>
      </p:sp>
      <p:sp>
        <p:nvSpPr>
          <p:cNvPr id="88" name="PlaceHolder 4"/>
          <p:cNvSpPr>
            <a:spLocks noGrp="1"/>
          </p:cNvSpPr>
          <p:nvPr>
            <p:ph type="ftr"/>
          </p:nvPr>
        </p:nvSpPr>
        <p:spPr>
          <a:xfrm>
            <a:off x="0" y="10157400"/>
            <a:ext cx="3280680" cy="534240"/>
          </a:xfrm>
          <a:prstGeom prst="rect">
            <a:avLst/>
          </a:prstGeom>
        </p:spPr>
        <p:txBody>
          <a:bodyPr lIns="0" tIns="0" rIns="0" bIns="0" anchor="b"/>
          <a:lstStyle/>
          <a:p>
            <a:r>
              <a:rPr lang="en-US" sz="1400" b="0" strike="noStrike" spc="-1">
                <a:solidFill>
                  <a:srgbClr val="000000"/>
                </a:solidFill>
                <a:uFill>
                  <a:solidFill>
                    <a:srgbClr val="FFFFFF"/>
                  </a:solidFill>
                </a:uFill>
                <a:latin typeface="Times New Roman"/>
              </a:rPr>
              <a:t>&lt;footer&gt;</a:t>
            </a:r>
          </a:p>
        </p:txBody>
      </p:sp>
      <p:sp>
        <p:nvSpPr>
          <p:cNvPr id="89" name="PlaceHolder 5"/>
          <p:cNvSpPr>
            <a:spLocks noGrp="1"/>
          </p:cNvSpPr>
          <p:nvPr>
            <p:ph type="sldNum"/>
          </p:nvPr>
        </p:nvSpPr>
        <p:spPr>
          <a:xfrm>
            <a:off x="4278960" y="10157400"/>
            <a:ext cx="3280680" cy="534240"/>
          </a:xfrm>
          <a:prstGeom prst="rect">
            <a:avLst/>
          </a:prstGeom>
        </p:spPr>
        <p:txBody>
          <a:bodyPr lIns="0" tIns="0" rIns="0" bIns="0" anchor="b"/>
          <a:lstStyle/>
          <a:p>
            <a:pPr algn="r"/>
            <a:fld id="{818FCB8E-D753-4C3F-B91B-CC5B892A2662}" type="slidenum">
              <a:rPr lang="en-US" sz="1400" b="0" strike="noStrike" spc="-1">
                <a:solidFill>
                  <a:srgbClr val="000000"/>
                </a:solidFill>
                <a:uFill>
                  <a:solidFill>
                    <a:srgbClr val="FFFFFF"/>
                  </a:solidFill>
                </a:uFill>
                <a:latin typeface="Times New Roman"/>
              </a:rPr>
              <a:pPr algn="r"/>
              <a:t>‹#›</a:t>
            </a:fld>
            <a:endParaRPr lang="en-US" sz="1400" b="0" strike="noStrike" spc="-1">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36"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FBBC16A-7486-42EB-AFE2-3CCDB2E223B2}" type="slidenum">
              <a:rPr lang="en-US" sz="1200" b="0" strike="noStrike" spc="-1">
                <a:solidFill>
                  <a:srgbClr val="000000"/>
                </a:solidFill>
                <a:uFill>
                  <a:solidFill>
                    <a:srgbClr val="FFFFFF"/>
                  </a:solidFill>
                </a:uFill>
                <a:latin typeface="Times New Roman"/>
                <a:ea typeface="+mn-ea"/>
              </a:rPr>
              <a:pPr algn="r">
                <a:lnSpc>
                  <a:spcPct val="100000"/>
                </a:lnSpc>
              </a:pPr>
              <a:t>1</a:t>
            </a:fld>
            <a:endParaRPr lang="en-US" sz="1400" b="0" strike="noStrike" spc="-1">
              <a:solidFill>
                <a:srgbClr val="000000"/>
              </a:solidFill>
              <a:uFill>
                <a:solidFill>
                  <a:srgbClr val="FFFFFF"/>
                </a:solidFill>
              </a:uFill>
              <a:latin typeface="Times New Roman"/>
            </a:endParaRPr>
          </a:p>
        </p:txBody>
      </p:sp>
      <p:sp>
        <p:nvSpPr>
          <p:cNvPr id="137" name="CustomShape 3"/>
          <p:cNvSpPr/>
          <p:nvPr/>
        </p:nvSpPr>
        <p:spPr>
          <a:xfrm>
            <a:off x="3851280" y="9431280"/>
            <a:ext cx="2945880" cy="496440"/>
          </a:xfrm>
          <a:prstGeom prst="rect">
            <a:avLst/>
          </a:prstGeom>
          <a:noFill/>
          <a:ln w="9360">
            <a:noFill/>
          </a:ln>
        </p:spPr>
        <p:style>
          <a:lnRef idx="0">
            <a:scrgbClr r="0" g="0" b="0"/>
          </a:lnRef>
          <a:fillRef idx="0">
            <a:scrgbClr r="0" g="0" b="0"/>
          </a:fillRef>
          <a:effectRef idx="0">
            <a:scrgbClr r="0" g="0" b="0"/>
          </a:effectRef>
          <a:fontRef idx="minor"/>
        </p:style>
        <p:txBody>
          <a:bodyPr lIns="92880" tIns="46440" rIns="92880" bIns="46440" anchor="b"/>
          <a:lstStyle/>
          <a:p>
            <a:pPr algn="r">
              <a:lnSpc>
                <a:spcPct val="100000"/>
              </a:lnSpc>
            </a:pPr>
            <a:fld id="{E562F47E-9FDF-47A1-86A8-47305CC35CD1}" type="slidenum">
              <a:rPr lang="en-US" sz="1200" b="0" strike="noStrike" spc="-1">
                <a:solidFill>
                  <a:srgbClr val="000000"/>
                </a:solidFill>
                <a:uFill>
                  <a:solidFill>
                    <a:srgbClr val="FFFFFF"/>
                  </a:solidFill>
                </a:uFill>
                <a:latin typeface="Times New Roman"/>
                <a:ea typeface="+mn-ea"/>
              </a:rPr>
              <a:pPr algn="r">
                <a:lnSpc>
                  <a:spcPct val="100000"/>
                </a:lnSpc>
              </a:pPr>
              <a:t>1</a:t>
            </a:fld>
            <a:endParaRPr lang="en-US" sz="1800" b="0" strike="noStrike" spc="-1">
              <a:solidFill>
                <a:srgbClr val="000000"/>
              </a:solidFill>
              <a:uFill>
                <a:solidFill>
                  <a:srgbClr val="FFFFFF"/>
                </a:solidFill>
              </a:uFill>
              <a:latin typeface="Arial"/>
            </a:endParaRPr>
          </a:p>
        </p:txBody>
      </p:sp>
      <p:sp>
        <p:nvSpPr>
          <p:cNvPr id="138" name="CustomShape 4"/>
          <p:cNvSpPr/>
          <p:nvPr/>
        </p:nvSpPr>
        <p:spPr>
          <a:xfrm>
            <a:off x="905040" y="4718160"/>
            <a:ext cx="4987440" cy="4466880"/>
          </a:xfrm>
          <a:prstGeom prst="rect">
            <a:avLst/>
          </a:prstGeom>
          <a:noFill/>
          <a:ln w="9360">
            <a:noFill/>
          </a:ln>
        </p:spPr>
        <p:style>
          <a:lnRef idx="0">
            <a:scrgbClr r="0" g="0" b="0"/>
          </a:lnRef>
          <a:fillRef idx="0">
            <a:scrgbClr r="0" g="0" b="0"/>
          </a:fillRef>
          <a:effectRef idx="0">
            <a:scrgbClr r="0" g="0" b="0"/>
          </a:effectRef>
          <a:fontRef idx="minor"/>
        </p:style>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10</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11</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12</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13</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14</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15</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2</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3</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4</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5</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6</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7</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8</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9</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31" name="PlaceHolder 2"/>
          <p:cNvSpPr>
            <a:spLocks noGrp="1"/>
          </p:cNvSpPr>
          <p:nvPr>
            <p:ph type="body"/>
          </p:nvPr>
        </p:nvSpPr>
        <p:spPr>
          <a:xfrm>
            <a:off x="457200" y="12038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2" name="PlaceHolder 3"/>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34"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5"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6"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7" name="PlaceHolder 5"/>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39"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40" name="PlaceHolder 3"/>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pic>
        <p:nvPicPr>
          <p:cNvPr id="41" name="Picture 40"/>
          <p:cNvPicPr/>
          <p:nvPr/>
        </p:nvPicPr>
        <p:blipFill>
          <a:blip r:embed="rId2"/>
          <a:stretch/>
        </p:blipFill>
        <p:spPr>
          <a:xfrm>
            <a:off x="2701440" y="1203840"/>
            <a:ext cx="3740040" cy="2983680"/>
          </a:xfrm>
          <a:prstGeom prst="rect">
            <a:avLst/>
          </a:prstGeom>
          <a:ln>
            <a:noFill/>
          </a:ln>
        </p:spPr>
      </p:pic>
      <p:pic>
        <p:nvPicPr>
          <p:cNvPr id="42" name="Picture 41"/>
          <p:cNvPicPr/>
          <p:nvPr/>
        </p:nvPicPr>
        <p:blipFill>
          <a:blip r:embed="rId2"/>
          <a:stretch/>
        </p:blipFill>
        <p:spPr>
          <a:xfrm>
            <a:off x="2701440" y="1203840"/>
            <a:ext cx="3740040" cy="298368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52" name="PlaceHolder 2"/>
          <p:cNvSpPr>
            <a:spLocks noGrp="1"/>
          </p:cNvSpPr>
          <p:nvPr>
            <p:ph type="subTitle"/>
          </p:nvPr>
        </p:nvSpPr>
        <p:spPr>
          <a:xfrm>
            <a:off x="457200" y="1203840"/>
            <a:ext cx="8229240" cy="29836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54"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56"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57" name="PlaceHolder 3"/>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9" name="PlaceHolder 1"/>
          <p:cNvSpPr>
            <a:spLocks noGrp="1"/>
          </p:cNvSpPr>
          <p:nvPr>
            <p:ph type="subTitle"/>
          </p:nvPr>
        </p:nvSpPr>
        <p:spPr>
          <a:xfrm>
            <a:off x="457200" y="205200"/>
            <a:ext cx="8229240" cy="398124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61"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2" name="PlaceHolder 3"/>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3" name="PlaceHolder 4"/>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0" name="PlaceHolder 2"/>
          <p:cNvSpPr>
            <a:spLocks noGrp="1"/>
          </p:cNvSpPr>
          <p:nvPr>
            <p:ph type="subTitle"/>
          </p:nvPr>
        </p:nvSpPr>
        <p:spPr>
          <a:xfrm>
            <a:off x="457200" y="1203840"/>
            <a:ext cx="8229240" cy="29836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65"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6"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7"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69"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0"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1" name="PlaceHolder 4"/>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73" name="PlaceHolder 2"/>
          <p:cNvSpPr>
            <a:spLocks noGrp="1"/>
          </p:cNvSpPr>
          <p:nvPr>
            <p:ph type="body"/>
          </p:nvPr>
        </p:nvSpPr>
        <p:spPr>
          <a:xfrm>
            <a:off x="457200" y="12038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4" name="PlaceHolder 3"/>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76"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7"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8"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9" name="PlaceHolder 5"/>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0"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81"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82" name="PlaceHolder 3"/>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pic>
        <p:nvPicPr>
          <p:cNvPr id="83" name="Picture 82"/>
          <p:cNvPicPr/>
          <p:nvPr/>
        </p:nvPicPr>
        <p:blipFill>
          <a:blip r:embed="rId2"/>
          <a:stretch/>
        </p:blipFill>
        <p:spPr>
          <a:xfrm>
            <a:off x="2701440" y="1203840"/>
            <a:ext cx="3740040" cy="2983680"/>
          </a:xfrm>
          <a:prstGeom prst="rect">
            <a:avLst/>
          </a:prstGeom>
          <a:ln>
            <a:noFill/>
          </a:ln>
        </p:spPr>
      </p:pic>
      <p:pic>
        <p:nvPicPr>
          <p:cNvPr id="84" name="Picture 83"/>
          <p:cNvPicPr/>
          <p:nvPr/>
        </p:nvPicPr>
        <p:blipFill>
          <a:blip r:embed="rId2"/>
          <a:stretch/>
        </p:blipFill>
        <p:spPr>
          <a:xfrm>
            <a:off x="2701440" y="1203840"/>
            <a:ext cx="3740040" cy="2983680"/>
          </a:xfrm>
          <a:prstGeom prst="rect">
            <a:avLst/>
          </a:prstGeom>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2"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4"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15" name="PlaceHolder 3"/>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 name="PlaceHolder 1"/>
          <p:cNvSpPr>
            <a:spLocks noGrp="1"/>
          </p:cNvSpPr>
          <p:nvPr>
            <p:ph type="subTitle"/>
          </p:nvPr>
        </p:nvSpPr>
        <p:spPr>
          <a:xfrm>
            <a:off x="457200" y="205200"/>
            <a:ext cx="8229240" cy="398124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9"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0" name="PlaceHolder 3"/>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1" name="PlaceHolder 4"/>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23"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4"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5"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27"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8"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9" name="PlaceHolder 4"/>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CustomShape 1"/>
          <p:cNvSpPr/>
          <p:nvPr/>
        </p:nvSpPr>
        <p:spPr>
          <a:xfrm>
            <a:off x="7920" y="4780080"/>
            <a:ext cx="6168600" cy="242640"/>
          </a:xfrm>
          <a:prstGeom prst="homePlate">
            <a:avLst>
              <a:gd name="adj" fmla="val 91600"/>
            </a:avLst>
          </a:prstGeom>
          <a:solidFill>
            <a:srgbClr val="72AF2F">
              <a:alpha val="95000"/>
            </a:srgbClr>
          </a:solidFill>
          <a:ln w="9360">
            <a:noFill/>
          </a:ln>
        </p:spPr>
        <p:style>
          <a:lnRef idx="0">
            <a:scrgbClr r="0" g="0" b="0"/>
          </a:lnRef>
          <a:fillRef idx="0">
            <a:scrgbClr r="0" g="0" b="0"/>
          </a:fillRef>
          <a:effectRef idx="0">
            <a:scrgbClr r="0" g="0" b="0"/>
          </a:effectRef>
          <a:fontRef idx="minor"/>
        </p:style>
      </p:sp>
      <p:sp>
        <p:nvSpPr>
          <p:cNvPr id="10" name="CustomShape 2"/>
          <p:cNvSpPr/>
          <p:nvPr/>
        </p:nvSpPr>
        <p:spPr>
          <a:xfrm>
            <a:off x="-44280" y="4795920"/>
            <a:ext cx="3630240" cy="232920"/>
          </a:xfrm>
          <a:prstGeom prst="rect">
            <a:avLst/>
          </a:prstGeom>
          <a:noFill/>
          <a:ln w="9360">
            <a:noFill/>
          </a:ln>
        </p:spPr>
        <p:style>
          <a:lnRef idx="0">
            <a:scrgbClr r="0" g="0" b="0"/>
          </a:lnRef>
          <a:fillRef idx="0">
            <a:scrgbClr r="0" g="0" b="0"/>
          </a:fillRef>
          <a:effectRef idx="0">
            <a:scrgbClr r="0" g="0" b="0"/>
          </a:effectRef>
          <a:fontRef idx="minor"/>
        </p:style>
        <p:txBody>
          <a:bodyPr lIns="90000" tIns="46800" rIns="90000" bIns="46800" anchor="ctr"/>
          <a:lstStyle/>
          <a:p>
            <a:pPr>
              <a:lnSpc>
                <a:spcPct val="90000"/>
              </a:lnSpc>
            </a:pPr>
            <a:r>
              <a:rPr lang="en-US" sz="1000" b="0" strike="noStrike" spc="-1" dirty="0" smtClean="0">
                <a:solidFill>
                  <a:srgbClr val="FFFFFF"/>
                </a:solidFill>
                <a:uFill>
                  <a:solidFill>
                    <a:srgbClr val="FFFFFF"/>
                  </a:solidFill>
                </a:uFill>
                <a:latin typeface="+mn-lt"/>
                <a:ea typeface="Noto Sans CJK SC Regular"/>
              </a:rPr>
              <a:t>3GPP CT WGs May</a:t>
            </a:r>
            <a:r>
              <a:rPr lang="en-US" sz="1000" b="0" strike="noStrike" spc="-1" baseline="0" dirty="0" smtClean="0">
                <a:solidFill>
                  <a:srgbClr val="FFFFFF"/>
                </a:solidFill>
                <a:uFill>
                  <a:solidFill>
                    <a:srgbClr val="FFFFFF"/>
                  </a:solidFill>
                </a:uFill>
                <a:latin typeface="+mn-lt"/>
                <a:ea typeface="Noto Sans CJK SC Regular"/>
              </a:rPr>
              <a:t> 2017</a:t>
            </a:r>
            <a:endParaRPr lang="en-US" sz="1800" b="0" strike="noStrike" spc="-1" dirty="0">
              <a:solidFill>
                <a:srgbClr val="000000"/>
              </a:solidFill>
              <a:uFill>
                <a:solidFill>
                  <a:srgbClr val="FFFFFF"/>
                </a:solidFill>
              </a:uFill>
              <a:latin typeface="+mn-lt"/>
            </a:endParaRPr>
          </a:p>
        </p:txBody>
      </p:sp>
      <p:sp>
        <p:nvSpPr>
          <p:cNvPr id="2" name="CustomShape 3"/>
          <p:cNvSpPr/>
          <p:nvPr/>
        </p:nvSpPr>
        <p:spPr>
          <a:xfrm>
            <a:off x="4092480" y="2478240"/>
            <a:ext cx="956880" cy="245880"/>
          </a:xfrm>
          <a:prstGeom prst="rect">
            <a:avLst/>
          </a:prstGeom>
          <a:noFill/>
          <a:ln w="9360">
            <a:noFill/>
          </a:ln>
        </p:spPr>
        <p:style>
          <a:lnRef idx="0">
            <a:scrgbClr r="0" g="0" b="0"/>
          </a:lnRef>
          <a:fillRef idx="0">
            <a:scrgbClr r="0" g="0" b="0"/>
          </a:fillRef>
          <a:effectRef idx="0">
            <a:scrgbClr r="0" g="0" b="0"/>
          </a:effectRef>
          <a:fontRef idx="minor"/>
        </p:style>
        <p:txBody>
          <a:bodyPr wrap="none" lIns="90000" tIns="46800" rIns="90000" bIns="46800"/>
          <a:lstStyle/>
          <a:p>
            <a:pPr>
              <a:lnSpc>
                <a:spcPct val="100000"/>
              </a:lnSpc>
            </a:pPr>
            <a:r>
              <a:rPr lang="en-US" sz="1000" b="0" strike="noStrike" spc="-1">
                <a:solidFill>
                  <a:srgbClr val="FFFFFF"/>
                </a:solidFill>
                <a:uFill>
                  <a:solidFill>
                    <a:srgbClr val="FFFFFF"/>
                  </a:solidFill>
                </a:uFill>
                <a:latin typeface="Arial"/>
                <a:ea typeface="Noto Sans CJK SC Regular"/>
              </a:rPr>
              <a:t>© 3GPP 2012</a:t>
            </a:r>
            <a:endParaRPr lang="en-US" sz="1800" b="0" strike="noStrike" spc="-1">
              <a:solidFill>
                <a:srgbClr val="000000"/>
              </a:solidFill>
              <a:uFill>
                <a:solidFill>
                  <a:srgbClr val="FFFFFF"/>
                </a:solidFill>
              </a:uFill>
              <a:latin typeface="Arial"/>
            </a:endParaRPr>
          </a:p>
        </p:txBody>
      </p:sp>
      <p:pic>
        <p:nvPicPr>
          <p:cNvPr id="3" name="Picture 4"/>
          <p:cNvPicPr/>
          <p:nvPr/>
        </p:nvPicPr>
        <p:blipFill>
          <a:blip r:embed="rId14"/>
          <a:stretch/>
        </p:blipFill>
        <p:spPr>
          <a:xfrm>
            <a:off x="7574040" y="230040"/>
            <a:ext cx="1186920" cy="690120"/>
          </a:xfrm>
          <a:prstGeom prst="rect">
            <a:avLst/>
          </a:prstGeom>
          <a:ln w="9360">
            <a:noFill/>
          </a:ln>
        </p:spPr>
      </p:pic>
      <p:sp>
        <p:nvSpPr>
          <p:cNvPr id="5" name="CustomShape 5"/>
          <p:cNvSpPr/>
          <p:nvPr/>
        </p:nvSpPr>
        <p:spPr>
          <a:xfrm>
            <a:off x="8308800" y="4773600"/>
            <a:ext cx="609120" cy="313920"/>
          </a:xfrm>
          <a:prstGeom prst="ellipse">
            <a:avLst/>
          </a:prstGeom>
          <a:solidFill>
            <a:srgbClr val="FFFFFF">
              <a:alpha val="50000"/>
            </a:srgbClr>
          </a:solidFill>
          <a:ln w="9360">
            <a:noFill/>
          </a:ln>
        </p:spPr>
        <p:style>
          <a:lnRef idx="0">
            <a:scrgbClr r="0" g="0" b="0"/>
          </a:lnRef>
          <a:fillRef idx="0">
            <a:scrgbClr r="0" g="0" b="0"/>
          </a:fillRef>
          <a:effectRef idx="0">
            <a:scrgbClr r="0" g="0" b="0"/>
          </a:effectRef>
          <a:fontRef idx="minor"/>
        </p:style>
        <p:txBody>
          <a:bodyPr lIns="90000" tIns="46800" rIns="90000" bIns="46800"/>
          <a:lstStyle/>
          <a:p>
            <a:pPr algn="ctr">
              <a:lnSpc>
                <a:spcPct val="100000"/>
              </a:lnSpc>
            </a:pPr>
            <a:fld id="{CEB409BF-EB5E-4F4D-A7B9-E844CB6AA2E8}" type="slidenum">
              <a:rPr lang="en-US" sz="1000" b="1" strike="noStrike" spc="-1">
                <a:solidFill>
                  <a:srgbClr val="000000"/>
                </a:solidFill>
                <a:uFill>
                  <a:solidFill>
                    <a:srgbClr val="FFFFFF"/>
                  </a:solidFill>
                </a:uFill>
                <a:latin typeface="Arial"/>
                <a:ea typeface="Noto Sans CJK SC Regular"/>
              </a:rPr>
              <a:pPr algn="ctr">
                <a:lnSpc>
                  <a:spcPct val="100000"/>
                </a:lnSpc>
              </a:pPr>
              <a:t>‹#›</a:t>
            </a:fld>
            <a:endParaRPr lang="en-US" sz="1800" b="0" strike="noStrike" spc="-1">
              <a:solidFill>
                <a:srgbClr val="000000"/>
              </a:solidFill>
              <a:uFill>
                <a:solidFill>
                  <a:srgbClr val="FFFFFF"/>
                </a:solidFill>
              </a:uFill>
              <a:latin typeface="Arial"/>
            </a:endParaRPr>
          </a:p>
          <a:p>
            <a:pPr>
              <a:lnSpc>
                <a:spcPct val="100000"/>
              </a:lnSpc>
            </a:pPr>
            <a:endParaRPr lang="en-US" sz="1800" b="0" strike="noStrike" spc="-1">
              <a:solidFill>
                <a:srgbClr val="000000"/>
              </a:solidFill>
              <a:uFill>
                <a:solidFill>
                  <a:srgbClr val="FFFFFF"/>
                </a:solidFill>
              </a:uFill>
              <a:latin typeface="Arial"/>
            </a:endParaRPr>
          </a:p>
        </p:txBody>
      </p:sp>
      <p:pic>
        <p:nvPicPr>
          <p:cNvPr id="6" name="Picture 7"/>
          <p:cNvPicPr/>
          <p:nvPr/>
        </p:nvPicPr>
        <p:blipFill>
          <a:blip r:embed="rId15"/>
          <a:stretch/>
        </p:blipFill>
        <p:spPr>
          <a:xfrm>
            <a:off x="169920" y="0"/>
            <a:ext cx="3858840" cy="4747680"/>
          </a:xfrm>
          <a:prstGeom prst="rect">
            <a:avLst/>
          </a:prstGeom>
          <a:ln w="9360">
            <a:noFill/>
          </a:ln>
        </p:spPr>
      </p:pic>
      <p:sp>
        <p:nvSpPr>
          <p:cNvPr id="7" name="PlaceHolder 6"/>
          <p:cNvSpPr>
            <a:spLocks noGrp="1"/>
          </p:cNvSpPr>
          <p:nvPr>
            <p:ph type="title"/>
          </p:nvPr>
        </p:nvSpPr>
        <p:spPr>
          <a:xfrm>
            <a:off x="457200" y="205200"/>
            <a:ext cx="8229240" cy="858600"/>
          </a:xfrm>
          <a:prstGeom prst="rect">
            <a:avLst/>
          </a:prstGeom>
        </p:spPr>
        <p:txBody>
          <a:bodyPr lIns="0" tIns="0" rIns="0" bIns="0" anchor="ctr"/>
          <a:lstStyle/>
          <a:p>
            <a:r>
              <a:rPr lang="en-GB" sz="1000" b="0" strike="noStrike" spc="-1">
                <a:solidFill>
                  <a:srgbClr val="FFFFFF"/>
                </a:solidFill>
                <a:uFill>
                  <a:solidFill>
                    <a:srgbClr val="FFFFFF"/>
                  </a:solidFill>
                </a:uFill>
                <a:latin typeface="Arial"/>
              </a:rPr>
              <a:t>Click to edit the title text format</a:t>
            </a:r>
          </a:p>
        </p:txBody>
      </p:sp>
      <p:sp>
        <p:nvSpPr>
          <p:cNvPr id="8" name="PlaceHolder 7"/>
          <p:cNvSpPr>
            <a:spLocks noGrp="1"/>
          </p:cNvSpPr>
          <p:nvPr>
            <p:ph type="body"/>
          </p:nvPr>
        </p:nvSpPr>
        <p:spPr>
          <a:xfrm>
            <a:off x="457200" y="1203840"/>
            <a:ext cx="8229240" cy="2983680"/>
          </a:xfrm>
          <a:prstGeom prst="rect">
            <a:avLst/>
          </a:prstGeom>
        </p:spPr>
        <p:txBody>
          <a:bodyPr lIns="0" tIns="0" rIns="0" bIns="0"/>
          <a:lstStyle/>
          <a:p>
            <a:pPr marL="432000" indent="-324000">
              <a:buClr>
                <a:srgbClr val="000000"/>
              </a:buClr>
              <a:buSzPct val="45000"/>
              <a:buFont typeface="Wingdings" charset="2"/>
              <a:buChar char=""/>
            </a:pPr>
            <a:r>
              <a:rPr lang="en-GB" sz="2800" b="0" strike="noStrike" spc="-1" dirty="0">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GB" sz="2000" b="0" strike="noStrike" spc="-1" dirty="0">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GB" sz="1600" b="0" strike="noStrike" spc="-1" dirty="0">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 name="CustomShape 1"/>
          <p:cNvSpPr/>
          <p:nvPr/>
        </p:nvSpPr>
        <p:spPr>
          <a:xfrm>
            <a:off x="7920" y="4780080"/>
            <a:ext cx="6168600" cy="242640"/>
          </a:xfrm>
          <a:prstGeom prst="homePlate">
            <a:avLst>
              <a:gd name="adj" fmla="val 91600"/>
            </a:avLst>
          </a:prstGeom>
          <a:solidFill>
            <a:srgbClr val="72AF2F">
              <a:alpha val="95000"/>
            </a:srgbClr>
          </a:solidFill>
          <a:ln w="9360">
            <a:noFill/>
          </a:ln>
        </p:spPr>
        <p:style>
          <a:lnRef idx="0">
            <a:scrgbClr r="0" g="0" b="0"/>
          </a:lnRef>
          <a:fillRef idx="0">
            <a:scrgbClr r="0" g="0" b="0"/>
          </a:fillRef>
          <a:effectRef idx="0">
            <a:scrgbClr r="0" g="0" b="0"/>
          </a:effectRef>
          <a:fontRef idx="minor"/>
        </p:style>
      </p:sp>
      <p:sp>
        <p:nvSpPr>
          <p:cNvPr id="44" name="CustomShape 2"/>
          <p:cNvSpPr/>
          <p:nvPr/>
        </p:nvSpPr>
        <p:spPr>
          <a:xfrm>
            <a:off x="-44280" y="4795920"/>
            <a:ext cx="3630240" cy="232920"/>
          </a:xfrm>
          <a:prstGeom prst="rect">
            <a:avLst/>
          </a:prstGeom>
          <a:noFill/>
          <a:ln w="9360">
            <a:noFill/>
          </a:ln>
        </p:spPr>
        <p:style>
          <a:lnRef idx="0">
            <a:scrgbClr r="0" g="0" b="0"/>
          </a:lnRef>
          <a:fillRef idx="0">
            <a:scrgbClr r="0" g="0" b="0"/>
          </a:fillRef>
          <a:effectRef idx="0">
            <a:scrgbClr r="0" g="0" b="0"/>
          </a:effectRef>
          <a:fontRef idx="minor"/>
        </p:style>
        <p:txBody>
          <a:bodyPr lIns="90000" tIns="46800" rIns="90000" bIns="46800" anchor="ctr"/>
          <a:lstStyle/>
          <a:p>
            <a:pPr>
              <a:lnSpc>
                <a:spcPct val="90000"/>
              </a:lnSpc>
            </a:pPr>
            <a:r>
              <a:rPr lang="en-US" sz="1000" b="0" strike="noStrike" spc="-1" dirty="0" smtClean="0">
                <a:solidFill>
                  <a:srgbClr val="FFFFFF"/>
                </a:solidFill>
                <a:uFill>
                  <a:solidFill>
                    <a:srgbClr val="FFFFFF"/>
                  </a:solidFill>
                </a:uFill>
                <a:latin typeface="Arial"/>
                <a:ea typeface="Noto Sans CJK SC Regular"/>
              </a:rPr>
              <a:t>3GPP CT WGs May</a:t>
            </a:r>
            <a:r>
              <a:rPr lang="en-US" sz="1000" b="0" strike="noStrike" spc="-1" baseline="0" dirty="0" smtClean="0">
                <a:solidFill>
                  <a:srgbClr val="FFFFFF"/>
                </a:solidFill>
                <a:uFill>
                  <a:solidFill>
                    <a:srgbClr val="FFFFFF"/>
                  </a:solidFill>
                </a:uFill>
                <a:latin typeface="Arial"/>
                <a:ea typeface="Noto Sans CJK SC Regular"/>
              </a:rPr>
              <a:t> 2017</a:t>
            </a:r>
            <a:endParaRPr lang="en-US" sz="1800" b="0" strike="noStrike" spc="-1" dirty="0">
              <a:solidFill>
                <a:srgbClr val="000000"/>
              </a:solidFill>
              <a:uFill>
                <a:solidFill>
                  <a:srgbClr val="FFFFFF"/>
                </a:solidFill>
              </a:uFill>
              <a:latin typeface="Arial"/>
            </a:endParaRPr>
          </a:p>
        </p:txBody>
      </p:sp>
      <p:sp>
        <p:nvSpPr>
          <p:cNvPr id="45" name="CustomShape 3"/>
          <p:cNvSpPr/>
          <p:nvPr/>
        </p:nvSpPr>
        <p:spPr>
          <a:xfrm>
            <a:off x="4092480" y="2478240"/>
            <a:ext cx="956880" cy="245880"/>
          </a:xfrm>
          <a:prstGeom prst="rect">
            <a:avLst/>
          </a:prstGeom>
          <a:noFill/>
          <a:ln w="9360">
            <a:noFill/>
          </a:ln>
        </p:spPr>
        <p:style>
          <a:lnRef idx="0">
            <a:scrgbClr r="0" g="0" b="0"/>
          </a:lnRef>
          <a:fillRef idx="0">
            <a:scrgbClr r="0" g="0" b="0"/>
          </a:fillRef>
          <a:effectRef idx="0">
            <a:scrgbClr r="0" g="0" b="0"/>
          </a:effectRef>
          <a:fontRef idx="minor"/>
        </p:style>
        <p:txBody>
          <a:bodyPr wrap="none" lIns="90000" tIns="46800" rIns="90000" bIns="46800"/>
          <a:lstStyle/>
          <a:p>
            <a:pPr>
              <a:lnSpc>
                <a:spcPct val="100000"/>
              </a:lnSpc>
            </a:pPr>
            <a:r>
              <a:rPr lang="en-US" sz="1000" b="0" strike="noStrike" spc="-1">
                <a:solidFill>
                  <a:srgbClr val="FFFFFF"/>
                </a:solidFill>
                <a:uFill>
                  <a:solidFill>
                    <a:srgbClr val="FFFFFF"/>
                  </a:solidFill>
                </a:uFill>
                <a:latin typeface="Arial"/>
                <a:ea typeface="Noto Sans CJK SC Regular"/>
              </a:rPr>
              <a:t>© 3GPP 2012</a:t>
            </a:r>
            <a:endParaRPr lang="en-US" sz="1800" b="0" strike="noStrike" spc="-1">
              <a:solidFill>
                <a:srgbClr val="000000"/>
              </a:solidFill>
              <a:uFill>
                <a:solidFill>
                  <a:srgbClr val="FFFFFF"/>
                </a:solidFill>
              </a:uFill>
              <a:latin typeface="Arial"/>
            </a:endParaRPr>
          </a:p>
        </p:txBody>
      </p:sp>
      <p:pic>
        <p:nvPicPr>
          <p:cNvPr id="46" name="Picture 6"/>
          <p:cNvPicPr/>
          <p:nvPr/>
        </p:nvPicPr>
        <p:blipFill>
          <a:blip r:embed="rId14"/>
          <a:stretch/>
        </p:blipFill>
        <p:spPr>
          <a:xfrm>
            <a:off x="7574040" y="230040"/>
            <a:ext cx="1186920" cy="690120"/>
          </a:xfrm>
          <a:prstGeom prst="rect">
            <a:avLst/>
          </a:prstGeom>
          <a:ln w="9360">
            <a:noFill/>
          </a:ln>
        </p:spPr>
      </p:pic>
      <p:sp>
        <p:nvSpPr>
          <p:cNvPr id="48" name="CustomShape 5"/>
          <p:cNvSpPr/>
          <p:nvPr/>
        </p:nvSpPr>
        <p:spPr>
          <a:xfrm>
            <a:off x="8308800" y="4773600"/>
            <a:ext cx="609120" cy="313920"/>
          </a:xfrm>
          <a:prstGeom prst="ellipse">
            <a:avLst/>
          </a:prstGeom>
          <a:solidFill>
            <a:srgbClr val="FFFFFF">
              <a:alpha val="50000"/>
            </a:srgbClr>
          </a:solidFill>
          <a:ln w="9360">
            <a:noFill/>
          </a:ln>
        </p:spPr>
        <p:style>
          <a:lnRef idx="0">
            <a:scrgbClr r="0" g="0" b="0"/>
          </a:lnRef>
          <a:fillRef idx="0">
            <a:scrgbClr r="0" g="0" b="0"/>
          </a:fillRef>
          <a:effectRef idx="0">
            <a:scrgbClr r="0" g="0" b="0"/>
          </a:effectRef>
          <a:fontRef idx="minor"/>
        </p:style>
        <p:txBody>
          <a:bodyPr lIns="90000" tIns="46800" rIns="90000" bIns="46800"/>
          <a:lstStyle/>
          <a:p>
            <a:pPr algn="ctr">
              <a:lnSpc>
                <a:spcPct val="100000"/>
              </a:lnSpc>
            </a:pPr>
            <a:fld id="{1204E222-D5F5-45E3-BAD3-07D59EC6F36E}" type="slidenum">
              <a:rPr lang="en-US" sz="1000" b="1" strike="noStrike" spc="-1">
                <a:solidFill>
                  <a:srgbClr val="000000"/>
                </a:solidFill>
                <a:uFill>
                  <a:solidFill>
                    <a:srgbClr val="FFFFFF"/>
                  </a:solidFill>
                </a:uFill>
                <a:latin typeface="Arial"/>
                <a:ea typeface="Noto Sans CJK SC Regular"/>
              </a:rPr>
              <a:pPr algn="ctr">
                <a:lnSpc>
                  <a:spcPct val="100000"/>
                </a:lnSpc>
              </a:pPr>
              <a:t>‹#›</a:t>
            </a:fld>
            <a:endParaRPr lang="en-US" sz="1800" b="0" strike="noStrike" spc="-1">
              <a:solidFill>
                <a:srgbClr val="000000"/>
              </a:solidFill>
              <a:uFill>
                <a:solidFill>
                  <a:srgbClr val="FFFFFF"/>
                </a:solidFill>
              </a:uFill>
              <a:latin typeface="Arial"/>
            </a:endParaRPr>
          </a:p>
          <a:p>
            <a:pPr>
              <a:lnSpc>
                <a:spcPct val="100000"/>
              </a:lnSpc>
            </a:pPr>
            <a:endParaRPr lang="en-US" sz="1800" b="0" strike="noStrike" spc="-1">
              <a:solidFill>
                <a:srgbClr val="000000"/>
              </a:solidFill>
              <a:uFill>
                <a:solidFill>
                  <a:srgbClr val="FFFFFF"/>
                </a:solidFill>
              </a:uFill>
              <a:latin typeface="Arial"/>
            </a:endParaRPr>
          </a:p>
        </p:txBody>
      </p:sp>
      <p:sp>
        <p:nvSpPr>
          <p:cNvPr id="49" name="PlaceHolder 6"/>
          <p:cNvSpPr>
            <a:spLocks noGrp="1"/>
          </p:cNvSpPr>
          <p:nvPr>
            <p:ph type="title"/>
          </p:nvPr>
        </p:nvSpPr>
        <p:spPr>
          <a:xfrm>
            <a:off x="457200" y="205200"/>
            <a:ext cx="8229240" cy="858600"/>
          </a:xfrm>
          <a:prstGeom prst="rect">
            <a:avLst/>
          </a:prstGeom>
        </p:spPr>
        <p:txBody>
          <a:bodyPr lIns="0" tIns="0" rIns="0" bIns="0" anchor="ctr"/>
          <a:lstStyle/>
          <a:p>
            <a:r>
              <a:rPr lang="en-GB" sz="1000" b="0" strike="noStrike" spc="-1">
                <a:solidFill>
                  <a:srgbClr val="FFFFFF"/>
                </a:solidFill>
                <a:uFill>
                  <a:solidFill>
                    <a:srgbClr val="FFFFFF"/>
                  </a:solidFill>
                </a:uFill>
                <a:latin typeface="Arial"/>
              </a:rPr>
              <a:t>Click to edit the title text format</a:t>
            </a:r>
          </a:p>
        </p:txBody>
      </p:sp>
      <p:sp>
        <p:nvSpPr>
          <p:cNvPr id="50" name="PlaceHolder 7"/>
          <p:cNvSpPr>
            <a:spLocks noGrp="1"/>
          </p:cNvSpPr>
          <p:nvPr>
            <p:ph type="body"/>
          </p:nvPr>
        </p:nvSpPr>
        <p:spPr>
          <a:xfrm>
            <a:off x="457200" y="1203840"/>
            <a:ext cx="8229240" cy="2983680"/>
          </a:xfrm>
          <a:prstGeom prst="rect">
            <a:avLst/>
          </a:prstGeom>
        </p:spPr>
        <p:txBody>
          <a:bodyPr lIns="0" tIns="0" rIns="0" bIns="0"/>
          <a:lstStyle/>
          <a:p>
            <a:pPr marL="432000" indent="-324000">
              <a:buClr>
                <a:srgbClr val="000000"/>
              </a:buClr>
              <a:buSzPct val="45000"/>
              <a:buFont typeface="Wingdings" charset="2"/>
              <a:buChar char=""/>
            </a:pPr>
            <a:r>
              <a:rPr lang="en-GB"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GB"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GB" sz="16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s://www.ietf.org/mailman/listinfo/5gangip"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hyperlink" Target="https://www.ietf.org/mailman/listinfo/netslices" TargetMode="External"/><Relationship Id="rId4" Type="http://schemas.openxmlformats.org/officeDocument/2006/relationships/hyperlink" Target="https://www.ietf.org/mailman/listinfo/ideas"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CustomShape 1"/>
          <p:cNvSpPr/>
          <p:nvPr/>
        </p:nvSpPr>
        <p:spPr>
          <a:xfrm>
            <a:off x="1163520" y="1784064"/>
            <a:ext cx="6465600" cy="110124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2900" b="1" strike="noStrike" spc="-1" dirty="0" smtClean="0">
                <a:solidFill>
                  <a:srgbClr val="FF0000"/>
                </a:solidFill>
                <a:uFill>
                  <a:solidFill>
                    <a:srgbClr val="FFFFFF"/>
                  </a:solidFill>
                </a:uFill>
                <a:latin typeface="Calibri"/>
                <a:ea typeface="Noto Sans CJK SC Regular"/>
              </a:rPr>
              <a:t>3GPP &amp; IETF Cooperation on 5G</a:t>
            </a:r>
            <a:endParaRPr lang="en-US" sz="1800" b="0" strike="noStrike" spc="-1" dirty="0">
              <a:solidFill>
                <a:srgbClr val="000000"/>
              </a:solidFill>
              <a:uFill>
                <a:solidFill>
                  <a:srgbClr val="FFFFFF"/>
                </a:solidFill>
              </a:uFill>
              <a:latin typeface="Arial"/>
            </a:endParaRPr>
          </a:p>
        </p:txBody>
      </p:sp>
      <p:sp>
        <p:nvSpPr>
          <p:cNvPr id="91" name="CustomShape 2"/>
          <p:cNvSpPr/>
          <p:nvPr/>
        </p:nvSpPr>
        <p:spPr>
          <a:xfrm>
            <a:off x="1357200" y="2687304"/>
            <a:ext cx="6400440" cy="13140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algn="ctr">
              <a:lnSpc>
                <a:spcPct val="80000"/>
              </a:lnSpc>
            </a:pPr>
            <a:endParaRPr lang="en-US" sz="2000" b="0" strike="noStrike" spc="-1" dirty="0" smtClean="0">
              <a:solidFill>
                <a:srgbClr val="000000"/>
              </a:solidFill>
              <a:uFill>
                <a:solidFill>
                  <a:srgbClr val="FFFFFF"/>
                </a:solidFill>
              </a:uFill>
              <a:latin typeface="Calibri"/>
              <a:ea typeface="Noto Sans CJK SC Regular"/>
            </a:endParaRPr>
          </a:p>
          <a:p>
            <a:pPr algn="ctr">
              <a:lnSpc>
                <a:spcPct val="80000"/>
              </a:lnSpc>
            </a:pPr>
            <a:endParaRPr lang="en-US" sz="1800" b="0" strike="noStrike" spc="-1" dirty="0">
              <a:solidFill>
                <a:srgbClr val="000000"/>
              </a:solidFill>
              <a:uFill>
                <a:solidFill>
                  <a:srgbClr val="FFFFFF"/>
                </a:solidFill>
              </a:uFill>
              <a:latin typeface="Arial"/>
            </a:endParaRPr>
          </a:p>
          <a:p>
            <a:pPr algn="ctr">
              <a:lnSpc>
                <a:spcPct val="80000"/>
              </a:lnSpc>
            </a:pPr>
            <a:r>
              <a:rPr lang="en-US" sz="2000" b="0" strike="noStrike" spc="-1" dirty="0">
                <a:solidFill>
                  <a:srgbClr val="000000"/>
                </a:solidFill>
                <a:uFill>
                  <a:solidFill>
                    <a:srgbClr val="FFFFFF"/>
                  </a:solidFill>
                </a:uFill>
                <a:latin typeface="Arial"/>
                <a:ea typeface="Noto Sans CJK SC Regular"/>
              </a:rPr>
              <a:t>Georg Mayer</a:t>
            </a:r>
            <a:endParaRPr lang="en-US" sz="1800" b="0" strike="noStrike" spc="-1" dirty="0">
              <a:solidFill>
                <a:srgbClr val="000000"/>
              </a:solidFill>
              <a:uFill>
                <a:solidFill>
                  <a:srgbClr val="FFFFFF"/>
                </a:solidFill>
              </a:uFill>
              <a:latin typeface="Arial"/>
            </a:endParaRPr>
          </a:p>
          <a:p>
            <a:pPr algn="ctr">
              <a:lnSpc>
                <a:spcPct val="80000"/>
              </a:lnSpc>
            </a:pPr>
            <a:r>
              <a:rPr lang="en-US" sz="1800" b="0" strike="noStrike" spc="-1" dirty="0">
                <a:solidFill>
                  <a:srgbClr val="000000"/>
                </a:solidFill>
                <a:uFill>
                  <a:solidFill>
                    <a:srgbClr val="FFFFFF"/>
                  </a:solidFill>
                </a:uFill>
                <a:latin typeface="Calibri"/>
                <a:ea typeface="Noto Sans CJK SC Regular"/>
              </a:rPr>
              <a:t>Chairman of 3GPP CT</a:t>
            </a:r>
            <a:endParaRPr lang="en-US" sz="1800" b="0" strike="noStrike" spc="-1" dirty="0">
              <a:solidFill>
                <a:srgbClr val="000000"/>
              </a:solidFill>
              <a:uFill>
                <a:solidFill>
                  <a:srgbClr val="FFFFFF"/>
                </a:solidFill>
              </a:uFill>
              <a:latin typeface="Arial"/>
            </a:endParaRPr>
          </a:p>
          <a:p>
            <a:pPr algn="ctr">
              <a:lnSpc>
                <a:spcPct val="80000"/>
              </a:lnSpc>
            </a:pPr>
            <a:r>
              <a:rPr lang="en-US" sz="1800" b="0" strike="noStrike" spc="-1" dirty="0">
                <a:solidFill>
                  <a:srgbClr val="000000"/>
                </a:solidFill>
                <a:uFill>
                  <a:solidFill>
                    <a:srgbClr val="FFFFFF"/>
                  </a:solidFill>
                </a:uFill>
                <a:latin typeface="Calibri"/>
                <a:ea typeface="Noto Sans CJK SC Regular"/>
              </a:rPr>
              <a:t>(</a:t>
            </a:r>
            <a:r>
              <a:rPr lang="en-US" sz="1800" b="0" strike="noStrike" spc="-1" dirty="0" err="1">
                <a:solidFill>
                  <a:srgbClr val="000000"/>
                </a:solidFill>
                <a:uFill>
                  <a:solidFill>
                    <a:srgbClr val="FFFFFF"/>
                  </a:solidFill>
                </a:uFill>
                <a:latin typeface="Calibri"/>
                <a:ea typeface="Noto Sans CJK SC Regular"/>
              </a:rPr>
              <a:t>Huawei</a:t>
            </a:r>
            <a:r>
              <a:rPr lang="en-US" sz="1800" b="0" strike="noStrike" spc="-1" dirty="0">
                <a:solidFill>
                  <a:srgbClr val="000000"/>
                </a:solidFill>
                <a:uFill>
                  <a:solidFill>
                    <a:srgbClr val="FFFFFF"/>
                  </a:solidFill>
                </a:uFill>
                <a:latin typeface="Calibri"/>
                <a:ea typeface="Noto Sans CJK SC Regular"/>
              </a:rPr>
              <a:t>)</a:t>
            </a:r>
            <a:endParaRPr lang="en-US" sz="1800" b="0" strike="noStrike" spc="-1" dirty="0">
              <a:solidFill>
                <a:srgbClr val="000000"/>
              </a:solidFill>
              <a:uFill>
                <a:solidFill>
                  <a:srgbClr val="FFFFFF"/>
                </a:solidFill>
              </a:uFill>
              <a:latin typeface="Arial"/>
            </a:endParaRPr>
          </a:p>
          <a:p>
            <a:pPr algn="ctr">
              <a:lnSpc>
                <a:spcPct val="80000"/>
              </a:lnSpc>
            </a:pPr>
            <a:endParaRPr lang="en-US" sz="1800" b="0" strike="noStrike" spc="-1" dirty="0">
              <a:solidFill>
                <a:srgbClr val="000000"/>
              </a:solidFill>
              <a:uFill>
                <a:solidFill>
                  <a:srgbClr val="FFFFFF"/>
                </a:solidFill>
              </a:uFill>
              <a:latin typeface="Arial"/>
            </a:endParaRPr>
          </a:p>
        </p:txBody>
      </p:sp>
      <p:sp>
        <p:nvSpPr>
          <p:cNvPr id="92" name="CustomShape 3"/>
          <p:cNvSpPr/>
          <p:nvPr/>
        </p:nvSpPr>
        <p:spPr>
          <a:xfrm>
            <a:off x="2819520" y="4408560"/>
            <a:ext cx="4201920" cy="734760"/>
          </a:xfrm>
          <a:prstGeom prst="rect">
            <a:avLst/>
          </a:prstGeom>
          <a:solidFill>
            <a:srgbClr val="FFFFFF"/>
          </a:solidFill>
          <a:ln w="9360">
            <a:noFill/>
          </a:ln>
        </p:spPr>
        <p:style>
          <a:lnRef idx="0">
            <a:scrgbClr r="0" g="0" b="0"/>
          </a:lnRef>
          <a:fillRef idx="0">
            <a:scrgbClr r="0" g="0" b="0"/>
          </a:fillRef>
          <a:effectRef idx="0">
            <a:scrgbClr r="0" g="0" b="0"/>
          </a:effectRef>
          <a:fontRef idx="minor"/>
        </p:style>
      </p:sp>
    </p:spTree>
  </p:cSld>
  <p:clrMapOvr>
    <a:masterClrMapping/>
  </p:clrMapOvr>
  <p:transition spd="slow">
    <p:fad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Service Based Architecture</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1093364"/>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SBA might create a number of requirements against existing IETF protocols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Let’s assume for the moment that SBA will make use of HTTP</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Then HTTP will most likely need to be extended:</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Overload</a:t>
            </a:r>
          </a:p>
          <a:p>
            <a:pPr marL="798480" lvl="1" indent="-340920">
              <a:lnSpc>
                <a:spcPct val="80000"/>
              </a:lnSpc>
              <a:buClr>
                <a:srgbClr val="00B050"/>
              </a:buClr>
              <a:buFont typeface="Calibri" pitchFamily="34" charset="0"/>
              <a:buChar char="›"/>
            </a:pPr>
            <a:r>
              <a:rPr lang="en-US" spc="-1" dirty="0" err="1" smtClean="0">
                <a:solidFill>
                  <a:srgbClr val="000000"/>
                </a:solidFill>
                <a:uFill>
                  <a:solidFill>
                    <a:srgbClr val="FFFFFF"/>
                  </a:solidFill>
                </a:uFill>
                <a:latin typeface="Calibri"/>
                <a:ea typeface="Noto Sans CJK SC Regular"/>
              </a:rPr>
              <a:t>Resiliance</a:t>
            </a: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Such extensions cannot be done by 3GPP, but only by IETF </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We need to make sure that the extensions are created by IETF in-time and in a way that they best fit our requirements.</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SBA Related Protocol Extensions -&gt; IETF</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1093364"/>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IF (!) SBA related requirements would need to be fed into IETF, then 3GPP requirements </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need to be clearly formulated in IETF requirements language</a:t>
            </a:r>
          </a:p>
          <a:p>
            <a:pPr marL="798480" lvl="1" indent="-340920">
              <a:lnSpc>
                <a:spcPct val="80000"/>
              </a:lnSpc>
              <a:buClr>
                <a:srgbClr val="00B050"/>
              </a:buClr>
              <a:buFont typeface="Calibri" pitchFamily="34" charset="0"/>
              <a:buChar char="›"/>
            </a:pP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need to be written in a way that they are specific for the 5G core, i.e. we should avoid to be too generic</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IETF then will work on these requirements and will create solution drafts, which in the end should become RFCs.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In order to get this in time </a:t>
            </a:r>
            <a:r>
              <a:rPr lang="en-US" sz="2000" spc="-1" dirty="0" smtClean="0">
                <a:solidFill>
                  <a:srgbClr val="000000"/>
                </a:solidFill>
                <a:uFill>
                  <a:solidFill>
                    <a:srgbClr val="FFFFFF"/>
                  </a:solidFill>
                </a:uFill>
                <a:latin typeface="Calibri"/>
                <a:ea typeface="Noto Sans CJK SC Regular"/>
                <a:sym typeface="Wingdings" pitchFamily="2" charset="2"/>
              </a:rPr>
              <a:t> </a:t>
            </a:r>
            <a:r>
              <a:rPr lang="en-US" sz="2000" b="1" spc="-1" dirty="0" smtClean="0">
                <a:solidFill>
                  <a:srgbClr val="000000"/>
                </a:solidFill>
                <a:uFill>
                  <a:solidFill>
                    <a:srgbClr val="FFFFFF"/>
                  </a:solidFill>
                </a:uFill>
                <a:latin typeface="Calibri"/>
                <a:ea typeface="Noto Sans CJK SC Regular"/>
                <a:sym typeface="Wingdings" pitchFamily="2" charset="2"/>
              </a:rPr>
              <a:t>Design team</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sym typeface="Wingdings" pitchFamily="2" charset="2"/>
              </a:rPr>
              <a:t>i.e. don’t repeat the SIP-experience</a:t>
            </a:r>
            <a:endParaRPr lang="en-US"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Plan Workshop in 2018?</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29470"/>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Workshop on 5G issues between 3GPP and IETF experts</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Kick-off  and plan closer 5G cooperation</a:t>
            </a:r>
          </a:p>
          <a:p>
            <a:pPr marL="798480" lvl="1" indent="-340920">
              <a:lnSpc>
                <a:spcPct val="80000"/>
              </a:lnSpc>
              <a:buClr>
                <a:srgbClr val="00B050"/>
              </a:buClr>
              <a:buFont typeface="Calibri" pitchFamily="34" charset="0"/>
              <a:buChar char="›"/>
            </a:pP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How to overcome certain challenges (see previous slides)</a:t>
            </a:r>
          </a:p>
          <a:p>
            <a:pPr marL="341280" indent="-340920">
              <a:lnSpc>
                <a:spcPct val="80000"/>
              </a:lnSpc>
              <a:buClr>
                <a:srgbClr val="00B050"/>
              </a:buCl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Cooperation independent of 3GPP Releases?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Certain immediate areas of work (e.g. slicing) would need to be left out.</a:t>
            </a:r>
          </a:p>
          <a:p>
            <a:pPr marL="798480" lvl="1" indent="-340920">
              <a:lnSpc>
                <a:spcPct val="80000"/>
              </a:lnSpc>
              <a:buClr>
                <a:srgbClr val="00B050"/>
              </a:buClr>
              <a:buFont typeface="Calibri" pitchFamily="34" charset="0"/>
              <a:buChar char="›"/>
            </a:pP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Would allow for stable long-term cooperation with enough time to look in-depth into technical issues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Who should attend? CT, RAN, SA? Only experts or whole groups?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When should it take place? After a 3GPP meeting?</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Outcome from TSG Discussions</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400" b="0" strike="noStrike" spc="-1" dirty="0" smtClean="0">
                <a:solidFill>
                  <a:srgbClr val="000000"/>
                </a:solidFill>
                <a:uFill>
                  <a:solidFill>
                    <a:srgbClr val="FFFFFF"/>
                  </a:solidFill>
                </a:uFill>
                <a:latin typeface="Calibri"/>
                <a:ea typeface="Noto Sans CJK SC Regular"/>
              </a:rPr>
              <a:t>CT </a:t>
            </a:r>
            <a:endParaRPr lang="en-US" sz="2400" b="0" strike="noStrike"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try to agree with IETF on freezing points for their drafts, where they are at least functionally frozen</a:t>
            </a:r>
          </a:p>
          <a:p>
            <a:pPr marL="798480" lvl="1" indent="-340920">
              <a:lnSpc>
                <a:spcPct val="80000"/>
              </a:lnSpc>
              <a:buClr>
                <a:srgbClr val="00B050"/>
              </a:buClr>
            </a:pPr>
            <a:endParaRPr lang="en-US" sz="24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pPr>
            <a:endParaRPr lang="en-US" sz="24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400" b="0" strike="noStrike" spc="-1" dirty="0" smtClean="0">
                <a:solidFill>
                  <a:srgbClr val="000000"/>
                </a:solidFill>
                <a:uFill>
                  <a:solidFill>
                    <a:srgbClr val="FFFFFF"/>
                  </a:solidFill>
                </a:uFill>
                <a:latin typeface="Calibri"/>
                <a:ea typeface="Noto Sans CJK SC Regular"/>
              </a:rPr>
              <a:t>RAN</a:t>
            </a:r>
          </a:p>
          <a:p>
            <a:pPr marL="798480" lvl="1"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a:t>
            </a:r>
          </a:p>
          <a:p>
            <a:pPr marL="798480" lvl="1" indent="-340920">
              <a:lnSpc>
                <a:spcPct val="80000"/>
              </a:lnSpc>
              <a:buClr>
                <a:srgbClr val="00B050"/>
              </a:buClr>
              <a:buFont typeface="Calibri" pitchFamily="34" charset="0"/>
              <a:buChar char="›"/>
            </a:pPr>
            <a:endParaRPr lang="en-US" sz="24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400" b="0" strike="noStrike" spc="-1" dirty="0" smtClean="0">
                <a:solidFill>
                  <a:srgbClr val="000000"/>
                </a:solidFill>
                <a:uFill>
                  <a:solidFill>
                    <a:srgbClr val="FFFFFF"/>
                  </a:solidFill>
                </a:uFill>
                <a:latin typeface="Calibri"/>
                <a:ea typeface="Noto Sans CJK SC Regular"/>
              </a:rPr>
              <a:t>SA</a:t>
            </a:r>
          </a:p>
          <a:p>
            <a:pPr marL="798480" lvl="1"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a:t>
            </a:r>
            <a:endParaRPr lang="en-US" sz="2000"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ETSI ISG NGP</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Next Generation Protocols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LS’s received (also in this meeting)</a:t>
            </a: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Rethinking IP protocols to stream line then for future applications and the mobile access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NGP still is in a rather early specification phase, protocols have not yet been defined and nothing has been implemented and tested.</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NGP so far has not triggered IETF work, NGP is asking 3GPP to raise related issues within IETF</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Very good, but long-term exercise.  3GPP Rel-15/-16 need to focus on the immediate requirements.</a:t>
            </a: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Thank You!</a:t>
            </a: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Why?</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5G protocol work starting in 3GPP now</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Completion in June 2018 (+ 3 months for cleanup)</a:t>
            </a:r>
          </a:p>
          <a:p>
            <a:pPr marL="341280" indent="-340920">
              <a:lnSpc>
                <a:spcPct val="80000"/>
              </a:lnSpc>
              <a:buClr>
                <a:srgbClr val="00B050"/>
              </a:buClr>
            </a:pPr>
            <a:endParaRPr lang="en-US" b="0" strike="noStrike"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Ongoing and new 5G related activities within IETF on 5G issues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3GPP and IETF already work successfully together</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SIP / IMS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Diameter</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Share resources &amp; experience</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Other Players </a:t>
            </a: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Experience</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3GPP is making use of a wide range of IETF protocols</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IP, TCP, UDP</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DNS, DHCP</a:t>
            </a:r>
          </a:p>
          <a:p>
            <a:pPr marL="798480" lvl="1"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HTTP, SIP, SDP …</a:t>
            </a:r>
          </a:p>
          <a:p>
            <a:pPr marL="798480" lvl="1"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IETF and 3GPP worked and are actively working together on numerous issues.</a:t>
            </a:r>
            <a:endParaRPr lang="en-US" sz="20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IMS / SIP, SDP, RTP, XCAP, </a:t>
            </a:r>
            <a:r>
              <a:rPr lang="en-US" sz="2000" b="0" strike="noStrike" spc="-1" dirty="0" err="1" smtClean="0">
                <a:solidFill>
                  <a:srgbClr val="000000"/>
                </a:solidFill>
                <a:uFill>
                  <a:solidFill>
                    <a:srgbClr val="FFFFFF"/>
                  </a:solidFill>
                </a:uFill>
                <a:latin typeface="Calibri"/>
                <a:ea typeface="Noto Sans CJK SC Regular"/>
              </a:rPr>
              <a:t>WebRTC</a:t>
            </a:r>
            <a:r>
              <a:rPr lang="en-US" sz="2000" b="0" strike="noStrike" spc="-1" dirty="0" smtClean="0">
                <a:solidFill>
                  <a:srgbClr val="000000"/>
                </a:solidFill>
                <a:uFill>
                  <a:solidFill>
                    <a:srgbClr val="FFFFFF"/>
                  </a:solidFill>
                </a:uFill>
                <a:latin typeface="Calibri"/>
                <a:ea typeface="Noto Sans CJK SC Regular"/>
              </a:rPr>
              <a:t>, </a:t>
            </a:r>
            <a:r>
              <a:rPr lang="en-US" sz="2000" b="0" strike="noStrike" spc="-1" dirty="0" err="1" smtClean="0">
                <a:solidFill>
                  <a:srgbClr val="000000"/>
                </a:solidFill>
                <a:uFill>
                  <a:solidFill>
                    <a:srgbClr val="FFFFFF"/>
                  </a:solidFill>
                </a:uFill>
                <a:latin typeface="Calibri"/>
                <a:ea typeface="Noto Sans CJK SC Regular"/>
              </a:rPr>
              <a:t>Telepresence</a:t>
            </a:r>
            <a:r>
              <a:rPr lang="en-US" sz="2000" b="0" strike="noStrike" spc="-1" dirty="0" smtClean="0">
                <a:solidFill>
                  <a:srgbClr val="000000"/>
                </a:solidFill>
                <a:uFill>
                  <a:solidFill>
                    <a:srgbClr val="FFFFFF"/>
                  </a:solidFill>
                </a:uFill>
                <a:latin typeface="Calibri"/>
                <a:ea typeface="Noto Sans CJK SC Regular"/>
              </a:rPr>
              <a:t>/CLUE, </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Diameter</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Explicit Congestion Negotiation (ECN)</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Robust Header Compression (RHOC)</a:t>
            </a:r>
          </a:p>
          <a:p>
            <a:pPr marL="341280" indent="-340920">
              <a:lnSpc>
                <a:spcPct val="80000"/>
              </a:lnSpc>
              <a:buClr>
                <a:srgbClr val="00B050"/>
              </a:buCl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Both bodies have a long history of collaboration – it’s not always easy, but in the end it works</a:t>
            </a:r>
          </a:p>
          <a:p>
            <a:pPr marL="798480" lvl="1" indent="-340920">
              <a:lnSpc>
                <a:spcPct val="80000"/>
              </a:lnSpc>
              <a:buClr>
                <a:srgbClr val="00B050"/>
              </a:buClr>
              <a:buFont typeface="Calibri" pitchFamily="34" charset="0"/>
              <a:buChar char="›"/>
            </a:pPr>
            <a:endParaRPr lang="en-US"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New IETF Areas of 5G Related Work</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29470"/>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5gangip – </a:t>
            </a:r>
            <a:r>
              <a:rPr lang="en-US" sz="1600" spc="-1" dirty="0" smtClean="0">
                <a:solidFill>
                  <a:srgbClr val="000000"/>
                </a:solidFill>
                <a:uFill>
                  <a:solidFill>
                    <a:srgbClr val="FFFFFF"/>
                  </a:solidFill>
                </a:uFill>
                <a:latin typeface="Calibri"/>
                <a:ea typeface="Noto Sans CJK SC Regular"/>
                <a:hlinkClick r:id="rId3"/>
              </a:rPr>
              <a:t>https://www.ietf.org/mailman/listinfo/5gangip</a:t>
            </a:r>
            <a:r>
              <a:rPr lang="en-US" sz="1600" spc="-1" dirty="0" smtClean="0">
                <a:solidFill>
                  <a:srgbClr val="000000"/>
                </a:solidFill>
                <a:uFill>
                  <a:solidFill>
                    <a:srgbClr val="FFFFFF"/>
                  </a:solidFill>
                </a:uFill>
                <a:latin typeface="Calibri"/>
                <a:ea typeface="Noto Sans CJK SC Regular"/>
              </a:rPr>
              <a:t> </a:t>
            </a:r>
            <a:endParaRPr lang="en-US" sz="20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This group is expected to concentrate especially on 5G aspects of next generation Internet Protocols (IP) including IP Multicast. As such, the work does not have a clearer scope than this yet. 5Gangip is a place to organize this discussion</a:t>
            </a:r>
          </a:p>
          <a:p>
            <a:pPr marL="798480" lvl="1" indent="-340920">
              <a:lnSpc>
                <a:spcPct val="80000"/>
              </a:lnSpc>
              <a:buClr>
                <a:srgbClr val="00B050"/>
              </a:buClr>
              <a:buFont typeface="Calibri" pitchFamily="34" charset="0"/>
              <a:buChar char="›"/>
            </a:pPr>
            <a:endParaRPr lang="en-US" sz="16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use of Internet Protocols, e.g. IPv6, IP Multicast, etc. in 5G networks. As the fifth generation mobile technology (5G)	</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Ideas – </a:t>
            </a:r>
            <a:r>
              <a:rPr lang="en-US" sz="1600" spc="-1" dirty="0" smtClean="0">
                <a:solidFill>
                  <a:srgbClr val="000000"/>
                </a:solidFill>
                <a:uFill>
                  <a:solidFill>
                    <a:srgbClr val="FFFFFF"/>
                  </a:solidFill>
                </a:uFill>
                <a:latin typeface="Calibri"/>
                <a:ea typeface="Noto Sans CJK SC Regular"/>
                <a:hlinkClick r:id="rId4"/>
              </a:rPr>
              <a:t>https://www.ietf.org/mailman/listinfo/ideas</a:t>
            </a:r>
            <a:r>
              <a:rPr lang="en-US" sz="1600" spc="-1" dirty="0" smtClean="0">
                <a:solidFill>
                  <a:srgbClr val="000000"/>
                </a:solidFill>
                <a:uFill>
                  <a:solidFill>
                    <a:srgbClr val="FFFFFF"/>
                  </a:solidFill>
                </a:uFill>
                <a:latin typeface="Calibri"/>
                <a:ea typeface="Noto Sans CJK SC Regular"/>
              </a:rPr>
              <a:t> </a:t>
            </a:r>
            <a:endParaRPr lang="en-US" sz="20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development, clarification, and implementation of control-plane infrastructures and functionalities in ID enabled networks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err="1" smtClean="0">
                <a:solidFill>
                  <a:srgbClr val="000000"/>
                </a:solidFill>
                <a:uFill>
                  <a:solidFill>
                    <a:srgbClr val="FFFFFF"/>
                  </a:solidFill>
                </a:uFill>
                <a:latin typeface="Calibri"/>
                <a:ea typeface="Noto Sans CJK SC Regular"/>
              </a:rPr>
              <a:t>Netslices</a:t>
            </a:r>
            <a:r>
              <a:rPr lang="en-US" sz="2000" spc="-1" dirty="0" smtClean="0">
                <a:solidFill>
                  <a:srgbClr val="000000"/>
                </a:solidFill>
                <a:uFill>
                  <a:solidFill>
                    <a:srgbClr val="FFFFFF"/>
                  </a:solidFill>
                </a:uFill>
                <a:latin typeface="Calibri"/>
                <a:ea typeface="Noto Sans CJK SC Regular"/>
              </a:rPr>
              <a:t> – </a:t>
            </a:r>
            <a:r>
              <a:rPr lang="en-US" sz="1600" spc="-1" dirty="0" smtClean="0">
                <a:solidFill>
                  <a:srgbClr val="000000"/>
                </a:solidFill>
                <a:uFill>
                  <a:solidFill>
                    <a:srgbClr val="FFFFFF"/>
                  </a:solidFill>
                </a:uFill>
                <a:latin typeface="Calibri"/>
                <a:ea typeface="Noto Sans CJK SC Regular"/>
                <a:hlinkClick r:id="rId5"/>
              </a:rPr>
              <a:t>https://www.ietf.org/mailman/listinfo/netslices</a:t>
            </a:r>
            <a:r>
              <a:rPr lang="en-US" sz="1600" spc="-1" dirty="0" smtClean="0">
                <a:solidFill>
                  <a:srgbClr val="000000"/>
                </a:solidFill>
                <a:uFill>
                  <a:solidFill>
                    <a:srgbClr val="FFFFFF"/>
                  </a:solidFill>
                </a:uFill>
                <a:latin typeface="Calibri"/>
                <a:ea typeface="Noto Sans CJK SC Regular"/>
              </a:rPr>
              <a:t>  </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discussion of network slicing to determine an initial consensus of IETF definition of the term Network Slicing, problems and gaps to be covered with an aim to facilitate interoperation across different operator and vendor solutions. The list also determines (and assimilates) which elements of the slicing problems are already covered by existing IETF designs or work in progress. </a:t>
            </a: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Further 5G Related Work in IETF</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29470"/>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Low Latency</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Covered in several WG’s, complicated to trace</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Requirements from 3GPP are most likely not </a:t>
            </a:r>
            <a:r>
              <a:rPr lang="en-US" sz="1600" spc="-1" dirty="0" err="1" smtClean="0">
                <a:solidFill>
                  <a:srgbClr val="000000"/>
                </a:solidFill>
                <a:uFill>
                  <a:solidFill>
                    <a:srgbClr val="FFFFFF"/>
                  </a:solidFill>
                </a:uFill>
                <a:latin typeface="Calibri"/>
                <a:ea typeface="Noto Sans CJK SC Regular"/>
              </a:rPr>
              <a:t>mappable</a:t>
            </a:r>
            <a:r>
              <a:rPr lang="en-US" sz="1600" spc="-1" dirty="0" smtClean="0">
                <a:solidFill>
                  <a:srgbClr val="000000"/>
                </a:solidFill>
                <a:uFill>
                  <a:solidFill>
                    <a:srgbClr val="FFFFFF"/>
                  </a:solidFill>
                </a:uFill>
                <a:latin typeface="Calibri"/>
                <a:ea typeface="Noto Sans CJK SC Regular"/>
              </a:rPr>
              <a:t> to ongoing IETF work	</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Transport Layer</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e.g. QUIC</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REST / HTTP </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See later slides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Service Chaining, SDN, Virtualization, NFV</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Open: </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Mobile Multi-Access Edge Computing (MEC) related work in IETF?</a:t>
            </a:r>
          </a:p>
          <a:p>
            <a:pPr marL="798480" lvl="1" indent="-340920">
              <a:lnSpc>
                <a:spcPct val="80000"/>
              </a:lnSpc>
              <a:buClr>
                <a:srgbClr val="00B050"/>
              </a:buClr>
              <a:buFont typeface="Calibri" pitchFamily="34" charset="0"/>
              <a:buChar char="›"/>
            </a:pPr>
            <a:r>
              <a:rPr lang="en-US" sz="1400" spc="-1" dirty="0" smtClean="0">
                <a:solidFill>
                  <a:srgbClr val="000000"/>
                </a:solidFill>
                <a:uFill>
                  <a:solidFill>
                    <a:srgbClr val="FFFFFF"/>
                  </a:solidFill>
                </a:uFill>
                <a:latin typeface="Calibri"/>
                <a:ea typeface="Noto Sans CJK SC Regular"/>
              </a:rPr>
              <a:t>…</a:t>
            </a: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err="1" smtClean="0">
                <a:solidFill>
                  <a:srgbClr val="FF0000"/>
                </a:solidFill>
                <a:uFill>
                  <a:solidFill>
                    <a:srgbClr val="FFFFFF"/>
                  </a:solidFill>
                </a:uFill>
                <a:latin typeface="Calibri"/>
                <a:ea typeface="Noto Sans CJK SC Regular"/>
              </a:rPr>
              <a:t>Prob</a:t>
            </a:r>
            <a:r>
              <a:rPr lang="en-US" sz="3200" spc="-1" dirty="0" smtClean="0">
                <a:solidFill>
                  <a:srgbClr val="FF0000"/>
                </a:solidFill>
                <a:uFill>
                  <a:solidFill>
                    <a:srgbClr val="FFFFFF"/>
                  </a:solidFill>
                </a:uFill>
                <a:latin typeface="Calibri"/>
                <a:ea typeface="Noto Sans CJK SC Regular"/>
              </a:rPr>
              <a:t>… Challenges</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Strict 3GPP Release deadlines </a:t>
            </a:r>
            <a:r>
              <a:rPr lang="en-US" sz="2000" b="0" strike="noStrike" spc="-1" dirty="0" err="1" smtClean="0">
                <a:solidFill>
                  <a:srgbClr val="000000"/>
                </a:solidFill>
                <a:uFill>
                  <a:solidFill>
                    <a:srgbClr val="FFFFFF"/>
                  </a:solidFill>
                </a:uFill>
                <a:latin typeface="Calibri"/>
                <a:ea typeface="Noto Sans CJK SC Regular"/>
              </a:rPr>
              <a:t>vs</a:t>
            </a:r>
            <a:r>
              <a:rPr lang="en-US" sz="2000" b="0" strike="noStrike" spc="-1" dirty="0" smtClean="0">
                <a:solidFill>
                  <a:srgbClr val="000000"/>
                </a:solidFill>
                <a:uFill>
                  <a:solidFill>
                    <a:srgbClr val="FFFFFF"/>
                  </a:solidFill>
                </a:uFill>
                <a:latin typeface="Calibri"/>
                <a:ea typeface="Noto Sans CJK SC Regular"/>
              </a:rPr>
              <a:t> no deadlines in IETF</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3GPP </a:t>
            </a:r>
            <a:r>
              <a:rPr lang="en-US" b="0" strike="noStrike" spc="-1" dirty="0" err="1" smtClean="0">
                <a:solidFill>
                  <a:srgbClr val="000000"/>
                </a:solidFill>
                <a:uFill>
                  <a:solidFill>
                    <a:srgbClr val="FFFFFF"/>
                  </a:solidFill>
                </a:uFill>
                <a:latin typeface="Calibri"/>
                <a:ea typeface="Noto Sans CJK SC Regular"/>
              </a:rPr>
              <a:t>WorkPlan</a:t>
            </a:r>
            <a:r>
              <a:rPr lang="en-US" b="0" strike="noStrike" spc="-1" dirty="0" smtClean="0">
                <a:solidFill>
                  <a:srgbClr val="000000"/>
                </a:solidFill>
                <a:uFill>
                  <a:solidFill>
                    <a:srgbClr val="FFFFFF"/>
                  </a:solidFill>
                </a:uFill>
                <a:latin typeface="Calibri"/>
                <a:ea typeface="Noto Sans CJK SC Regular"/>
              </a:rPr>
              <a:t> shows open Internet-Drafts (IDs) still for Rel-12 and earlier</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Whilst for IMS this works to a certain extend, this will not be feasible for 5G</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IETF usually first wants to see requirement drafts, before work on protocol details can start. This might delay the work for too long.</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possible way out: Design team</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Lack of 3GPP participation in IETF</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3GPP Delegates too busy to attend 3GPP and IETF meetings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Most of the technical issues are end-to-end (e.g. slicing, low latency) and would therefore not only involve CT but also RAN and SA.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How to coordinate related issues?</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How to identify the required experts?</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Who would like to attend the workshop?</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3GPP Dependencies on IETF Drafts</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IETF Dependency: Internet-Draft (ID) referenced by normative 3GPP spec</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All IETF Dependencies are shown in the 3GPP </a:t>
            </a:r>
            <a:r>
              <a:rPr lang="en-US" sz="2000" b="0" strike="noStrike" spc="-1" dirty="0" err="1" smtClean="0">
                <a:solidFill>
                  <a:srgbClr val="000000"/>
                </a:solidFill>
                <a:uFill>
                  <a:solidFill>
                    <a:srgbClr val="FFFFFF"/>
                  </a:solidFill>
                </a:uFill>
                <a:latin typeface="Calibri"/>
                <a:ea typeface="Noto Sans CJK SC Regular"/>
              </a:rPr>
              <a:t>Workplan</a:t>
            </a:r>
            <a:r>
              <a:rPr lang="en-US" sz="2000" b="0" strike="noStrike" spc="-1" dirty="0" smtClean="0">
                <a:solidFill>
                  <a:srgbClr val="000000"/>
                </a:solidFill>
                <a:uFill>
                  <a:solidFill>
                    <a:srgbClr val="FFFFFF"/>
                  </a:solidFill>
                </a:uFill>
                <a:latin typeface="Calibri"/>
                <a:ea typeface="Noto Sans CJK SC Regular"/>
              </a:rPr>
              <a:t> (…link…)</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under the Work Item for which they were created</a:t>
            </a:r>
          </a:p>
          <a:p>
            <a:pPr marL="798480" lvl="1"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Once the ID becomes an RFC, the related references are updated and the dependency is set to “100%”.</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Problem: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As long as the ID is not completed, the Work Item is not 100%.</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Many IDs cross the Release deadline</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E.g. there are many drafts still open in Rel-12 and Rel-13</a:t>
            </a: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Main Challenge</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1093364"/>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Rel-15 and Rel-16 deadlines are sacred – they must not be crossed</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If 3GPP relies on IETF on 5G work, then IETF must complete the related drafts within the Rel-15 / Rel-16 timeline.</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If not then this endangers the promised completion dates of 5G standards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This would be a m</a:t>
            </a:r>
            <a:r>
              <a:rPr lang="en-US" sz="2000" b="0" strike="noStrike" spc="-1" dirty="0" smtClean="0">
                <a:solidFill>
                  <a:srgbClr val="000000"/>
                </a:solidFill>
                <a:uFill>
                  <a:solidFill>
                    <a:srgbClr val="FFFFFF"/>
                  </a:solidFill>
                </a:uFill>
                <a:latin typeface="Calibri"/>
                <a:ea typeface="Noto Sans CJK SC Regular"/>
              </a:rPr>
              <a:t>ajor set-back for 3GPP – IETF relations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Short- &amp; Long-Term Cooperation</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Given the situation and challenges, we should take a two-step approach</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1) immediate requirements from ongoing 5G protocol work in R15 </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SBA / HTTP</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feed requirements immediately to IETF</a:t>
            </a: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2) long-term requirements and communalities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Low Latency,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Have a workshop between 3GPP and IETF once the requirements are clearer</a:t>
            </a: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36215</TotalTime>
  <Words>1026</Words>
  <Application>LibreOffice/5.1.4.2$Linux_X86_64 LibreOffice_project/10m0$Build-2</Application>
  <PresentationFormat>Custom</PresentationFormat>
  <Paragraphs>227</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Office Theme</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subject/>
  <dc:creator>Scrase</dc:creator>
  <dc:description>© 2009  All rights reserved</dc:description>
  <cp:lastModifiedBy>Another useful username</cp:lastModifiedBy>
  <cp:revision>1194</cp:revision>
  <cp:lastPrinted>1601-01-01T00:00:00Z</cp:lastPrinted>
  <dcterms:created xsi:type="dcterms:W3CDTF">2008-08-30T09:32:10Z</dcterms:created>
  <dcterms:modified xsi:type="dcterms:W3CDTF">2017-06-06T17:36:45Z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19</vt:i4>
  </property>
  <property fmtid="{D5CDD505-2E9C-101B-9397-08002B2CF9AE}" pid="8" name="PresentationFormat">
    <vt:lpwstr>Custom</vt:lpwstr>
  </property>
  <property fmtid="{D5CDD505-2E9C-101B-9397-08002B2CF9AE}" pid="9" name="ScaleCrop">
    <vt:bool>false</vt:bool>
  </property>
  <property fmtid="{D5CDD505-2E9C-101B-9397-08002B2CF9AE}" pid="10" name="ShareDoc">
    <vt:bool>false</vt:bool>
  </property>
  <property fmtid="{D5CDD505-2E9C-101B-9397-08002B2CF9AE}" pid="11" name="Slides">
    <vt:i4>19</vt:i4>
  </property>
</Properties>
</file>