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Default Extension="png" ContentType="image/png"/>
  <Override PartName="/ppt/theme/theme4.xml" ContentType="application/vnd.openxmlformats-officedocument.theme+xml"/>
  <Override PartName="/ppt/theme/theme5.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emf" ContentType="image/x-emf"/>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Lst>
  <p:notesMasterIdLst>
    <p:notesMasterId r:id="rId8"/>
  </p:notesMasterIdLst>
  <p:handoutMasterIdLst>
    <p:handoutMasterId r:id="rId9"/>
  </p:handoutMasterIdLst>
  <p:sldIdLst>
    <p:sldId id="664" r:id="rId4"/>
    <p:sldId id="671" r:id="rId5"/>
    <p:sldId id="676" r:id="rId6"/>
    <p:sldId id="675" r:id="rId7"/>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xmlns="">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86138"/>
    <a:srgbClr val="3333CC"/>
    <a:srgbClr val="CC0099"/>
    <a:srgbClr val="CC3300"/>
    <a:srgbClr val="FFFF66"/>
    <a:srgbClr val="A50021"/>
    <a:srgbClr val="990000"/>
    <a:srgbClr val="000000"/>
    <a:srgbClr val="FCFC3E"/>
    <a:srgbClr val="C4E2C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987" autoAdjust="0"/>
    <p:restoredTop sz="97032" autoAdjust="0"/>
  </p:normalViewPr>
  <p:slideViewPr>
    <p:cSldViewPr snapToGrid="0">
      <p:cViewPr>
        <p:scale>
          <a:sx n="66" d="100"/>
          <a:sy n="66" d="100"/>
        </p:scale>
        <p:origin x="-1392" y="-972"/>
      </p:cViewPr>
      <p:guideLst>
        <p:guide orient="horz" pos="518"/>
        <p:guide orient="horz" pos="752"/>
        <p:guide pos="46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xmlns=""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xmlns=""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xmlns="" val="2278474765"/>
      </p:ext>
    </p:extLst>
  </p:cSld>
  <p:clrMapOvr>
    <a:masterClrMapping/>
  </p:clrMapOvr>
  <mc:AlternateContent xmlns:mc="http://schemas.openxmlformats.org/markup-compatibility/2006">
    <mc:Choice xmlns:p14="http://schemas.microsoft.com/office/powerpoint/2010/main" xmlns="" Requires="p14">
      <p:transition p14:dur="0" advClick="0"/>
    </mc:Choice>
    <mc:Fallback>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xmlns="" val="3956334837"/>
      </p:ext>
    </p:extLst>
  </p:cSld>
  <p:clrMapOvr>
    <a:masterClrMapping/>
  </p:clrMapOvr>
  <mc:AlternateContent xmlns:mc="http://schemas.openxmlformats.org/markup-compatibility/2006">
    <mc:Choice xmlns:p14="http://schemas.microsoft.com/office/powerpoint/2010/main" xmlns="" Requires="p14">
      <p:transition p14:dur="0" advClick="0" advTm="8000"/>
    </mc:Choice>
    <mc:Fallback>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03806260"/>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9729108" y="6241143"/>
            <a:ext cx="2226399" cy="529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a14="http://schemas.microsoft.com/office/drawing/2010/main" xmlns=""/>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p14="http://schemas.microsoft.com/office/powerpoint/2010/main" xmlns=""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mc:Choice xmlns:p14="http://schemas.microsoft.com/office/powerpoint/2010/main" xmlns="" Requires="p14">
      <p:transition p14:dur="0" advClick="0"/>
    </mc:Choice>
    <mc:Fallback>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2640788" cy="21544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mc:Choice xmlns:p14="http://schemas.microsoft.com/office/powerpoint/2010/main" xmlns="" Requires="p14">
      <p:transition p14:dur="0" advClick="0" advTm="8000"/>
    </mc:Choice>
    <mc:Fallback>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10228053" y="6191303"/>
            <a:ext cx="1590579" cy="386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tretch>
            <a:fillRect/>
          </a:stretch>
        </p:blipFill>
        <p:spPr bwMode="auto">
          <a:xfrm>
            <a:off x="3999390" y="1954856"/>
            <a:ext cx="3730090" cy="1457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xmlns=""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21072" y="3824748"/>
            <a:ext cx="9251728" cy="1555025"/>
          </a:xfrm>
        </p:spPr>
        <p:txBody>
          <a:bodyPr/>
          <a:lstStyle/>
          <a:p>
            <a:r>
              <a:rPr lang="en-US" altLang="zh-CN" sz="3200" dirty="0" smtClean="0">
                <a:solidFill>
                  <a:schemeClr val="tx1"/>
                </a:solidFill>
              </a:rPr>
              <a:t>Motivation for new work item on LTE DL 8Rx antenna ports</a:t>
            </a:r>
            <a:r>
              <a:rPr lang="en-US" altLang="zh-CN" sz="3200" dirty="0" smtClean="0">
                <a:solidFill>
                  <a:schemeClr val="tx1"/>
                </a:solidFill>
              </a:rPr>
              <a:t/>
            </a:r>
            <a:br>
              <a:rPr lang="en-US" altLang="zh-CN" sz="3200" dirty="0" smtClean="0">
                <a:solidFill>
                  <a:schemeClr val="tx1"/>
                </a:solidFill>
              </a:rPr>
            </a:br>
            <a:r>
              <a:rPr lang="en-GB" altLang="zh-CN" sz="3200" dirty="0" smtClean="0">
                <a:solidFill>
                  <a:schemeClr val="tx1"/>
                </a:solidFill>
              </a:rPr>
              <a:t/>
            </a:r>
            <a:br>
              <a:rPr lang="en-GB" altLang="zh-CN" sz="3200" dirty="0" smtClean="0">
                <a:solidFill>
                  <a:schemeClr val="tx1"/>
                </a:solidFill>
              </a:rPr>
            </a:br>
            <a:r>
              <a:rPr lang="en-GB" altLang="zh-CN" sz="3200" dirty="0" smtClean="0">
                <a:solidFill>
                  <a:schemeClr val="tx1"/>
                </a:solidFill>
              </a:rPr>
              <a:t>Huawei, HiSilicon</a:t>
            </a:r>
            <a:endParaRPr lang="zh-CN" altLang="en-US" sz="3200" dirty="0">
              <a:solidFill>
                <a:schemeClr val="tx1"/>
              </a:solidFill>
            </a:endParaRPr>
          </a:p>
        </p:txBody>
      </p:sp>
      <p:sp>
        <p:nvSpPr>
          <p:cNvPr id="3" name="矩形 2"/>
          <p:cNvSpPr/>
          <p:nvPr/>
        </p:nvSpPr>
        <p:spPr>
          <a:xfrm>
            <a:off x="0" y="156873"/>
            <a:ext cx="6400800" cy="1369606"/>
          </a:xfrm>
          <a:prstGeom prst="rect">
            <a:avLst/>
          </a:prstGeom>
        </p:spPr>
        <p:txBody>
          <a:bodyPr wrap="square">
            <a:spAutoFit/>
          </a:bodyPr>
          <a:lstStyle/>
          <a:p>
            <a:pPr lvl="0">
              <a:buNone/>
            </a:pPr>
            <a:r>
              <a:rPr lang="en-GB" altLang="zh-CN" sz="2000" dirty="0" smtClean="0">
                <a:latin typeface="Arial" pitchFamily="34" charset="0"/>
              </a:rPr>
              <a:t>3GPP TSG RAN Meeting #</a:t>
            </a:r>
            <a:r>
              <a:rPr lang="en-GB" altLang="zh-CN" sz="2000" dirty="0" smtClean="0">
                <a:latin typeface="Arial" pitchFamily="34" charset="0"/>
              </a:rPr>
              <a:t>76</a:t>
            </a:r>
            <a:endParaRPr lang="zh-CN" altLang="zh-CN" sz="2000" dirty="0" smtClean="0">
              <a:latin typeface="Arial" pitchFamily="34" charset="0"/>
            </a:endParaRPr>
          </a:p>
          <a:p>
            <a:pPr lvl="0">
              <a:buNone/>
            </a:pPr>
            <a:r>
              <a:rPr lang="en-GB" altLang="zh-CN" sz="2000" dirty="0" smtClean="0"/>
              <a:t>West Palm Beach, USA June 5 - 8, 2017</a:t>
            </a:r>
            <a:r>
              <a:rPr lang="pt-BR" altLang="zh-CN" sz="2000" dirty="0" smtClean="0">
                <a:latin typeface="Arial" pitchFamily="34" charset="0"/>
              </a:rPr>
              <a:t> </a:t>
            </a:r>
            <a:r>
              <a:rPr lang="en-GB" altLang="zh-CN" sz="2000" dirty="0" smtClean="0">
                <a:latin typeface="Arial" pitchFamily="34" charset="0"/>
              </a:rPr>
              <a:t>	</a:t>
            </a:r>
            <a:endParaRPr lang="en-US" altLang="zh-CN" sz="2000" dirty="0" smtClean="0">
              <a:latin typeface="Arial" pitchFamily="34" charset="0"/>
              <a:cs typeface="Arial" pitchFamily="34" charset="0"/>
            </a:endParaRPr>
          </a:p>
          <a:p>
            <a:pPr lvl="0"/>
            <a:endParaRPr lang="en-US" altLang="zh-CN" sz="700" dirty="0" smtClean="0">
              <a:latin typeface="Arial" pitchFamily="34" charset="0"/>
              <a:cs typeface="Arial" pitchFamily="34" charset="0"/>
            </a:endParaRPr>
          </a:p>
          <a:p>
            <a:pPr lvl="0">
              <a:buNone/>
            </a:pPr>
            <a:r>
              <a:rPr lang="en-US" altLang="zh-CN" dirty="0" smtClean="0">
                <a:latin typeface="Arial" pitchFamily="34" charset="0"/>
                <a:cs typeface="Arial" pitchFamily="34" charset="0"/>
              </a:rPr>
              <a:t>Document for: Discussion</a:t>
            </a:r>
          </a:p>
          <a:p>
            <a:pPr lvl="0">
              <a:buNone/>
            </a:pPr>
            <a:r>
              <a:rPr lang="en-US" altLang="zh-CN" dirty="0" smtClean="0">
                <a:latin typeface="Arial" pitchFamily="34" charset="0"/>
                <a:cs typeface="Arial" pitchFamily="34" charset="0"/>
              </a:rPr>
              <a:t>Agenda Item: 10.1.4</a:t>
            </a:r>
            <a:endParaRPr lang="en-US" altLang="zh-CN" dirty="0">
              <a:latin typeface="Arial" pitchFamily="34" charset="0"/>
              <a:cs typeface="Arial" pitchFamily="34" charset="0"/>
            </a:endParaRPr>
          </a:p>
        </p:txBody>
      </p:sp>
      <p:sp>
        <p:nvSpPr>
          <p:cNvPr id="4" name="Rectangle 1"/>
          <p:cNvSpPr>
            <a:spLocks noChangeArrowheads="1"/>
          </p:cNvSpPr>
          <p:nvPr/>
        </p:nvSpPr>
        <p:spPr bwMode="auto">
          <a:xfrm>
            <a:off x="153888" y="1769043"/>
            <a:ext cx="2146550" cy="522288"/>
          </a:xfrm>
          <a:prstGeom prst="rect">
            <a:avLst/>
          </a:prstGeom>
          <a:noFill/>
          <a:ln w="9525">
            <a:noFill/>
            <a:miter lim="800000"/>
            <a:headEnd/>
            <a:tailEnd/>
          </a:ln>
        </p:spPr>
        <p:txBody>
          <a:bodyPr wrap="square" anchor="ctr">
            <a:spAutoFit/>
          </a:bodyPr>
          <a:lstStyle/>
          <a:p>
            <a:pPr eaLnBrk="0" hangingPunct="0">
              <a:buNone/>
            </a:pPr>
            <a:r>
              <a:rPr lang="en-US" altLang="zh-CN" sz="2800" b="0" dirty="0" smtClean="0"/>
              <a:t>RP-171125</a:t>
            </a:r>
            <a:endParaRPr lang="zh-CN" altLang="zh-CN" sz="2800" b="0" dirty="0"/>
          </a:p>
        </p:txBody>
      </p:sp>
    </p:spTree>
  </p:cSld>
  <p:clrMapOvr>
    <a:masterClrMapping/>
  </p:clrMapOvr>
  <mc:AlternateContent xmlns:mc="http://schemas.openxmlformats.org/markup-compatibility/2006">
    <mc:Choice xmlns:p14="http://schemas.microsoft.com/office/powerpoint/2010/main" xmlns="" Requires="p14">
      <p:transition p14:dur="0" advClick="0"/>
    </mc:Choice>
    <mc:Fallback>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1983235" cy="430887"/>
          </a:xfrm>
        </p:spPr>
        <p:txBody>
          <a:bodyPr/>
          <a:lstStyle/>
          <a:p>
            <a:r>
              <a:rPr lang="en-US" altLang="zh-CN" dirty="0" smtClean="0"/>
              <a:t>Motivation</a:t>
            </a:r>
            <a:endParaRPr lang="zh-CN" altLang="en-US" dirty="0"/>
          </a:p>
        </p:txBody>
      </p:sp>
      <p:sp>
        <p:nvSpPr>
          <p:cNvPr id="3" name="内容占位符 2"/>
          <p:cNvSpPr>
            <a:spLocks noGrp="1"/>
          </p:cNvSpPr>
          <p:nvPr>
            <p:ph idx="1"/>
          </p:nvPr>
        </p:nvSpPr>
        <p:spPr>
          <a:xfrm>
            <a:off x="609600" y="1066800"/>
            <a:ext cx="10975975" cy="5129719"/>
          </a:xfrm>
          <a:noFill/>
        </p:spPr>
        <p:txBody>
          <a:bodyPr/>
          <a:lstStyle/>
          <a:p>
            <a:pPr marL="319088" lvl="1" indent="-319088">
              <a:buFontTx/>
              <a:buChar char="•"/>
            </a:pPr>
            <a:r>
              <a:rPr lang="en-US" altLang="zh-CN" sz="2000" dirty="0" smtClean="0"/>
              <a:t>Recently clear market needs are observed</a:t>
            </a:r>
          </a:p>
          <a:p>
            <a:pPr lvl="1"/>
            <a:r>
              <a:rPr lang="en-US" altLang="zh-CN" dirty="0" smtClean="0"/>
              <a:t>Boost downlink peak data rate to 1.2Gbps and 1.6Gbps by using 8-layer transmission.</a:t>
            </a:r>
          </a:p>
          <a:p>
            <a:pPr lvl="1"/>
            <a:r>
              <a:rPr lang="en-US" altLang="zh-CN" dirty="0" smtClean="0"/>
              <a:t>New UE DL category 18 and 19 were introduced correspondingly.</a:t>
            </a:r>
          </a:p>
          <a:p>
            <a:pPr lvl="2"/>
            <a:r>
              <a:rPr lang="en-US" altLang="zh-CN" dirty="0" smtClean="0"/>
              <a:t>RAN4 should specify new RF, RRM and demodulation performance requirements.</a:t>
            </a:r>
          </a:p>
          <a:p>
            <a:pPr marL="319088" lvl="1" indent="-319088">
              <a:buFontTx/>
              <a:buChar char="•"/>
            </a:pPr>
            <a:r>
              <a:rPr lang="en-US" altLang="zh-CN" dirty="0" smtClean="0"/>
              <a:t>Benefits</a:t>
            </a:r>
            <a:r>
              <a:rPr lang="zh-CN" altLang="en-US" dirty="0" smtClean="0"/>
              <a:t>：</a:t>
            </a:r>
            <a:endParaRPr lang="en-US" altLang="zh-CN" dirty="0" smtClean="0"/>
          </a:p>
          <a:p>
            <a:pPr lvl="1"/>
            <a:r>
              <a:rPr lang="en-US" altLang="zh-CN" dirty="0" smtClean="0"/>
              <a:t>Higher peak data rate and higher spectrum efficiency are available.</a:t>
            </a:r>
          </a:p>
          <a:p>
            <a:pPr lvl="1"/>
            <a:r>
              <a:rPr lang="en-US" altLang="zh-CN" dirty="0" smtClean="0"/>
              <a:t>Improve the downlink throughput.</a:t>
            </a:r>
          </a:p>
          <a:p>
            <a:pPr lvl="1"/>
            <a:r>
              <a:rPr lang="en-US" altLang="zh-CN" dirty="0" smtClean="0"/>
              <a:t>Improve the coverage.</a:t>
            </a:r>
          </a:p>
          <a:p>
            <a:pPr lvl="1"/>
            <a:r>
              <a:rPr lang="en-US" altLang="zh-CN" dirty="0" smtClean="0"/>
              <a:t>Make high order modulation like 256QAM and 1024QAM usable in more practical operating SINR range.</a:t>
            </a:r>
          </a:p>
          <a:p>
            <a:pPr lvl="1"/>
            <a:r>
              <a:rPr lang="en-US" altLang="zh-CN" dirty="0" smtClean="0"/>
              <a:t>Be capable of canceling more inter-cell interferences.</a:t>
            </a:r>
          </a:p>
          <a:p>
            <a:r>
              <a:rPr lang="en-US" altLang="zh-CN" dirty="0" smtClean="0"/>
              <a:t>One use case: backhaul transmission</a:t>
            </a:r>
          </a:p>
          <a:p>
            <a:pPr lvl="1"/>
            <a:r>
              <a:rPr lang="en-US" altLang="zh-CN" dirty="0" smtClean="0"/>
              <a:t>For backhaul transmission, there would be less limitation of form factor for the device. Given the above benefits, 8Rx device could be widely used in different bands</a:t>
            </a:r>
            <a:endParaRPr lang="en-US" altLang="zh-CN" dirty="0" smtClean="0"/>
          </a:p>
        </p:txBody>
      </p:sp>
    </p:spTree>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2004075" cy="430887"/>
          </a:xfrm>
        </p:spPr>
        <p:txBody>
          <a:bodyPr/>
          <a:lstStyle/>
          <a:p>
            <a:r>
              <a:rPr lang="en-US" altLang="zh-CN" dirty="0" smtClean="0"/>
              <a:t>Objectives</a:t>
            </a:r>
            <a:endParaRPr lang="zh-CN" altLang="en-US" dirty="0"/>
          </a:p>
        </p:txBody>
      </p:sp>
      <p:sp>
        <p:nvSpPr>
          <p:cNvPr id="3" name="内容占位符 2"/>
          <p:cNvSpPr>
            <a:spLocks noGrp="1"/>
          </p:cNvSpPr>
          <p:nvPr>
            <p:ph idx="1"/>
          </p:nvPr>
        </p:nvSpPr>
        <p:spPr>
          <a:xfrm>
            <a:off x="609600" y="1066800"/>
            <a:ext cx="10975975" cy="5160745"/>
          </a:xfrm>
          <a:noFill/>
        </p:spPr>
        <p:txBody>
          <a:bodyPr/>
          <a:lstStyle/>
          <a:p>
            <a:pPr marL="319088" lvl="1" indent="-319088">
              <a:buFontTx/>
              <a:buChar char="•"/>
            </a:pPr>
            <a:r>
              <a:rPr lang="en-US" altLang="zh-CN" dirty="0" smtClean="0">
                <a:sym typeface="Arial" charset="0"/>
              </a:rPr>
              <a:t>Core requirements</a:t>
            </a:r>
          </a:p>
          <a:p>
            <a:pPr lvl="1"/>
            <a:r>
              <a:rPr lang="en-US" altLang="zh-CN" dirty="0" smtClean="0">
                <a:sym typeface="Arial" charset="0"/>
              </a:rPr>
              <a:t>Specify RF core requirement such as REFSENS.</a:t>
            </a:r>
          </a:p>
          <a:p>
            <a:pPr lvl="1"/>
            <a:r>
              <a:rPr lang="en-US" altLang="zh-CN" dirty="0" smtClean="0">
                <a:sym typeface="Arial" charset="0"/>
              </a:rPr>
              <a:t>Specify RRM core requirement such as RLM.</a:t>
            </a:r>
          </a:p>
          <a:p>
            <a:pPr marL="319088" lvl="1" indent="-319088">
              <a:buFontTx/>
              <a:buChar char="•"/>
            </a:pPr>
            <a:r>
              <a:rPr lang="en-US" altLang="zh-CN" sz="2000" dirty="0" smtClean="0">
                <a:sym typeface="Arial" charset="0"/>
              </a:rPr>
              <a:t>Performance requirements</a:t>
            </a:r>
            <a:endParaRPr lang="en-US" altLang="zh-CN" sz="2000" dirty="0" smtClean="0"/>
          </a:p>
          <a:p>
            <a:pPr lvl="1"/>
            <a:r>
              <a:rPr lang="en-US" altLang="zh-CN" dirty="0" smtClean="0">
                <a:sym typeface="Arial" charset="0"/>
              </a:rPr>
              <a:t>Specify the channel model including correlation matrices for 8Rx </a:t>
            </a:r>
            <a:r>
              <a:rPr lang="en-US" altLang="zh-CN" dirty="0" err="1" smtClean="0">
                <a:sym typeface="Arial" charset="0"/>
              </a:rPr>
              <a:t>antennnas</a:t>
            </a:r>
            <a:endParaRPr lang="en-US" altLang="zh-CN" dirty="0" smtClean="0">
              <a:sym typeface="Arial" charset="0"/>
            </a:endParaRPr>
          </a:p>
          <a:p>
            <a:pPr lvl="1"/>
            <a:r>
              <a:rPr lang="en-US" altLang="zh-CN" dirty="0" smtClean="0">
                <a:sym typeface="Arial" charset="0"/>
              </a:rPr>
              <a:t>Specify corresponding RRM tests such as RLM and application rules</a:t>
            </a:r>
          </a:p>
          <a:p>
            <a:pPr lvl="1"/>
            <a:r>
              <a:rPr lang="en-US" altLang="zh-CN" dirty="0" smtClean="0">
                <a:sym typeface="Arial" charset="0"/>
              </a:rPr>
              <a:t>Specify demodulation performance, CSI reporting requirements, and application rules</a:t>
            </a:r>
          </a:p>
          <a:p>
            <a:pPr lvl="2"/>
            <a:r>
              <a:rPr lang="en-US" altLang="zh-CN" dirty="0" smtClean="0">
                <a:sym typeface="Arial" charset="0"/>
              </a:rPr>
              <a:t>Identify a minimum set of necessary requirements for PDSCH, PDCCH/PCFICH, PHICH, PBCH, EPDCCH to achieve a good trade-off between test coverage and test case number.</a:t>
            </a:r>
          </a:p>
          <a:p>
            <a:pPr lvl="2"/>
            <a:r>
              <a:rPr lang="en-US" altLang="zh-CN" dirty="0" smtClean="0">
                <a:sym typeface="Arial" charset="0"/>
              </a:rPr>
              <a:t>Assume MMSE and MMSE-IRC as baseline receivers</a:t>
            </a:r>
          </a:p>
          <a:p>
            <a:pPr lvl="2"/>
            <a:r>
              <a:rPr lang="en-US" altLang="zh-CN" dirty="0" smtClean="0">
                <a:sym typeface="Arial" charset="0"/>
              </a:rPr>
              <a:t>Specify methodology including antenna connection to reuse the existing demodulation performance requirements, which are not covered by the minimum set of requirements.</a:t>
            </a:r>
          </a:p>
          <a:p>
            <a:pPr lvl="2"/>
            <a:r>
              <a:rPr lang="en-US" altLang="zh-CN" dirty="0" smtClean="0">
                <a:sym typeface="Arial" charset="0"/>
              </a:rPr>
              <a:t>Use the methodology to specify 4Rx requirements as starting point.</a:t>
            </a:r>
          </a:p>
          <a:p>
            <a:pPr marL="319088" lvl="1" indent="-319088">
              <a:buFontTx/>
              <a:buChar char="•"/>
            </a:pPr>
            <a:r>
              <a:rPr lang="en-US" altLang="zh-CN" dirty="0" smtClean="0">
                <a:sym typeface="Arial" charset="0"/>
              </a:rPr>
              <a:t>Both core and performance requirements will cover the single carrier and CA scenarios</a:t>
            </a:r>
          </a:p>
          <a:p>
            <a:pPr lvl="1"/>
            <a:endParaRPr lang="en-US" altLang="zh-CN" dirty="0" smtClean="0">
              <a:sym typeface="Arial" charset="0"/>
            </a:endParaRPr>
          </a:p>
          <a:p>
            <a:pPr lvl="1"/>
            <a:endParaRPr lang="en-US" altLang="zh-CN" dirty="0" smtClean="0">
              <a:sym typeface="Arial" charset="0"/>
            </a:endParaRPr>
          </a:p>
        </p:txBody>
      </p:sp>
    </p:spTree>
  </p:cSld>
  <p:clrMapOvr>
    <a:masterClrMapping/>
  </p:clrMapOvr>
  <p:transition advClick="0" advTm="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2002471" cy="430887"/>
          </a:xfrm>
        </p:spPr>
        <p:txBody>
          <a:bodyPr/>
          <a:lstStyle/>
          <a:p>
            <a:r>
              <a:rPr lang="en-US" altLang="zh-CN" dirty="0" smtClean="0"/>
              <a:t>Evaluation</a:t>
            </a:r>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319322" y="1187227"/>
            <a:ext cx="11534629" cy="4763632"/>
          </a:xfrm>
          <a:prstGeom prst="rect">
            <a:avLst/>
          </a:prstGeom>
          <a:noFill/>
          <a:ln w="9525">
            <a:noFill/>
            <a:miter lim="800000"/>
            <a:headEnd/>
            <a:tailEnd/>
          </a:ln>
        </p:spPr>
      </p:pic>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6913</TotalTime>
  <Words>293</Words>
  <Application>Microsoft Office PowerPoint</Application>
  <PresentationFormat>自定义</PresentationFormat>
  <Paragraphs>34</Paragraphs>
  <Slides>4</Slides>
  <Notes>0</Notes>
  <HiddenSlides>0</HiddenSlides>
  <MMClips>0</MMClips>
  <ScaleCrop>false</ScaleCrop>
  <HeadingPairs>
    <vt:vector size="4" baseType="variant">
      <vt:variant>
        <vt:lpstr>主题</vt:lpstr>
      </vt:variant>
      <vt:variant>
        <vt:i4>3</vt:i4>
      </vt:variant>
      <vt:variant>
        <vt:lpstr>幻灯片标题</vt:lpstr>
      </vt:variant>
      <vt:variant>
        <vt:i4>4</vt:i4>
      </vt:variant>
    </vt:vector>
  </HeadingPairs>
  <TitlesOfParts>
    <vt:vector size="7" baseType="lpstr">
      <vt:lpstr>1_16-9 PPT Temp</vt:lpstr>
      <vt:lpstr>2_默认设计模板</vt:lpstr>
      <vt:lpstr>5_default</vt:lpstr>
      <vt:lpstr>Motivation for new work item on LTE DL 8Rx antenna ports  Huawei, HiSilicon</vt:lpstr>
      <vt:lpstr>Motivation</vt:lpstr>
      <vt:lpstr>Objectives</vt:lpstr>
      <vt:lpstr>Evaluation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daixizeng</cp:lastModifiedBy>
  <cp:revision>857</cp:revision>
  <dcterms:created xsi:type="dcterms:W3CDTF">2016-03-01T06:13:35Z</dcterms:created>
  <dcterms:modified xsi:type="dcterms:W3CDTF">2017-05-29T06:02:36Z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(3)FXxDBBA+7T1E0ZdaGZVP6wxURay793EshyBogvAqI7MrY6mkzPG6J9ix2oALorKZQOXuztrJ
vo3IcWQpF336jpMNKJyNoWrPieTyTVB16yMslQsgQrfkuNjVR/fXt9047UdzGYbkCiV1/G8g
S+LwYZDWgZDJP7dTL12ikTmho65wIEMPJ7tFachDotrqdkV7KdvaXyBMUjqruFlO1FjVN8Pf
flIvKXE3P1VzTX/4MO</vt:lpwstr>
  </property>
  <property fmtid="{D5CDD505-2E9C-101B-9397-08002B2CF9AE}" pid="8" name="_2015_ms_pID_7253431">
    <vt:lpwstr>WnlaozhpaT5oe9B9x7RZCjkaAXXgEDEb4O3uEeVTBLSewOXz4jqQac
NPXs5kB4SNdHFmmgMAIZykcf1tkvsTQl/TIPtCSCEfQykKy886aQtHJlH3w5bYsZo8sJoamX
yF88j5sb1461lS9XuQ7MqA6UzZKmJrdKZEQHMDtUrjTTA25QO2mDr+d6wUd9CcQlE5ZRwgKx
FOX2kZDISpPh8nYNDYE3IZAzY168UbZ8fnjZ</vt:lpwstr>
  </property>
  <property fmtid="{D5CDD505-2E9C-101B-9397-08002B2CF9AE}" pid="9" name="_2015_ms_pID_7253432">
    <vt:lpwstr>BOLINKeL7ZX/zUUtWtTL+h191k6sSrdd40I7
ryhdmO4S</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1496037482</vt:lpwstr>
  </property>
</Properties>
</file>