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6327" r:id="rId1"/>
  </p:sldMasterIdLst>
  <p:notesMasterIdLst>
    <p:notesMasterId r:id="rId11"/>
  </p:notesMasterIdLst>
  <p:sldIdLst>
    <p:sldId id="404" r:id="rId2"/>
    <p:sldId id="497" r:id="rId3"/>
    <p:sldId id="502" r:id="rId4"/>
    <p:sldId id="503" r:id="rId5"/>
    <p:sldId id="506" r:id="rId6"/>
    <p:sldId id="504" r:id="rId7"/>
    <p:sldId id="508" r:id="rId8"/>
    <p:sldId id="501" r:id="rId9"/>
    <p:sldId id="490" r:id="rId10"/>
  </p:sldIdLst>
  <p:sldSz cx="9906000" cy="6858000" type="A4"/>
  <p:notesSz cx="6807200" cy="9939338"/>
  <p:defaultTextStyle>
    <a:defPPr>
      <a:defRPr lang="ko-KR"/>
    </a:defPPr>
    <a:lvl1pPr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1pPr>
    <a:lvl2pPr marL="4556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2pPr>
    <a:lvl3pPr marL="9128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3pPr>
    <a:lvl4pPr marL="13700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4pPr>
    <a:lvl5pPr marL="18272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5pPr>
    <a:lvl6pPr marL="22860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6pPr>
    <a:lvl7pPr marL="27432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7pPr>
    <a:lvl8pPr marL="32004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8pPr>
    <a:lvl9pPr marL="36576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40">
          <p15:clr>
            <a:srgbClr val="A4A3A4"/>
          </p15:clr>
        </p15:guide>
        <p15:guide id="2" orient="horz" pos="4319">
          <p15:clr>
            <a:srgbClr val="A4A3A4"/>
          </p15:clr>
        </p15:guide>
        <p15:guide id="3" orient="horz" pos="4201">
          <p15:clr>
            <a:srgbClr val="A4A3A4"/>
          </p15:clr>
        </p15:guide>
        <p15:guide id="4" pos="7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0066"/>
    <a:srgbClr val="CC0066"/>
    <a:srgbClr val="CC0000"/>
    <a:srgbClr val="FFCCFF"/>
    <a:srgbClr val="FFFF00"/>
    <a:srgbClr val="7F7F7F"/>
    <a:srgbClr val="00B050"/>
    <a:srgbClr val="00B0F0"/>
    <a:srgbClr val="F34F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27102A9-8310-4765-A935-A1911B00CA55}" styleName="밝은 스타일 1 - 강조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B344D84-9AFB-497E-A393-DC336BA19D2E}" styleName="보통 스타일 3 - 강조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736" autoAdjust="0"/>
    <p:restoredTop sz="94157" autoAdjust="0"/>
  </p:normalViewPr>
  <p:slideViewPr>
    <p:cSldViewPr>
      <p:cViewPr varScale="1">
        <p:scale>
          <a:sx n="109" d="100"/>
          <a:sy n="109" d="100"/>
        </p:scale>
        <p:origin x="1662" y="90"/>
      </p:cViewPr>
      <p:guideLst>
        <p:guide orient="horz" pos="2840"/>
        <p:guide orient="horz" pos="4319"/>
        <p:guide orient="horz" pos="4201"/>
        <p:guide pos="716"/>
      </p:guideLst>
    </p:cSldViewPr>
  </p:slideViewPr>
  <p:outlineViewPr>
    <p:cViewPr>
      <p:scale>
        <a:sx n="33" d="100"/>
        <a:sy n="33" d="100"/>
      </p:scale>
      <p:origin x="0" y="1344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9" d="100"/>
          <a:sy n="49" d="100"/>
        </p:scale>
        <p:origin x="-2916" y="-90"/>
      </p:cViewPr>
      <p:guideLst>
        <p:guide orient="horz" pos="3131"/>
        <p:guide pos="214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6038" y="1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90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2788" y="746125"/>
            <a:ext cx="5381625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9" y="4721226"/>
            <a:ext cx="5445125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5" rIns="91430" bIns="45715" numCol="1" anchor="b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6038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5" rIns="91430" bIns="45715" numCol="1" anchor="b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86A48C05-3BF9-4CF8-965C-B3A5E128232B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3508736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56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28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00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72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5722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67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11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55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2"/>
          <p:cNvSpPr>
            <a:spLocks noGrp="1"/>
          </p:cNvSpPr>
          <p:nvPr>
            <p:ph type="title" hasCustomPrompt="1"/>
          </p:nvPr>
        </p:nvSpPr>
        <p:spPr>
          <a:xfrm>
            <a:off x="2131199" y="1699755"/>
            <a:ext cx="5643602" cy="1299636"/>
          </a:xfrm>
          <a:prstGeom prst="rect">
            <a:avLst/>
          </a:prstGeom>
          <a:noFill/>
        </p:spPr>
        <p:txBody>
          <a:bodyPr anchor="ctr"/>
          <a:lstStyle>
            <a:lvl1pPr>
              <a:defRPr sz="3200" b="1" baseline="0">
                <a:latin typeface="Arial" pitchFamily="34" charset="0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제목</a:t>
            </a:r>
            <a:endParaRPr lang="ko-KR" altLang="en-US" dirty="0"/>
          </a:p>
        </p:txBody>
      </p:sp>
      <p:sp>
        <p:nvSpPr>
          <p:cNvPr id="15" name="내용 개체 틀 5"/>
          <p:cNvSpPr>
            <a:spLocks noGrp="1"/>
          </p:cNvSpPr>
          <p:nvPr>
            <p:ph sz="quarter" idx="12" hasCustomPrompt="1"/>
          </p:nvPr>
        </p:nvSpPr>
        <p:spPr>
          <a:xfrm>
            <a:off x="3702835" y="5929330"/>
            <a:ext cx="2500330" cy="357190"/>
          </a:xfrm>
          <a:prstGeom prst="rect">
            <a:avLst/>
          </a:prstGeom>
        </p:spPr>
        <p:txBody>
          <a:bodyPr anchor="ctr"/>
          <a:lstStyle>
            <a:lvl1pPr marL="268288" indent="-268288">
              <a:buFont typeface="+mj-lt"/>
              <a:buNone/>
              <a:defRPr sz="1400" b="1" baseline="0">
                <a:latin typeface="맑은 고딕" pitchFamily="50" charset="-127"/>
                <a:ea typeface="맑은 고딕" pitchFamily="50" charset="-127"/>
              </a:defRPr>
            </a:lvl1pPr>
          </a:lstStyle>
          <a:p>
            <a:pPr lvl="0"/>
            <a:r>
              <a:rPr lang="ko-KR" altLang="en-US" dirty="0" smtClean="0"/>
              <a:t>발표자</a:t>
            </a:r>
            <a:r>
              <a:rPr lang="en-US" altLang="ko-KR" dirty="0" smtClean="0"/>
              <a:t>:</a:t>
            </a:r>
            <a:endParaRPr lang="ko-KR" altLang="en-US" dirty="0" smtClean="0"/>
          </a:p>
        </p:txBody>
      </p:sp>
      <p:sp>
        <p:nvSpPr>
          <p:cNvPr id="16" name="내용 개체 틀 5"/>
          <p:cNvSpPr>
            <a:spLocks noGrp="1"/>
          </p:cNvSpPr>
          <p:nvPr>
            <p:ph sz="quarter" idx="13" hasCustomPrompt="1"/>
          </p:nvPr>
        </p:nvSpPr>
        <p:spPr>
          <a:xfrm>
            <a:off x="3585000" y="3284169"/>
            <a:ext cx="2736000" cy="1224951"/>
          </a:xfrm>
          <a:prstGeom prst="rect">
            <a:avLst/>
          </a:prstGeom>
          <a:ln>
            <a:noFill/>
          </a:ln>
        </p:spPr>
        <p:txBody>
          <a:bodyPr anchor="t">
            <a:spAutoFit/>
          </a:bodyPr>
          <a:lstStyle>
            <a:lvl1pPr marL="342900" indent="-342900">
              <a:buFont typeface="+mj-lt"/>
              <a:buAutoNum type="arabicPeriod"/>
              <a:defRPr sz="1600" b="1" baseline="0">
                <a:latin typeface="Calibri" pitchFamily="34" charset="0"/>
                <a:ea typeface="돋움" pitchFamily="50" charset="-127"/>
              </a:defRPr>
            </a:lvl1pPr>
          </a:lstStyle>
          <a:p>
            <a:pPr lvl="0"/>
            <a:r>
              <a:rPr lang="en-US" altLang="ko-KR" dirty="0" smtClean="0"/>
              <a:t>A</a:t>
            </a:r>
          </a:p>
          <a:p>
            <a:pPr lvl="0"/>
            <a:r>
              <a:rPr lang="en-US" altLang="ko-KR" dirty="0" smtClean="0"/>
              <a:t>B</a:t>
            </a:r>
          </a:p>
          <a:p>
            <a:pPr lvl="0"/>
            <a:r>
              <a:rPr lang="en-US" altLang="ko-KR" dirty="0" smtClean="0"/>
              <a:t>C</a:t>
            </a:r>
          </a:p>
          <a:p>
            <a:pPr lvl="0"/>
            <a:endParaRPr lang="ko-KR" altLang="en-US" dirty="0" smtClean="0"/>
          </a:p>
        </p:txBody>
      </p:sp>
      <p:sp>
        <p:nvSpPr>
          <p:cNvPr id="7" name="직사각형 6"/>
          <p:cNvSpPr/>
          <p:nvPr userDrawn="1"/>
        </p:nvSpPr>
        <p:spPr>
          <a:xfrm>
            <a:off x="-121332" y="6525344"/>
            <a:ext cx="302433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800" b="1" dirty="0" smtClean="0">
                <a:solidFill>
                  <a:srgbClr val="ECA6C2"/>
                </a:solidFill>
                <a:effectLst/>
                <a:ea typeface="굴림" panose="020B0600000101010101" pitchFamily="50" charset="-127"/>
              </a:rPr>
              <a:t>Copyright 2017. LG Electronics Inc. All rights reserved. </a:t>
            </a:r>
            <a:endParaRPr lang="ko-KR" altLang="en-US" sz="800" dirty="0">
              <a:solidFill>
                <a:srgbClr val="ECA6C2"/>
              </a:solidFill>
            </a:endParaRPr>
          </a:p>
        </p:txBody>
      </p: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2840" y="5661248"/>
            <a:ext cx="3024336" cy="665352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8750752" y="6197998"/>
            <a:ext cx="1080121" cy="576064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endParaRPr lang="ko-KR" altLang="en-US" sz="1300" b="1" dirty="0" smtClean="0">
              <a:ea typeface="돋움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내용 개체 틀 5"/>
          <p:cNvSpPr>
            <a:spLocks noGrp="1"/>
          </p:cNvSpPr>
          <p:nvPr>
            <p:ph sz="quarter" idx="11" hasCustomPrompt="1"/>
          </p:nvPr>
        </p:nvSpPr>
        <p:spPr>
          <a:xfrm>
            <a:off x="632520" y="117995"/>
            <a:ext cx="8640960" cy="576000"/>
          </a:xfrm>
          <a:prstGeom prst="rect">
            <a:avLst/>
          </a:prstGeom>
        </p:spPr>
        <p:txBody>
          <a:bodyPr lIns="144000" anchor="ctr"/>
          <a:lstStyle>
            <a:lvl1pPr marL="0" indent="0" algn="ctr">
              <a:buFont typeface="+mj-lt"/>
              <a:buNone/>
              <a:defRPr kumimoji="1" lang="en-US" altLang="ko-KR" sz="2400" b="1" baseline="0" dirty="0" smtClean="0">
                <a:solidFill>
                  <a:srgbClr val="FF0066"/>
                </a:solidFill>
                <a:latin typeface="Arial" pitchFamily="34" charset="0"/>
                <a:ea typeface="맑은 고딕" pitchFamily="50" charset="-127"/>
                <a:cs typeface="+mn-cs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ko-KR" altLang="en-US" dirty="0" smtClean="0"/>
              <a:t>맑은 고딕</a:t>
            </a:r>
            <a:r>
              <a:rPr lang="en-US" altLang="ko-KR" dirty="0" smtClean="0"/>
              <a:t>(24)</a:t>
            </a:r>
          </a:p>
        </p:txBody>
      </p:sp>
      <p:sp>
        <p:nvSpPr>
          <p:cNvPr id="18" name="내용 개체 틀 10"/>
          <p:cNvSpPr>
            <a:spLocks noGrp="1"/>
          </p:cNvSpPr>
          <p:nvPr>
            <p:ph sz="quarter" idx="18"/>
          </p:nvPr>
        </p:nvSpPr>
        <p:spPr>
          <a:xfrm>
            <a:off x="632520" y="942063"/>
            <a:ext cx="8640960" cy="5439265"/>
          </a:xfrm>
          <a:prstGeom prst="rect">
            <a:avLst/>
          </a:prstGeom>
        </p:spPr>
        <p:txBody>
          <a:bodyPr/>
          <a:lstStyle>
            <a:lvl1pPr marL="268288" indent="-26828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  <a:defRPr sz="1800" b="1" u="none" baseline="0">
                <a:latin typeface="Calibri" pitchFamily="34" charset="0"/>
                <a:ea typeface="맑은 고딕" pitchFamily="50" charset="-127"/>
              </a:defRPr>
            </a:lvl1pPr>
            <a:lvl2pPr marL="363538" indent="-1889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lang="ko-KR" altLang="en-US" sz="14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4782120" y="6367318"/>
            <a:ext cx="341760" cy="253916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ctr" rtl="0" fontAlgn="base" latinLnBrk="1">
              <a:spcBef>
                <a:spcPct val="0"/>
              </a:spcBef>
              <a:spcAft>
                <a:spcPct val="0"/>
              </a:spcAft>
            </a:pPr>
            <a:fld id="{20D81975-5F40-40F7-A5DB-5814000A945F}" type="slidenum">
              <a:rPr kumimoji="1" lang="ko-KR" altLang="en-US" sz="1050" b="0" kern="120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  <a:cs typeface="Arial" pitchFamily="34" charset="0"/>
              </a:rPr>
              <a:pPr algn="ctr" rtl="0" fontAlgn="base" latinLnBrk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ko-KR" altLang="en-US" sz="1050" b="0" kern="1200" dirty="0" smtClean="0">
              <a:solidFill>
                <a:schemeClr val="tx1"/>
              </a:solidFill>
              <a:latin typeface="Calibri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42000" y="836712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직사각형 11"/>
          <p:cNvSpPr/>
          <p:nvPr userDrawn="1"/>
        </p:nvSpPr>
        <p:spPr>
          <a:xfrm>
            <a:off x="-63877" y="6513512"/>
            <a:ext cx="302433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800" b="1" dirty="0" smtClean="0">
                <a:solidFill>
                  <a:srgbClr val="ECA6C2"/>
                </a:solidFill>
                <a:effectLst/>
                <a:ea typeface="굴림" panose="020B0600000101010101" pitchFamily="50" charset="-127"/>
              </a:rPr>
              <a:t>Copyright 2017. LG Electronics Inc. All rights reserved. </a:t>
            </a:r>
            <a:endParaRPr lang="ko-KR" altLang="en-US" sz="800" dirty="0">
              <a:solidFill>
                <a:srgbClr val="ECA6C2"/>
              </a:solidFill>
            </a:endParaRPr>
          </a:p>
        </p:txBody>
      </p:sp>
      <p:sp>
        <p:nvSpPr>
          <p:cNvPr id="2" name="TextBox 1"/>
          <p:cNvSpPr txBox="1"/>
          <p:nvPr userDrawn="1"/>
        </p:nvSpPr>
        <p:spPr>
          <a:xfrm>
            <a:off x="8985447" y="6381328"/>
            <a:ext cx="920553" cy="47667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endParaRPr lang="ko-KR" altLang="en-US" sz="1300" b="1" dirty="0" smtClean="0">
              <a:ea typeface="돋움" pitchFamily="50" charset="-127"/>
            </a:endParaRPr>
          </a:p>
        </p:txBody>
      </p: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6868" y="6486679"/>
            <a:ext cx="1620668" cy="356546"/>
          </a:xfrm>
          <a:prstGeom prst="rect">
            <a:avLst/>
          </a:prstGeom>
        </p:spPr>
      </p:pic>
      <p:sp>
        <p:nvSpPr>
          <p:cNvPr id="9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내용 개체 틀 9"/>
          <p:cNvSpPr>
            <a:spLocks noGrp="1"/>
          </p:cNvSpPr>
          <p:nvPr>
            <p:ph sz="quarter" idx="16" hasCustomPrompt="1"/>
          </p:nvPr>
        </p:nvSpPr>
        <p:spPr>
          <a:xfrm>
            <a:off x="501204" y="1052736"/>
            <a:ext cx="4477943" cy="666934"/>
          </a:xfrm>
          <a:prstGeom prst="rect">
            <a:avLst/>
          </a:prstGeom>
        </p:spPr>
        <p:txBody>
          <a:bodyPr lIns="72000" anchor="ctr"/>
          <a:lstStyle>
            <a:lvl1pPr algn="l">
              <a:lnSpc>
                <a:spcPct val="150000"/>
              </a:lnSpc>
              <a:spcAft>
                <a:spcPts val="600"/>
              </a:spcAft>
              <a:buNone/>
              <a:defRPr sz="2400" b="1" u="sng" baseline="0">
                <a:latin typeface="Times New Roman" pitchFamily="18" charset="0"/>
                <a:ea typeface="맑은 고딕" pitchFamily="50" charset="-127"/>
              </a:defRPr>
            </a:lvl1pPr>
            <a:lvl2pPr>
              <a:defRPr sz="1600" b="1"/>
            </a:lvl2pPr>
            <a:lvl3pPr>
              <a:defRPr sz="1600" b="1"/>
            </a:lvl3pPr>
            <a:lvl4pPr>
              <a:defRPr sz="1600" b="1"/>
            </a:lvl4pPr>
            <a:lvl5pPr>
              <a:defRPr sz="1600" b="1"/>
            </a:lvl5pPr>
          </a:lstStyle>
          <a:p>
            <a:pPr lvl="0"/>
            <a:r>
              <a:rPr lang="en-US" altLang="ko-KR" dirty="0" smtClean="0"/>
              <a:t>xx</a:t>
            </a:r>
            <a:endParaRPr lang="ko-KR" altLang="en-US" dirty="0" smtClean="0"/>
          </a:p>
        </p:txBody>
      </p:sp>
      <p:sp>
        <p:nvSpPr>
          <p:cNvPr id="15" name="내용 개체 틀 9"/>
          <p:cNvSpPr>
            <a:spLocks noGrp="1"/>
          </p:cNvSpPr>
          <p:nvPr>
            <p:ph sz="quarter" idx="17" hasCustomPrompt="1"/>
          </p:nvPr>
        </p:nvSpPr>
        <p:spPr>
          <a:xfrm>
            <a:off x="5010733" y="1052701"/>
            <a:ext cx="4394063" cy="666934"/>
          </a:xfrm>
          <a:prstGeom prst="rect">
            <a:avLst/>
          </a:prstGeom>
        </p:spPr>
        <p:txBody>
          <a:bodyPr lIns="72000" anchor="ctr"/>
          <a:lstStyle>
            <a:lvl1pPr algn="l">
              <a:lnSpc>
                <a:spcPct val="150000"/>
              </a:lnSpc>
              <a:spcAft>
                <a:spcPts val="600"/>
              </a:spcAft>
              <a:buNone/>
              <a:defRPr sz="2400" b="1" u="sng" baseline="0">
                <a:latin typeface="Times New Roman" pitchFamily="18" charset="0"/>
                <a:ea typeface="맑은 고딕" pitchFamily="50" charset="-127"/>
              </a:defRPr>
            </a:lvl1pPr>
            <a:lvl2pPr>
              <a:defRPr sz="1600" b="1"/>
            </a:lvl2pPr>
            <a:lvl3pPr>
              <a:defRPr sz="1600" b="1"/>
            </a:lvl3pPr>
            <a:lvl4pPr>
              <a:defRPr sz="1600" b="1"/>
            </a:lvl4pPr>
            <a:lvl5pPr>
              <a:defRPr sz="1600" b="1"/>
            </a:lvl5pPr>
          </a:lstStyle>
          <a:p>
            <a:pPr lvl="0"/>
            <a:r>
              <a:rPr lang="en-US" altLang="ko-KR" dirty="0" smtClean="0"/>
              <a:t>xx</a:t>
            </a:r>
            <a:endParaRPr lang="ko-KR" altLang="en-US" dirty="0" smtClean="0"/>
          </a:p>
        </p:txBody>
      </p:sp>
      <p:sp>
        <p:nvSpPr>
          <p:cNvPr id="22" name="TextBox 21"/>
          <p:cNvSpPr txBox="1"/>
          <p:nvPr userDrawn="1"/>
        </p:nvSpPr>
        <p:spPr>
          <a:xfrm>
            <a:off x="4782120" y="6703476"/>
            <a:ext cx="341760" cy="253916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ctr" rtl="0" fontAlgn="base" latinLnBrk="1">
              <a:spcBef>
                <a:spcPct val="0"/>
              </a:spcBef>
              <a:spcAft>
                <a:spcPct val="0"/>
              </a:spcAft>
            </a:pPr>
            <a:fld id="{20D81975-5F40-40F7-A5DB-5814000A945F}" type="slidenum">
              <a:rPr kumimoji="1" lang="ko-KR" altLang="en-US" sz="1050" b="0" kern="120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  <a:cs typeface="Arial" pitchFamily="34" charset="0"/>
              </a:rPr>
              <a:pPr algn="ctr" rtl="0" fontAlgn="base" latinLnBrk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ko-KR" altLang="en-US" sz="1050" b="0" kern="1200" dirty="0" smtClean="0">
              <a:solidFill>
                <a:schemeClr val="tx1"/>
              </a:solidFill>
              <a:latin typeface="Calibri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29" name="내용 개체 틀 10"/>
          <p:cNvSpPr>
            <a:spLocks noGrp="1"/>
          </p:cNvSpPr>
          <p:nvPr>
            <p:ph sz="quarter" idx="18"/>
          </p:nvPr>
        </p:nvSpPr>
        <p:spPr>
          <a:xfrm>
            <a:off x="513157" y="1001152"/>
            <a:ext cx="4477943" cy="5547038"/>
          </a:xfrm>
          <a:prstGeom prst="rect">
            <a:avLst/>
          </a:prstGeom>
        </p:spPr>
        <p:txBody>
          <a:bodyPr/>
          <a:lstStyle>
            <a:lvl1pPr marL="268288" indent="-26828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  <a:defRPr sz="1800" b="1" u="none" baseline="0">
                <a:latin typeface="Calibri" pitchFamily="34" charset="0"/>
                <a:ea typeface="맑은 고딕" pitchFamily="50" charset="-127"/>
              </a:defRPr>
            </a:lvl1pPr>
            <a:lvl2pPr marL="363538" indent="-1889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lang="ko-KR" altLang="en-US" sz="14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</p:txBody>
      </p:sp>
      <p:sp>
        <p:nvSpPr>
          <p:cNvPr id="30" name="내용 개체 틀 10"/>
          <p:cNvSpPr>
            <a:spLocks noGrp="1"/>
          </p:cNvSpPr>
          <p:nvPr>
            <p:ph sz="quarter" idx="19"/>
          </p:nvPr>
        </p:nvSpPr>
        <p:spPr>
          <a:xfrm>
            <a:off x="5003331" y="996306"/>
            <a:ext cx="4392989" cy="5552121"/>
          </a:xfrm>
          <a:prstGeom prst="rect">
            <a:avLst/>
          </a:prstGeom>
        </p:spPr>
        <p:txBody>
          <a:bodyPr/>
          <a:lstStyle>
            <a:lvl1pPr marL="268288" indent="-26828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  <a:defRPr sz="1800" b="1" u="none" baseline="0">
                <a:latin typeface="Calibri" pitchFamily="34" charset="0"/>
                <a:ea typeface="맑은 고딕" pitchFamily="50" charset="-127"/>
              </a:defRPr>
            </a:lvl1pPr>
            <a:lvl2pPr marL="363538" indent="-1889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lang="ko-KR" altLang="en-US" sz="14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</p:txBody>
      </p:sp>
      <p:sp>
        <p:nvSpPr>
          <p:cNvPr id="13" name="Line 14"/>
          <p:cNvSpPr>
            <a:spLocks noChangeShapeType="1"/>
          </p:cNvSpPr>
          <p:nvPr userDrawn="1"/>
        </p:nvSpPr>
        <p:spPr bwMode="auto">
          <a:xfrm>
            <a:off x="0" y="764704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7" name="내용 개체 틀 5"/>
          <p:cNvSpPr>
            <a:spLocks noGrp="1"/>
          </p:cNvSpPr>
          <p:nvPr>
            <p:ph sz="quarter" idx="11" hasCustomPrompt="1"/>
          </p:nvPr>
        </p:nvSpPr>
        <p:spPr>
          <a:xfrm>
            <a:off x="461640" y="104005"/>
            <a:ext cx="8640960" cy="576000"/>
          </a:xfrm>
          <a:prstGeom prst="rect">
            <a:avLst/>
          </a:prstGeom>
        </p:spPr>
        <p:txBody>
          <a:bodyPr lIns="144000" anchor="ctr"/>
          <a:lstStyle>
            <a:lvl1pPr marL="0" indent="0" algn="ctr">
              <a:buFont typeface="+mj-lt"/>
              <a:buNone/>
              <a:defRPr kumimoji="1" lang="en-US" altLang="ko-KR" sz="2400" b="1" baseline="0" dirty="0" smtClean="0">
                <a:solidFill>
                  <a:srgbClr val="FF0066"/>
                </a:solidFill>
                <a:latin typeface="Arial" pitchFamily="34" charset="0"/>
                <a:ea typeface="맑은 고딕" pitchFamily="50" charset="-127"/>
                <a:cs typeface="+mn-cs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ko-KR" altLang="en-US" dirty="0" smtClean="0"/>
              <a:t>맑은 고딕</a:t>
            </a:r>
            <a:r>
              <a:rPr lang="en-US" altLang="ko-KR" dirty="0" smtClean="0"/>
              <a:t>(24)</a:t>
            </a:r>
          </a:p>
        </p:txBody>
      </p:sp>
      <p:sp>
        <p:nvSpPr>
          <p:cNvPr id="18" name="직사각형 17"/>
          <p:cNvSpPr/>
          <p:nvPr userDrawn="1"/>
        </p:nvSpPr>
        <p:spPr>
          <a:xfrm>
            <a:off x="-87560" y="6609642"/>
            <a:ext cx="302433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800" b="1" dirty="0" smtClean="0">
                <a:solidFill>
                  <a:srgbClr val="ECA6C2"/>
                </a:solidFill>
                <a:effectLst/>
                <a:ea typeface="굴림" panose="020B0600000101010101" pitchFamily="50" charset="-127"/>
              </a:rPr>
              <a:t>Copyright 2017. LG Electronics Inc. All rights reserved. </a:t>
            </a:r>
            <a:endParaRPr lang="ko-KR" altLang="en-US" sz="800" dirty="0">
              <a:solidFill>
                <a:srgbClr val="ECA6C2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8985447" y="6381328"/>
            <a:ext cx="892521" cy="47667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endParaRPr lang="ko-KR" altLang="en-US" sz="1300" b="1" dirty="0" smtClean="0">
              <a:ea typeface="돋움" pitchFamily="50" charset="-127"/>
            </a:endParaRPr>
          </a:p>
        </p:txBody>
      </p:sp>
      <p:pic>
        <p:nvPicPr>
          <p:cNvPr id="21" name="그림 2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6868" y="6486679"/>
            <a:ext cx="1620668" cy="356546"/>
          </a:xfrm>
          <a:prstGeom prst="rect">
            <a:avLst/>
          </a:prstGeom>
        </p:spPr>
      </p:pic>
      <p:sp>
        <p:nvSpPr>
          <p:cNvPr id="14" name="Line 14"/>
          <p:cNvSpPr>
            <a:spLocks noChangeShapeType="1"/>
          </p:cNvSpPr>
          <p:nvPr userDrawn="1"/>
        </p:nvSpPr>
        <p:spPr bwMode="auto">
          <a:xfrm>
            <a:off x="19452" y="6548427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내용 개체 틀 5"/>
          <p:cNvSpPr>
            <a:spLocks noGrp="1"/>
          </p:cNvSpPr>
          <p:nvPr>
            <p:ph sz="quarter" idx="11" hasCustomPrompt="1"/>
          </p:nvPr>
        </p:nvSpPr>
        <p:spPr>
          <a:xfrm>
            <a:off x="454873" y="116632"/>
            <a:ext cx="8928000" cy="576000"/>
          </a:xfrm>
          <a:prstGeom prst="rect">
            <a:avLst/>
          </a:prstGeom>
        </p:spPr>
        <p:txBody>
          <a:bodyPr lIns="144000" anchor="ctr"/>
          <a:lstStyle>
            <a:lvl1pPr marL="0" indent="0" algn="ctr">
              <a:buFont typeface="+mj-lt"/>
              <a:buNone/>
              <a:defRPr kumimoji="1" lang="en-US" altLang="ko-KR" sz="2400" b="1" baseline="0" dirty="0" smtClean="0">
                <a:solidFill>
                  <a:srgbClr val="FF0066"/>
                </a:solidFill>
                <a:latin typeface="Arial" pitchFamily="34" charset="0"/>
                <a:ea typeface="맑은 고딕" pitchFamily="50" charset="-127"/>
                <a:cs typeface="+mn-cs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ko-KR" altLang="en-US" dirty="0" smtClean="0"/>
              <a:t>헤딩</a:t>
            </a:r>
            <a:r>
              <a:rPr lang="en-US" altLang="ko-KR" dirty="0" smtClean="0"/>
              <a:t>Heading </a:t>
            </a:r>
          </a:p>
        </p:txBody>
      </p:sp>
      <p:sp>
        <p:nvSpPr>
          <p:cNvPr id="18" name="내용 개체 틀 10"/>
          <p:cNvSpPr>
            <a:spLocks noGrp="1"/>
          </p:cNvSpPr>
          <p:nvPr>
            <p:ph sz="quarter" idx="18"/>
          </p:nvPr>
        </p:nvSpPr>
        <p:spPr>
          <a:xfrm>
            <a:off x="488504" y="980794"/>
            <a:ext cx="4464496" cy="5395722"/>
          </a:xfrm>
          <a:prstGeom prst="rect">
            <a:avLst/>
          </a:prstGeom>
        </p:spPr>
        <p:txBody>
          <a:bodyPr/>
          <a:lstStyle>
            <a:lvl1pPr marL="268288" indent="-26828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  <a:defRPr sz="1800" b="1" u="none" baseline="0">
                <a:latin typeface="Calibri" pitchFamily="34" charset="0"/>
                <a:ea typeface="맑은 고딕" pitchFamily="50" charset="-127"/>
              </a:defRPr>
            </a:lvl1pPr>
            <a:lvl2pPr marL="363538" indent="-1889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lang="ko-KR" altLang="en-US" sz="12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</p:txBody>
      </p:sp>
      <p:sp>
        <p:nvSpPr>
          <p:cNvPr id="19" name="내용 개체 틀 10"/>
          <p:cNvSpPr>
            <a:spLocks noGrp="1"/>
          </p:cNvSpPr>
          <p:nvPr>
            <p:ph sz="quarter" idx="19"/>
          </p:nvPr>
        </p:nvSpPr>
        <p:spPr>
          <a:xfrm>
            <a:off x="4965838" y="980793"/>
            <a:ext cx="4451657" cy="5400535"/>
          </a:xfrm>
          <a:prstGeom prst="rect">
            <a:avLst/>
          </a:prstGeom>
        </p:spPr>
        <p:txBody>
          <a:bodyPr/>
          <a:lstStyle>
            <a:lvl1pPr marL="268288" indent="-26828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  <a:defRPr sz="1800" b="1" u="none" baseline="0">
                <a:latin typeface="Calibri" pitchFamily="34" charset="0"/>
                <a:ea typeface="맑은 고딕" pitchFamily="50" charset="-127"/>
              </a:defRPr>
            </a:lvl1pPr>
            <a:lvl2pPr marL="363538" indent="-1889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lang="ko-KR" altLang="en-US" sz="12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4777311" y="6536377"/>
            <a:ext cx="351378" cy="261610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fld id="{20D81975-5F40-40F7-A5DB-5814000A945F}" type="slidenum">
              <a:rPr lang="ko-KR" altLang="en-US" sz="1050" b="0" smtClean="0">
                <a:latin typeface="Calibri" pitchFamily="34" charset="0"/>
                <a:ea typeface="맑은 고딕" pitchFamily="50" charset="-127"/>
                <a:cs typeface="Arial" pitchFamily="34" charset="0"/>
              </a:rPr>
              <a:pPr/>
              <a:t>‹#›</a:t>
            </a:fld>
            <a:endParaRPr lang="ko-KR" altLang="en-US" sz="1050" b="0" dirty="0" smtClean="0">
              <a:latin typeface="Calibri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9" name="Line 14"/>
          <p:cNvSpPr>
            <a:spLocks noChangeShapeType="1"/>
          </p:cNvSpPr>
          <p:nvPr userDrawn="1"/>
        </p:nvSpPr>
        <p:spPr bwMode="auto">
          <a:xfrm>
            <a:off x="48086" y="836712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직사각형 12"/>
          <p:cNvSpPr/>
          <p:nvPr userDrawn="1"/>
        </p:nvSpPr>
        <p:spPr>
          <a:xfrm>
            <a:off x="-6997" y="6536377"/>
            <a:ext cx="302433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800" b="1" dirty="0" smtClean="0">
                <a:solidFill>
                  <a:srgbClr val="ECA6C2"/>
                </a:solidFill>
                <a:effectLst/>
                <a:ea typeface="굴림" panose="020B0600000101010101" pitchFamily="50" charset="-127"/>
              </a:rPr>
              <a:t>Copyright 2017. LG Electronics Inc. All rights reserved. </a:t>
            </a:r>
            <a:endParaRPr lang="ko-KR" altLang="en-US" sz="800" dirty="0">
              <a:solidFill>
                <a:srgbClr val="ECA6C2"/>
              </a:solidFill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9017259" y="6356067"/>
            <a:ext cx="894827" cy="395754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endParaRPr lang="ko-KR" altLang="en-US" sz="1300" b="1" dirty="0" smtClean="0">
              <a:ea typeface="돋움" pitchFamily="50" charset="-127"/>
            </a:endParaRPr>
          </a:p>
        </p:txBody>
      </p:sp>
      <p:pic>
        <p:nvPicPr>
          <p:cNvPr id="20" name="그림 1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6868" y="6486679"/>
            <a:ext cx="1620668" cy="356546"/>
          </a:xfrm>
          <a:prstGeom prst="rect">
            <a:avLst/>
          </a:prstGeom>
        </p:spPr>
      </p:pic>
      <p:sp>
        <p:nvSpPr>
          <p:cNvPr id="11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 userDrawn="1"/>
        </p:nvSpPr>
        <p:spPr>
          <a:xfrm>
            <a:off x="4777311" y="6453336"/>
            <a:ext cx="351378" cy="261610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fld id="{20D81975-5F40-40F7-A5DB-5814000A945F}" type="slidenum">
              <a:rPr lang="ko-KR" altLang="en-US" sz="1050" b="0" smtClean="0">
                <a:latin typeface="Calibri" pitchFamily="34" charset="0"/>
                <a:ea typeface="맑은 고딕" pitchFamily="50" charset="-127"/>
                <a:cs typeface="Arial" pitchFamily="34" charset="0"/>
              </a:rPr>
              <a:pPr/>
              <a:t>‹#›</a:t>
            </a:fld>
            <a:endParaRPr lang="ko-KR" altLang="en-US" sz="1050" b="0" dirty="0" smtClean="0">
              <a:latin typeface="Calibri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9" name="Line 14"/>
          <p:cNvSpPr>
            <a:spLocks noChangeShapeType="1"/>
          </p:cNvSpPr>
          <p:nvPr userDrawn="1"/>
        </p:nvSpPr>
        <p:spPr bwMode="auto">
          <a:xfrm>
            <a:off x="6752" y="764704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바닥글 개체 틀 4"/>
          <p:cNvSpPr txBox="1">
            <a:spLocks/>
          </p:cNvSpPr>
          <p:nvPr userDrawn="1"/>
        </p:nvSpPr>
        <p:spPr>
          <a:xfrm>
            <a:off x="3799669" y="11241"/>
            <a:ext cx="1705332" cy="23336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ctr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 smtClean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Internal</a:t>
            </a:r>
            <a:r>
              <a:rPr lang="en-US" altLang="ko-KR" baseline="0" dirty="0" smtClean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Use Only</a:t>
            </a:r>
            <a:endParaRPr lang="ko-KR" altLang="en-US" dirty="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직사각형 11"/>
          <p:cNvSpPr/>
          <p:nvPr userDrawn="1"/>
        </p:nvSpPr>
        <p:spPr>
          <a:xfrm>
            <a:off x="-29838" y="6535662"/>
            <a:ext cx="302433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800" b="1" dirty="0" smtClean="0">
                <a:solidFill>
                  <a:srgbClr val="ECA6C2"/>
                </a:solidFill>
                <a:effectLst/>
                <a:ea typeface="굴림" panose="020B0600000101010101" pitchFamily="50" charset="-127"/>
              </a:rPr>
              <a:t>Copyright 2017. LG Electronics Inc. All rights reserved. </a:t>
            </a:r>
            <a:endParaRPr lang="ko-KR" altLang="en-US" sz="800" dirty="0">
              <a:solidFill>
                <a:srgbClr val="ECA6C2"/>
              </a:solidFill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8985447" y="6381328"/>
            <a:ext cx="920553" cy="47667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endParaRPr lang="ko-KR" altLang="en-US" sz="1300" b="1" dirty="0" smtClean="0">
              <a:ea typeface="돋움" pitchFamily="50" charset="-127"/>
            </a:endParaRPr>
          </a:p>
        </p:txBody>
      </p:sp>
      <p:pic>
        <p:nvPicPr>
          <p:cNvPr id="14" name="그림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6868" y="6486679"/>
            <a:ext cx="1620668" cy="356546"/>
          </a:xfrm>
          <a:prstGeom prst="rect">
            <a:avLst/>
          </a:prstGeom>
        </p:spPr>
      </p:pic>
      <p:sp>
        <p:nvSpPr>
          <p:cNvPr id="11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5" name="내용 개체 틀 5"/>
          <p:cNvSpPr>
            <a:spLocks noGrp="1"/>
          </p:cNvSpPr>
          <p:nvPr>
            <p:ph sz="quarter" idx="11" hasCustomPrompt="1"/>
          </p:nvPr>
        </p:nvSpPr>
        <p:spPr>
          <a:xfrm>
            <a:off x="632520" y="117995"/>
            <a:ext cx="8640960" cy="576000"/>
          </a:xfrm>
          <a:prstGeom prst="rect">
            <a:avLst/>
          </a:prstGeom>
        </p:spPr>
        <p:txBody>
          <a:bodyPr lIns="144000" anchor="ctr"/>
          <a:lstStyle>
            <a:lvl1pPr marL="0" indent="0" algn="ctr">
              <a:buFont typeface="+mj-lt"/>
              <a:buNone/>
              <a:defRPr kumimoji="1" lang="en-US" altLang="ko-KR" sz="2400" b="1" baseline="0" dirty="0" smtClean="0">
                <a:solidFill>
                  <a:srgbClr val="FF0066"/>
                </a:solidFill>
                <a:latin typeface="Arial" pitchFamily="34" charset="0"/>
                <a:ea typeface="맑은 고딕" pitchFamily="50" charset="-127"/>
                <a:cs typeface="+mn-cs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ko-KR" altLang="en-US" dirty="0" smtClean="0"/>
              <a:t>맑은 고딕</a:t>
            </a:r>
            <a:r>
              <a:rPr lang="en-US" altLang="ko-KR" dirty="0" smtClean="0"/>
              <a:t>(24)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9464" y="6390381"/>
            <a:ext cx="698902" cy="360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326" r:id="rId1"/>
    <p:sldLayoutId id="2147486332" r:id="rId2"/>
    <p:sldLayoutId id="2147486328" r:id="rId3"/>
    <p:sldLayoutId id="2147486331" r:id="rId4"/>
    <p:sldLayoutId id="2147486333" r:id="rId5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145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29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433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578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1313" indent="-3413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1413" indent="-2270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598613" indent="-22701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5813" indent="-227013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29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439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858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5727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3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8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22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67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11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5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image" Target="../media/image7.pn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1.bin"/><Relationship Id="rId10" Type="http://schemas.openxmlformats.org/officeDocument/2006/relationships/oleObject" Target="../embeddings/oleObject4.bin"/><Relationship Id="rId4" Type="http://schemas.openxmlformats.org/officeDocument/2006/relationships/image" Target="../media/image8.png"/><Relationship Id="rId9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9.wmf"/><Relationship Id="rId4" Type="http://schemas.openxmlformats.org/officeDocument/2006/relationships/oleObject" Target="../embeddings/oleObject5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image" Target="../media/image11.jpeg"/><Relationship Id="rId7" Type="http://schemas.openxmlformats.org/officeDocument/2006/relationships/image" Target="../media/image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6.bin"/><Relationship Id="rId11" Type="http://schemas.openxmlformats.org/officeDocument/2006/relationships/oleObject" Target="../embeddings/oleObject9.bin"/><Relationship Id="rId5" Type="http://schemas.openxmlformats.org/officeDocument/2006/relationships/image" Target="../media/image8.png"/><Relationship Id="rId10" Type="http://schemas.openxmlformats.org/officeDocument/2006/relationships/oleObject" Target="../embeddings/oleObject8.bin"/><Relationship Id="rId4" Type="http://schemas.openxmlformats.org/officeDocument/2006/relationships/image" Target="../media/image7.png"/><Relationship Id="rId9" Type="http://schemas.openxmlformats.org/officeDocument/2006/relationships/image" Target="../media/image6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9.wmf"/><Relationship Id="rId4" Type="http://schemas.openxmlformats.org/officeDocument/2006/relationships/oleObject" Target="../embeddings/oleObject10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4"/>
          <p:cNvSpPr txBox="1">
            <a:spLocks/>
          </p:cNvSpPr>
          <p:nvPr/>
        </p:nvSpPr>
        <p:spPr>
          <a:xfrm>
            <a:off x="408462" y="1916832"/>
            <a:ext cx="9089077" cy="1299636"/>
          </a:xfrm>
          <a:prstGeom prst="rect">
            <a:avLst/>
          </a:prstGeom>
          <a:noFill/>
        </p:spPr>
        <p:txBody>
          <a:bodyPr anchor="ctr"/>
          <a:lstStyle>
            <a:lvl1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3200" b="1" baseline="0">
                <a:solidFill>
                  <a:schemeClr val="tx2"/>
                </a:solidFill>
                <a:latin typeface="Arial" pitchFamily="34" charset="0"/>
                <a:ea typeface="맑은 고딕" pitchFamily="50" charset="-127"/>
                <a:cs typeface="+mj-cs"/>
              </a:defRPr>
            </a:lvl1pPr>
            <a:lvl2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2pPr>
            <a:lvl3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3pPr>
            <a:lvl4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4pPr>
            <a:lvl5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5pPr>
            <a:lvl6pPr marL="457145"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6pPr>
            <a:lvl7pPr marL="914290"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7pPr>
            <a:lvl8pPr marL="1371433"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8pPr>
            <a:lvl9pPr marL="1828578"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endParaRPr lang="ko-KR" altLang="en-US" sz="2800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89269" y="1699755"/>
            <a:ext cx="9751521" cy="1299636"/>
          </a:xfrm>
        </p:spPr>
        <p:txBody>
          <a:bodyPr/>
          <a:lstStyle/>
          <a:p>
            <a:r>
              <a:rPr lang="en-US" altLang="ko-KR" dirty="0"/>
              <a:t>Motivation for new SI :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Study </a:t>
            </a:r>
            <a:r>
              <a:rPr lang="en-US" altLang="ko-KR" dirty="0"/>
              <a:t>on </a:t>
            </a:r>
            <a:r>
              <a:rPr lang="en-US" altLang="ko-KR" dirty="0" smtClean="0"/>
              <a:t>Flexible </a:t>
            </a:r>
            <a:r>
              <a:rPr lang="en-US" altLang="ko-KR" dirty="0"/>
              <a:t>and </a:t>
            </a:r>
            <a:r>
              <a:rPr lang="en-US" altLang="ko-KR" dirty="0" smtClean="0"/>
              <a:t>Full </a:t>
            </a:r>
            <a:r>
              <a:rPr lang="en-US" altLang="ko-KR" dirty="0"/>
              <a:t>duplex for NR</a:t>
            </a:r>
            <a:endParaRPr lang="ko-KR" altLang="en-US" dirty="0"/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612801" y="4473999"/>
            <a:ext cx="6652567" cy="461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9" tIns="45714" rIns="91429" bIns="45714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2400" dirty="0" smtClean="0">
                <a:solidFill>
                  <a:srgbClr val="000000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LG Electronics</a:t>
            </a:r>
            <a:endParaRPr lang="ko-KR" altLang="en-US" sz="2400" baseline="0" dirty="0">
              <a:solidFill>
                <a:srgbClr val="000000"/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152400" y="188640"/>
            <a:ext cx="51816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spcBef>
                <a:spcPct val="0"/>
              </a:spcBef>
              <a:buFontTx/>
              <a:buNone/>
            </a:pPr>
            <a:r>
              <a:rPr lang="en-US" altLang="ko-KR" sz="1800" dirty="0">
                <a:cs typeface="Times New Roman" pitchFamily="18" charset="0"/>
              </a:rPr>
              <a:t>3GPP TSG RAN Meeting #</a:t>
            </a:r>
            <a:r>
              <a:rPr lang="en-US" altLang="ko-KR" sz="1800" dirty="0" smtClean="0">
                <a:cs typeface="Times New Roman" pitchFamily="18" charset="0"/>
              </a:rPr>
              <a:t>76</a:t>
            </a:r>
            <a:r>
              <a:rPr lang="en-US" altLang="ko-KR" sz="1800" dirty="0">
                <a:cs typeface="Times New Roman" pitchFamily="18" charset="0"/>
              </a:rPr>
              <a:t>	</a:t>
            </a:r>
            <a:endParaRPr lang="en-US" altLang="ko-KR" sz="1800" dirty="0" smtClean="0">
              <a:cs typeface="Times New Roman" pitchFamily="18" charset="0"/>
            </a:endParaRPr>
          </a:p>
          <a:p>
            <a:pPr algn="l">
              <a:spcBef>
                <a:spcPct val="0"/>
              </a:spcBef>
              <a:buFontTx/>
              <a:buNone/>
            </a:pPr>
            <a:r>
              <a:rPr lang="en-US" altLang="ko-KR" sz="1800" dirty="0">
                <a:cs typeface="Times New Roman" pitchFamily="18" charset="0"/>
              </a:rPr>
              <a:t>West Palm Beach, Florida </a:t>
            </a:r>
            <a:r>
              <a:rPr lang="en-US" altLang="ko-KR" sz="1800" dirty="0" smtClean="0">
                <a:cs typeface="Times New Roman" pitchFamily="18" charset="0"/>
              </a:rPr>
              <a:t>, US, June 5 </a:t>
            </a:r>
            <a:r>
              <a:rPr lang="en-US" altLang="ko-KR" sz="1800" dirty="0">
                <a:cs typeface="Times New Roman" pitchFamily="18" charset="0"/>
              </a:rPr>
              <a:t>- </a:t>
            </a:r>
            <a:r>
              <a:rPr lang="en-US" altLang="ko-KR" sz="1800" dirty="0" smtClean="0">
                <a:cs typeface="Times New Roman" pitchFamily="18" charset="0"/>
              </a:rPr>
              <a:t>8, </a:t>
            </a:r>
            <a:r>
              <a:rPr lang="en-US" altLang="ko-KR" sz="1800" dirty="0">
                <a:cs typeface="Times New Roman" pitchFamily="18" charset="0"/>
              </a:rPr>
              <a:t>2017</a:t>
            </a:r>
          </a:p>
          <a:p>
            <a:pPr algn="l">
              <a:spcBef>
                <a:spcPct val="0"/>
              </a:spcBef>
              <a:buFontTx/>
              <a:buNone/>
            </a:pPr>
            <a:endParaRPr lang="tr-TR" altLang="ko-KR" sz="1800" dirty="0">
              <a:latin typeface="Arial" charset="0"/>
              <a:cs typeface="Times New Roman" pitchFamily="18" charset="0"/>
            </a:endParaRPr>
          </a:p>
        </p:txBody>
      </p:sp>
      <p:sp>
        <p:nvSpPr>
          <p:cNvPr id="11" name="직사각형 5"/>
          <p:cNvSpPr>
            <a:spLocks noChangeArrowheads="1"/>
          </p:cNvSpPr>
          <p:nvPr/>
        </p:nvSpPr>
        <p:spPr bwMode="auto">
          <a:xfrm>
            <a:off x="8472766" y="152400"/>
            <a:ext cx="12634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spcBef>
                <a:spcPct val="0"/>
              </a:spcBef>
              <a:buFontTx/>
              <a:buNone/>
            </a:pPr>
            <a:r>
              <a:rPr lang="en-GB" altLang="ko-KR" sz="1800" b="1" dirty="0">
                <a:cs typeface="Times New Roman" pitchFamily="18" charset="0"/>
              </a:rPr>
              <a:t> </a:t>
            </a:r>
            <a:r>
              <a:rPr lang="en-GB" altLang="ko-KR" sz="1800" dirty="0" smtClean="0">
                <a:cs typeface="Times New Roman" pitchFamily="18" charset="0"/>
              </a:rPr>
              <a:t>RP-171094</a:t>
            </a:r>
            <a:endParaRPr lang="en-GB" altLang="ko-KR" sz="1800" dirty="0">
              <a:cs typeface="Times New Roman" pitchFamily="18" charset="0"/>
            </a:endParaRPr>
          </a:p>
        </p:txBody>
      </p:sp>
      <p:sp>
        <p:nvSpPr>
          <p:cNvPr id="7" name="직사각형 6"/>
          <p:cNvSpPr>
            <a:spLocks noChangeArrowheads="1"/>
          </p:cNvSpPr>
          <p:nvPr/>
        </p:nvSpPr>
        <p:spPr bwMode="auto">
          <a:xfrm>
            <a:off x="408462" y="980728"/>
            <a:ext cx="20313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ko-KR"/>
            </a:defPPr>
            <a:lvl1pPr algn="ctr" rtl="0" fontAlgn="base" latinLnBrk="1">
              <a:spcBef>
                <a:spcPct val="0"/>
              </a:spcBef>
              <a:spcAft>
                <a:spcPct val="0"/>
              </a:spcAft>
              <a:defRPr kumimoji="1" sz="1600" b="1" kern="1200">
                <a:solidFill>
                  <a:schemeClr val="tx1"/>
                </a:solidFill>
                <a:latin typeface="Arial" pitchFamily="34" charset="0"/>
                <a:ea typeface="돋움" pitchFamily="50" charset="-127"/>
                <a:cs typeface="+mn-cs"/>
              </a:defRPr>
            </a:lvl1pPr>
            <a:lvl2pPr marL="455613" indent="1588" algn="ctr" rtl="0" fontAlgn="base" latinLnBrk="1">
              <a:spcBef>
                <a:spcPct val="0"/>
              </a:spcBef>
              <a:spcAft>
                <a:spcPct val="0"/>
              </a:spcAft>
              <a:defRPr kumimoji="1" sz="1600" b="1" kern="1200">
                <a:solidFill>
                  <a:schemeClr val="tx1"/>
                </a:solidFill>
                <a:latin typeface="Arial" pitchFamily="34" charset="0"/>
                <a:ea typeface="돋움" pitchFamily="50" charset="-127"/>
                <a:cs typeface="+mn-cs"/>
              </a:defRPr>
            </a:lvl2pPr>
            <a:lvl3pPr marL="912813" indent="1588" algn="ctr" rtl="0" fontAlgn="base" latinLnBrk="1">
              <a:spcBef>
                <a:spcPct val="0"/>
              </a:spcBef>
              <a:spcAft>
                <a:spcPct val="0"/>
              </a:spcAft>
              <a:defRPr kumimoji="1" sz="1600" b="1" kern="1200">
                <a:solidFill>
                  <a:schemeClr val="tx1"/>
                </a:solidFill>
                <a:latin typeface="Arial" pitchFamily="34" charset="0"/>
                <a:ea typeface="돋움" pitchFamily="50" charset="-127"/>
                <a:cs typeface="+mn-cs"/>
              </a:defRPr>
            </a:lvl3pPr>
            <a:lvl4pPr marL="1370013" indent="1588" algn="ctr" rtl="0" fontAlgn="base" latinLnBrk="1">
              <a:spcBef>
                <a:spcPct val="0"/>
              </a:spcBef>
              <a:spcAft>
                <a:spcPct val="0"/>
              </a:spcAft>
              <a:defRPr kumimoji="1" sz="1600" b="1" kern="1200">
                <a:solidFill>
                  <a:schemeClr val="tx1"/>
                </a:solidFill>
                <a:latin typeface="Arial" pitchFamily="34" charset="0"/>
                <a:ea typeface="돋움" pitchFamily="50" charset="-127"/>
                <a:cs typeface="+mn-cs"/>
              </a:defRPr>
            </a:lvl4pPr>
            <a:lvl5pPr marL="1827213" indent="1588" algn="ctr" rtl="0" fontAlgn="base" latinLnBrk="1">
              <a:spcBef>
                <a:spcPct val="0"/>
              </a:spcBef>
              <a:spcAft>
                <a:spcPct val="0"/>
              </a:spcAft>
              <a:defRPr kumimoji="1" sz="1600" b="1" kern="1200">
                <a:solidFill>
                  <a:schemeClr val="tx1"/>
                </a:solidFill>
                <a:latin typeface="Arial" pitchFamily="34" charset="0"/>
                <a:ea typeface="돋움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sz="1600" b="1" kern="1200">
                <a:solidFill>
                  <a:schemeClr val="tx1"/>
                </a:solidFill>
                <a:latin typeface="Arial" pitchFamily="34" charset="0"/>
                <a:ea typeface="돋움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sz="1600" b="1" kern="1200">
                <a:solidFill>
                  <a:schemeClr val="tx1"/>
                </a:solidFill>
                <a:latin typeface="Arial" pitchFamily="34" charset="0"/>
                <a:ea typeface="돋움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sz="1600" b="1" kern="1200">
                <a:solidFill>
                  <a:schemeClr val="tx1"/>
                </a:solidFill>
                <a:latin typeface="Arial" pitchFamily="34" charset="0"/>
                <a:ea typeface="돋움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sz="1600" b="1" kern="1200">
                <a:solidFill>
                  <a:schemeClr val="tx1"/>
                </a:solidFill>
                <a:latin typeface="Arial" pitchFamily="34" charset="0"/>
                <a:ea typeface="돋움" pitchFamily="50" charset="-127"/>
                <a:cs typeface="+mn-cs"/>
              </a:defRPr>
            </a:lvl9pPr>
          </a:lstStyle>
          <a:p>
            <a:pPr algn="l">
              <a:spcBef>
                <a:spcPct val="0"/>
              </a:spcBef>
              <a:buFontTx/>
              <a:buNone/>
            </a:pPr>
            <a:r>
              <a:rPr lang="en-GB" altLang="ko-KR" sz="1800" b="1" dirty="0" smtClean="0">
                <a:cs typeface="Times New Roman" pitchFamily="18" charset="0"/>
              </a:rPr>
              <a:t>Agenda Item: 9.1</a:t>
            </a:r>
            <a:endParaRPr lang="en-GB" altLang="ko-KR" sz="1800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en-US" altLang="ko-KR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altLang="ko-KR" sz="2000" dirty="0"/>
              <a:t>Trends in NR</a:t>
            </a:r>
          </a:p>
          <a:p>
            <a:pPr lvl="1"/>
            <a:r>
              <a:rPr lang="en-US" altLang="ko-KR" sz="1600" dirty="0" smtClean="0"/>
              <a:t>Explosive </a:t>
            </a:r>
            <a:r>
              <a:rPr lang="en-US" altLang="ko-KR" sz="1600" dirty="0"/>
              <a:t>Increase in Demand for Data Traffic</a:t>
            </a:r>
          </a:p>
          <a:p>
            <a:pPr lvl="2"/>
            <a:r>
              <a:rPr lang="en-US" altLang="ko-KR" sz="1300" dirty="0" smtClean="0"/>
              <a:t>Traffic </a:t>
            </a:r>
            <a:r>
              <a:rPr lang="en-US" altLang="ko-KR" sz="1300" dirty="0"/>
              <a:t>volume/burst and DL/UL traffic asymmetry</a:t>
            </a:r>
          </a:p>
          <a:p>
            <a:pPr lvl="1"/>
            <a:r>
              <a:rPr lang="en-US" altLang="ko-KR" sz="1600" dirty="0" smtClean="0"/>
              <a:t>Ultra </a:t>
            </a:r>
            <a:r>
              <a:rPr lang="en-US" altLang="ko-KR" sz="1600" dirty="0"/>
              <a:t>Low Latency required</a:t>
            </a:r>
          </a:p>
          <a:p>
            <a:pPr lvl="1"/>
            <a:r>
              <a:rPr lang="en-US" altLang="ko-KR" sz="1600" dirty="0" smtClean="0"/>
              <a:t>Support Various </a:t>
            </a:r>
            <a:r>
              <a:rPr lang="en-US" altLang="ko-KR" sz="1600" dirty="0"/>
              <a:t>Usage </a:t>
            </a:r>
            <a:r>
              <a:rPr lang="en-US" altLang="ko-KR" sz="1600" dirty="0" smtClean="0"/>
              <a:t>Scenarios by a single cell: </a:t>
            </a:r>
            <a:r>
              <a:rPr lang="en-US" altLang="ko-KR" sz="1600" dirty="0" err="1"/>
              <a:t>eMBB</a:t>
            </a:r>
            <a:r>
              <a:rPr lang="en-US" altLang="ko-KR" sz="1600" dirty="0"/>
              <a:t>, URLLC, </a:t>
            </a:r>
            <a:r>
              <a:rPr lang="en-US" altLang="ko-KR" sz="1600" dirty="0" err="1" smtClean="0"/>
              <a:t>mMTC</a:t>
            </a:r>
            <a:endParaRPr lang="en-US" altLang="ko-KR" sz="1600" dirty="0"/>
          </a:p>
          <a:p>
            <a:r>
              <a:rPr lang="en-US" altLang="ko-KR" sz="2000" dirty="0" smtClean="0"/>
              <a:t>Enabling Technologies</a:t>
            </a:r>
            <a:endParaRPr lang="en-US" altLang="ko-KR" sz="2000" dirty="0"/>
          </a:p>
          <a:p>
            <a:pPr lvl="1"/>
            <a:r>
              <a:rPr lang="en-US" altLang="ko-KR" sz="1600" dirty="0" smtClean="0"/>
              <a:t>Dynamic and flexibility </a:t>
            </a:r>
            <a:r>
              <a:rPr lang="en-US" altLang="ko-KR" sz="1600" dirty="0"/>
              <a:t>of frequency resource </a:t>
            </a:r>
            <a:r>
              <a:rPr lang="en-US" altLang="ko-KR" sz="1600" dirty="0" smtClean="0"/>
              <a:t>utilization</a:t>
            </a:r>
            <a:endParaRPr lang="en-US" altLang="ko-KR" sz="1600" dirty="0"/>
          </a:p>
          <a:p>
            <a:pPr lvl="2"/>
            <a:r>
              <a:rPr lang="en-US" altLang="ko-KR" sz="1300" dirty="0" smtClean="0"/>
              <a:t>Support flexible </a:t>
            </a:r>
            <a:r>
              <a:rPr lang="en-US" altLang="ko-KR" sz="1300" dirty="0"/>
              <a:t>DL/UL resource </a:t>
            </a:r>
            <a:r>
              <a:rPr lang="en-US" altLang="ko-KR" sz="1300" dirty="0" smtClean="0"/>
              <a:t>allocation with FDM manner </a:t>
            </a:r>
            <a:endParaRPr lang="en-US" altLang="ko-KR" sz="1300" dirty="0"/>
          </a:p>
          <a:p>
            <a:pPr marL="261938" lvl="2" indent="0">
              <a:buNone/>
            </a:pPr>
            <a:r>
              <a:rPr lang="en-US" altLang="ko-KR" sz="1300" dirty="0" smtClean="0"/>
              <a:t>      - </a:t>
            </a:r>
            <a:r>
              <a:rPr lang="en-US" altLang="ko-KR" sz="1300" dirty="0"/>
              <a:t>e.g</a:t>
            </a:r>
            <a:r>
              <a:rPr lang="en-US" altLang="ko-KR" sz="1300" dirty="0" smtClean="0"/>
              <a:t>., multiplexing </a:t>
            </a:r>
            <a:r>
              <a:rPr lang="en-US" altLang="ko-KR" sz="1300" dirty="0"/>
              <a:t>between </a:t>
            </a:r>
            <a:r>
              <a:rPr lang="en-US" altLang="ko-KR" sz="1300" dirty="0" err="1"/>
              <a:t>eMBB</a:t>
            </a:r>
            <a:r>
              <a:rPr lang="en-US" altLang="ko-KR" sz="1300" dirty="0"/>
              <a:t> DL and URLLC </a:t>
            </a:r>
            <a:r>
              <a:rPr lang="en-US" altLang="ko-KR" sz="1300" dirty="0" smtClean="0"/>
              <a:t>UL with FDM manner</a:t>
            </a:r>
          </a:p>
          <a:p>
            <a:pPr marL="261938" lvl="2" indent="0">
              <a:buNone/>
            </a:pPr>
            <a:r>
              <a:rPr lang="en-US" altLang="ko-KR" sz="1300" dirty="0"/>
              <a:t> </a:t>
            </a:r>
            <a:r>
              <a:rPr lang="en-US" altLang="ko-KR" sz="1300" dirty="0" smtClean="0"/>
              <a:t>     - e.g., multiplexing between </a:t>
            </a:r>
            <a:r>
              <a:rPr lang="en-US" altLang="ko-KR" sz="1300" dirty="0" err="1" smtClean="0"/>
              <a:t>mMTC</a:t>
            </a:r>
            <a:r>
              <a:rPr lang="en-US" altLang="ko-KR" sz="1300" dirty="0" smtClean="0"/>
              <a:t> UL and </a:t>
            </a:r>
            <a:r>
              <a:rPr lang="en-US" altLang="ko-KR" sz="1300" dirty="0" err="1" smtClean="0"/>
              <a:t>eMBB</a:t>
            </a:r>
            <a:r>
              <a:rPr lang="en-US" altLang="ko-KR" sz="1300" dirty="0" smtClean="0"/>
              <a:t>/URLLC DL with FDM manner</a:t>
            </a:r>
            <a:endParaRPr lang="en-US" altLang="ko-KR" sz="1300" dirty="0"/>
          </a:p>
          <a:p>
            <a:pPr lvl="1"/>
            <a:r>
              <a:rPr lang="en-US" altLang="ko-KR" sz="1600" dirty="0" smtClean="0"/>
              <a:t>Full </a:t>
            </a:r>
            <a:r>
              <a:rPr lang="en-US" altLang="ko-KR" sz="1600" dirty="0"/>
              <a:t>duplex </a:t>
            </a:r>
            <a:r>
              <a:rPr lang="en-US" altLang="ko-KR" sz="1600" dirty="0" smtClean="0"/>
              <a:t>functionality </a:t>
            </a:r>
          </a:p>
          <a:p>
            <a:pPr lvl="2"/>
            <a:r>
              <a:rPr lang="en-US" altLang="ko-KR" sz="1300" dirty="0" smtClean="0"/>
              <a:t>Support simultaneous DL/UL resource allocation for spectral efficiency enhancement </a:t>
            </a:r>
            <a:r>
              <a:rPr lang="en-US" altLang="ko-KR" sz="1300" dirty="0"/>
              <a:t>and </a:t>
            </a:r>
            <a:r>
              <a:rPr lang="en-US" altLang="ko-KR" sz="1300" dirty="0" smtClean="0"/>
              <a:t>latency reduction</a:t>
            </a:r>
          </a:p>
          <a:p>
            <a:pPr lvl="2"/>
            <a:endParaRPr lang="en-US" altLang="ko-KR" sz="1300" dirty="0" smtClean="0"/>
          </a:p>
          <a:p>
            <a:pPr lvl="1"/>
            <a:endParaRPr lang="en-US" altLang="ko-KR" sz="1600" dirty="0"/>
          </a:p>
          <a:p>
            <a:pPr lvl="1"/>
            <a:endParaRPr lang="en-US" altLang="ko-KR" sz="1600" dirty="0" smtClean="0"/>
          </a:p>
          <a:p>
            <a:pPr lvl="1"/>
            <a:endParaRPr lang="en-US" altLang="ko-KR" sz="1600" dirty="0"/>
          </a:p>
          <a:p>
            <a:pPr lvl="1"/>
            <a:endParaRPr lang="en-US" altLang="ko-KR" sz="1600" dirty="0" smtClean="0"/>
          </a:p>
          <a:p>
            <a:pPr lvl="1"/>
            <a:endParaRPr lang="en-US" altLang="ko-KR" sz="1600" dirty="0"/>
          </a:p>
          <a:p>
            <a:pPr lvl="1"/>
            <a:endParaRPr lang="en-US" altLang="ko-KR" sz="1600" dirty="0" smtClean="0"/>
          </a:p>
          <a:p>
            <a:pPr lvl="1"/>
            <a:endParaRPr lang="en-US" altLang="ko-KR" sz="1600" dirty="0"/>
          </a:p>
          <a:p>
            <a:pPr lvl="1"/>
            <a:endParaRPr lang="en-US" altLang="ko-KR" sz="1600" dirty="0" smtClean="0"/>
          </a:p>
        </p:txBody>
      </p:sp>
      <p:sp>
        <p:nvSpPr>
          <p:cNvPr id="6" name="오른쪽 화살표 5"/>
          <p:cNvSpPr/>
          <p:nvPr/>
        </p:nvSpPr>
        <p:spPr>
          <a:xfrm>
            <a:off x="632520" y="5255147"/>
            <a:ext cx="216024" cy="432048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32520" y="5348641"/>
            <a:ext cx="8784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NR requires further enhanced solution with high </a:t>
            </a:r>
            <a:r>
              <a:rPr lang="en-US" b="1" dirty="0">
                <a:solidFill>
                  <a:srgbClr val="FF0000"/>
                </a:solidFill>
              </a:rPr>
              <a:t>s</a:t>
            </a:r>
            <a:r>
              <a:rPr lang="en-US" b="1" dirty="0" smtClean="0">
                <a:solidFill>
                  <a:srgbClr val="FF0000"/>
                </a:solidFill>
              </a:rPr>
              <a:t>pectral efficiency and low latency 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104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R" dirty="0" smtClean="0"/>
              <a:t>Motivation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altLang="ko-KR" dirty="0" smtClean="0"/>
              <a:t>Limitation in TDM between DL/UL </a:t>
            </a:r>
          </a:p>
          <a:p>
            <a:pPr lvl="1"/>
            <a:r>
              <a:rPr lang="en-US" altLang="ko-KR" dirty="0" smtClean="0"/>
              <a:t>TDM between DL and UL leads higher latency in both DL and UL due to time partitioning between DL and UL</a:t>
            </a:r>
          </a:p>
          <a:p>
            <a:pPr lvl="1"/>
            <a:r>
              <a:rPr lang="en-US" altLang="ko-KR" dirty="0" smtClean="0"/>
              <a:t>Symmetric DL/UL partitioning to address URLLC may not be effective from spectral efficiency perspective particularly when traffic patterns are either DL heavy or UL heavy</a:t>
            </a:r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r>
              <a:rPr lang="en-US" altLang="ko-KR" dirty="0" smtClean="0"/>
              <a:t>Further enhancements in spectral efficiency</a:t>
            </a:r>
            <a:endParaRPr lang="en-US" altLang="ko-KR" dirty="0"/>
          </a:p>
          <a:p>
            <a:pPr lvl="1"/>
            <a:r>
              <a:rPr lang="en-US" altLang="ko-KR" dirty="0" smtClean="0"/>
              <a:t>By allowing full duplex at one spectrum, enhanced spectral efficiency can be achieved</a:t>
            </a:r>
            <a:r>
              <a:rPr lang="en-US" altLang="ko-KR" dirty="0"/>
              <a:t> </a:t>
            </a:r>
            <a:r>
              <a:rPr lang="en-US" altLang="ko-KR" dirty="0" smtClean="0"/>
              <a:t>(ideally by 2x)</a:t>
            </a:r>
            <a:endParaRPr lang="en-US" altLang="ko-KR" dirty="0"/>
          </a:p>
          <a:p>
            <a:endParaRPr lang="en-US" altLang="ko-KR" dirty="0"/>
          </a:p>
          <a:p>
            <a:pPr lvl="1"/>
            <a:endParaRPr lang="ko-KR" altLang="en-US" dirty="0"/>
          </a:p>
        </p:txBody>
      </p:sp>
      <p:sp>
        <p:nvSpPr>
          <p:cNvPr id="12" name="직사각형 11"/>
          <p:cNvSpPr/>
          <p:nvPr/>
        </p:nvSpPr>
        <p:spPr bwMode="auto">
          <a:xfrm>
            <a:off x="1136576" y="2420888"/>
            <a:ext cx="7848872" cy="266429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 rtlCol="0" anchor="ctr">
            <a:noAutofit/>
          </a:bodyPr>
          <a:lstStyle/>
          <a:p>
            <a:pPr marL="90488" indent="-90488" algn="l">
              <a:buFontTx/>
              <a:buChar char="•"/>
            </a:pPr>
            <a:endParaRPr lang="ko-KR" altLang="en-US" sz="1200" dirty="0" smtClean="0">
              <a:solidFill>
                <a:srgbClr val="000000"/>
              </a:solidFill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8277" y="2465632"/>
            <a:ext cx="7329139" cy="2565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749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R" dirty="0" smtClean="0"/>
              <a:t>Flexible Duplex for NR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8"/>
          </p:nvPr>
        </p:nvSpPr>
        <p:spPr>
          <a:xfrm>
            <a:off x="632520" y="942063"/>
            <a:ext cx="5331339" cy="5439265"/>
          </a:xfrm>
        </p:spPr>
        <p:txBody>
          <a:bodyPr/>
          <a:lstStyle/>
          <a:p>
            <a:r>
              <a:rPr lang="en-US" altLang="ko-KR" dirty="0"/>
              <a:t>Flexible Duplex </a:t>
            </a:r>
            <a:r>
              <a:rPr lang="en-US" altLang="ko-KR" dirty="0" smtClean="0"/>
              <a:t>with FDM manner</a:t>
            </a:r>
            <a:endParaRPr lang="en-US" altLang="ko-KR" dirty="0"/>
          </a:p>
          <a:p>
            <a:pPr lvl="1"/>
            <a:r>
              <a:rPr lang="en-US" altLang="ko-KR" dirty="0" smtClean="0"/>
              <a:t>Handling </a:t>
            </a:r>
            <a:r>
              <a:rPr lang="en-US" altLang="ko-KR" dirty="0"/>
              <a:t>Mixed Usage Scenarios</a:t>
            </a:r>
          </a:p>
          <a:p>
            <a:pPr lvl="2"/>
            <a:r>
              <a:rPr lang="en-US" altLang="ko-KR" dirty="0"/>
              <a:t>- e.g</a:t>
            </a:r>
            <a:r>
              <a:rPr lang="en-US" altLang="ko-KR" dirty="0" smtClean="0"/>
              <a:t>., multiplexing </a:t>
            </a:r>
            <a:r>
              <a:rPr lang="en-US" altLang="ko-KR" dirty="0"/>
              <a:t>between </a:t>
            </a:r>
            <a:r>
              <a:rPr lang="en-US" altLang="ko-KR" dirty="0" err="1"/>
              <a:t>eMBB</a:t>
            </a:r>
            <a:r>
              <a:rPr lang="en-US" altLang="ko-KR" dirty="0"/>
              <a:t> DL and URLLC </a:t>
            </a:r>
            <a:r>
              <a:rPr lang="en-US" altLang="ko-KR" dirty="0" smtClean="0"/>
              <a:t>UL with FDM manner</a:t>
            </a:r>
          </a:p>
          <a:p>
            <a:pPr lvl="2"/>
            <a:r>
              <a:rPr lang="en-US" altLang="ko-KR" dirty="0" smtClean="0"/>
              <a:t>- </a:t>
            </a:r>
            <a:r>
              <a:rPr lang="en-US" altLang="ko-KR" dirty="0"/>
              <a:t>e.g., multiplexing between </a:t>
            </a:r>
            <a:r>
              <a:rPr lang="en-US" altLang="ko-KR" dirty="0" err="1"/>
              <a:t>mMTC</a:t>
            </a:r>
            <a:r>
              <a:rPr lang="en-US" altLang="ko-KR" dirty="0"/>
              <a:t> UL and </a:t>
            </a:r>
            <a:r>
              <a:rPr lang="en-US" altLang="ko-KR" dirty="0" err="1"/>
              <a:t>eMBB</a:t>
            </a:r>
            <a:r>
              <a:rPr lang="en-US" altLang="ko-KR" dirty="0"/>
              <a:t>/URLLC DL with FDM manner</a:t>
            </a:r>
          </a:p>
          <a:p>
            <a:pPr lvl="1"/>
            <a:r>
              <a:rPr lang="en-US" altLang="ko-KR" dirty="0"/>
              <a:t>Sub-band wise DL/UL adaptation required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Occurrence of DL’s OOB power in UL reception at </a:t>
            </a:r>
            <a:r>
              <a:rPr lang="en-US" altLang="ko-KR" dirty="0" err="1" smtClean="0"/>
              <a:t>gNB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Occurrence </a:t>
            </a:r>
            <a:r>
              <a:rPr lang="en-US" altLang="ko-KR" dirty="0"/>
              <a:t>of </a:t>
            </a:r>
            <a:r>
              <a:rPr lang="en-US" altLang="ko-KR" dirty="0" smtClean="0"/>
              <a:t>inter-cell cross-link Interference between </a:t>
            </a:r>
            <a:r>
              <a:rPr lang="en-US" altLang="ko-KR" dirty="0" err="1" smtClean="0"/>
              <a:t>gNBs</a:t>
            </a:r>
            <a:r>
              <a:rPr lang="en-US" altLang="ko-KR" dirty="0" smtClean="0"/>
              <a:t> and UEs</a:t>
            </a:r>
            <a:endParaRPr lang="en-US" altLang="ko-KR" dirty="0"/>
          </a:p>
          <a:p>
            <a:endParaRPr lang="en-US" altLang="ko-KR" dirty="0" smtClean="0"/>
          </a:p>
          <a:p>
            <a:r>
              <a:rPr lang="en-US" altLang="ko-KR" dirty="0" smtClean="0"/>
              <a:t>Potential gains from flexible duplex with FDM manner</a:t>
            </a:r>
          </a:p>
          <a:p>
            <a:pPr lvl="1"/>
            <a:r>
              <a:rPr lang="en-US" altLang="ko-KR" dirty="0" smtClean="0"/>
              <a:t>DL or UL resource availability at any time </a:t>
            </a:r>
            <a:r>
              <a:rPr lang="en-US" altLang="ko-KR" dirty="0" smtClean="0">
                <a:sym typeface="Wingdings" panose="05000000000000000000" pitchFamily="2" charset="2"/>
              </a:rPr>
              <a:t> possibly reduce latency for URLLC applications</a:t>
            </a:r>
          </a:p>
          <a:p>
            <a:pPr lvl="1"/>
            <a:r>
              <a:rPr lang="en-US" altLang="ko-KR" dirty="0" smtClean="0">
                <a:sym typeface="Wingdings" panose="05000000000000000000" pitchFamily="2" charset="2"/>
              </a:rPr>
              <a:t>Multiplexing becomes easy for different usage scenarios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endParaRPr lang="en-US" altLang="ko-KR" dirty="0"/>
          </a:p>
          <a:p>
            <a:pPr lvl="1"/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70237" y="4849415"/>
            <a:ext cx="36352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0" dirty="0" smtClean="0">
                <a:latin typeface="Calibri" panose="020F0502020204030204" pitchFamily="34" charset="0"/>
              </a:rPr>
              <a:t>&lt;Example of flexible duplex with FDM manner&gt;</a:t>
            </a:r>
            <a:endParaRPr lang="en-US" sz="1400" b="0" dirty="0">
              <a:latin typeface="Calibri" panose="020F0502020204030204" pitchFamily="34" charset="0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2456" y="1589160"/>
            <a:ext cx="445431" cy="714489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7269676" y="1383359"/>
            <a:ext cx="7627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0" dirty="0" err="1" smtClean="0">
                <a:latin typeface="Calibri" panose="020F0502020204030204" pitchFamily="34" charset="0"/>
              </a:rPr>
              <a:t>gNB</a:t>
            </a:r>
            <a:endParaRPr lang="en-US" sz="1400" b="0" dirty="0">
              <a:latin typeface="Calibri" panose="020F0502020204030204" pitchFamily="34" charset="0"/>
            </a:endParaRPr>
          </a:p>
        </p:txBody>
      </p:sp>
      <p:cxnSp>
        <p:nvCxnSpPr>
          <p:cNvPr id="8" name="직선 화살표 연결선 7"/>
          <p:cNvCxnSpPr/>
          <p:nvPr/>
        </p:nvCxnSpPr>
        <p:spPr>
          <a:xfrm flipH="1">
            <a:off x="7114228" y="1713117"/>
            <a:ext cx="504174" cy="970552"/>
          </a:xfrm>
          <a:prstGeom prst="straightConnector1">
            <a:avLst/>
          </a:prstGeom>
          <a:ln w="15875">
            <a:solidFill>
              <a:srgbClr val="2D2DFF"/>
            </a:solidFill>
            <a:tailEnd type="stealth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직선 화살표 연결선 8"/>
          <p:cNvCxnSpPr/>
          <p:nvPr/>
        </p:nvCxnSpPr>
        <p:spPr>
          <a:xfrm flipH="1" flipV="1">
            <a:off x="7737924" y="1713117"/>
            <a:ext cx="699008" cy="1256954"/>
          </a:xfrm>
          <a:prstGeom prst="straightConnector1">
            <a:avLst/>
          </a:prstGeom>
          <a:ln w="15875">
            <a:solidFill>
              <a:srgbClr val="FF0000"/>
            </a:solidFill>
            <a:headEnd w="lg" len="med"/>
            <a:tailEnd type="stealth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466467" y="4297973"/>
            <a:ext cx="1184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0" dirty="0" err="1" smtClean="0">
                <a:latin typeface="Calibri" panose="020F0502020204030204" pitchFamily="34" charset="0"/>
              </a:rPr>
              <a:t>eMBB</a:t>
            </a:r>
            <a:r>
              <a:rPr lang="en-US" sz="1400" b="0" dirty="0" smtClean="0">
                <a:latin typeface="Calibri" panose="020F0502020204030204" pitchFamily="34" charset="0"/>
              </a:rPr>
              <a:t> UE #1</a:t>
            </a:r>
            <a:endParaRPr lang="en-US" sz="1400" b="0" dirty="0">
              <a:latin typeface="Calibri" panose="020F0502020204030204" pitchFamily="34" charset="0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2949" y="2773561"/>
            <a:ext cx="242558" cy="422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6932" y="3031693"/>
            <a:ext cx="242558" cy="422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자유형 43"/>
          <p:cNvSpPr/>
          <p:nvPr/>
        </p:nvSpPr>
        <p:spPr>
          <a:xfrm>
            <a:off x="8196297" y="3486034"/>
            <a:ext cx="841814" cy="1013471"/>
          </a:xfrm>
          <a:custGeom>
            <a:avLst/>
            <a:gdLst>
              <a:gd name="connsiteX0" fmla="*/ 1227438 w 1227438"/>
              <a:gd name="connsiteY0" fmla="*/ 1507524 h 1507524"/>
              <a:gd name="connsiteX1" fmla="*/ 0 w 1227438"/>
              <a:gd name="connsiteY1" fmla="*/ 1507524 h 1507524"/>
              <a:gd name="connsiteX2" fmla="*/ 0 w 1227438"/>
              <a:gd name="connsiteY2" fmla="*/ 0 h 1507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27438" h="1507524">
                <a:moveTo>
                  <a:pt x="1227438" y="1507524"/>
                </a:moveTo>
                <a:lnTo>
                  <a:pt x="0" y="1507524"/>
                </a:lnTo>
                <a:lnTo>
                  <a:pt x="0" y="0"/>
                </a:lnTo>
              </a:path>
            </a:pathLst>
          </a:custGeom>
          <a:noFill/>
          <a:ln w="3175">
            <a:solidFill>
              <a:schemeClr val="tx1"/>
            </a:solidFill>
            <a:prstDash val="sysDot"/>
            <a:headEnd type="arrow" w="sm" len="sm"/>
            <a:tailEnd type="arrow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b="0">
              <a:latin typeface="Calibri" panose="020F0502020204030204" pitchFamily="34" charset="0"/>
            </a:endParaRPr>
          </a:p>
        </p:txBody>
      </p:sp>
      <p:graphicFrame>
        <p:nvGraphicFramePr>
          <p:cNvPr id="45" name="개체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0603997"/>
              </p:ext>
            </p:extLst>
          </p:nvPr>
        </p:nvGraphicFramePr>
        <p:xfrm>
          <a:off x="8020334" y="3412919"/>
          <a:ext cx="175963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6" name="Equation" r:id="rId5" imgW="152280" imgH="203040" progId="Equation.DSMT4">
                  <p:embed/>
                </p:oleObj>
              </mc:Choice>
              <mc:Fallback>
                <p:oleObj name="Equation" r:id="rId5" imgW="15228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020334" y="3412919"/>
                        <a:ext cx="175963" cy="20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개체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1356437"/>
              </p:ext>
            </p:extLst>
          </p:nvPr>
        </p:nvGraphicFramePr>
        <p:xfrm>
          <a:off x="9050145" y="4436940"/>
          <a:ext cx="102645" cy="15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7" name="Equation" r:id="rId7" imgW="88560" imgH="152280" progId="Equation.DSMT4">
                  <p:embed/>
                </p:oleObj>
              </mc:Choice>
              <mc:Fallback>
                <p:oleObj name="Equation" r:id="rId7" imgW="88560" imgH="152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50145" y="4436940"/>
                        <a:ext cx="102645" cy="152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9" name="그룹 78"/>
          <p:cNvGrpSpPr/>
          <p:nvPr/>
        </p:nvGrpSpPr>
        <p:grpSpPr>
          <a:xfrm>
            <a:off x="8248575" y="3581924"/>
            <a:ext cx="674666" cy="851549"/>
            <a:chOff x="8018918" y="3437908"/>
            <a:chExt cx="674666" cy="851549"/>
          </a:xfrm>
        </p:grpSpPr>
        <p:sp>
          <p:nvSpPr>
            <p:cNvPr id="47" name="직사각형 46"/>
            <p:cNvSpPr/>
            <p:nvPr/>
          </p:nvSpPr>
          <p:spPr>
            <a:xfrm>
              <a:off x="8018918" y="3720284"/>
              <a:ext cx="168666" cy="14175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48" name="직사각형 47"/>
            <p:cNvSpPr/>
            <p:nvPr/>
          </p:nvSpPr>
          <p:spPr>
            <a:xfrm>
              <a:off x="8187584" y="3720284"/>
              <a:ext cx="168667" cy="14175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49" name="직사각형 48"/>
            <p:cNvSpPr/>
            <p:nvPr/>
          </p:nvSpPr>
          <p:spPr>
            <a:xfrm>
              <a:off x="8356251" y="3720284"/>
              <a:ext cx="168666" cy="14175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50" name="직사각형 49"/>
            <p:cNvSpPr/>
            <p:nvPr/>
          </p:nvSpPr>
          <p:spPr>
            <a:xfrm>
              <a:off x="8524917" y="3720284"/>
              <a:ext cx="168667" cy="14175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51" name="직사각형 50"/>
            <p:cNvSpPr/>
            <p:nvPr/>
          </p:nvSpPr>
          <p:spPr>
            <a:xfrm>
              <a:off x="8018918" y="3862037"/>
              <a:ext cx="168666" cy="14283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52" name="직사각형 51"/>
            <p:cNvSpPr/>
            <p:nvPr/>
          </p:nvSpPr>
          <p:spPr>
            <a:xfrm>
              <a:off x="8187584" y="3862037"/>
              <a:ext cx="168667" cy="14283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53" name="직사각형 52"/>
            <p:cNvSpPr/>
            <p:nvPr/>
          </p:nvSpPr>
          <p:spPr>
            <a:xfrm>
              <a:off x="8356251" y="3862037"/>
              <a:ext cx="168666" cy="14283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54" name="직사각형 53"/>
            <p:cNvSpPr/>
            <p:nvPr/>
          </p:nvSpPr>
          <p:spPr>
            <a:xfrm>
              <a:off x="8524917" y="3862037"/>
              <a:ext cx="168667" cy="14283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55" name="직사각형 54"/>
            <p:cNvSpPr/>
            <p:nvPr/>
          </p:nvSpPr>
          <p:spPr>
            <a:xfrm>
              <a:off x="8018918" y="4004871"/>
              <a:ext cx="168666" cy="141752"/>
            </a:xfrm>
            <a:prstGeom prst="rect">
              <a:avLst/>
            </a:prstGeom>
            <a:pattFill prst="wdDn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56" name="직사각형 55"/>
            <p:cNvSpPr/>
            <p:nvPr/>
          </p:nvSpPr>
          <p:spPr>
            <a:xfrm>
              <a:off x="8187584" y="4004871"/>
              <a:ext cx="168667" cy="141752"/>
            </a:xfrm>
            <a:prstGeom prst="rect">
              <a:avLst/>
            </a:prstGeom>
            <a:pattFill prst="wdDn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57" name="직사각형 56"/>
            <p:cNvSpPr/>
            <p:nvPr/>
          </p:nvSpPr>
          <p:spPr>
            <a:xfrm>
              <a:off x="8356251" y="4004871"/>
              <a:ext cx="168666" cy="141752"/>
            </a:xfrm>
            <a:prstGeom prst="rect">
              <a:avLst/>
            </a:prstGeom>
            <a:pattFill prst="wdDn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58" name="직사각형 57"/>
            <p:cNvSpPr/>
            <p:nvPr/>
          </p:nvSpPr>
          <p:spPr>
            <a:xfrm>
              <a:off x="8524917" y="4004871"/>
              <a:ext cx="168667" cy="141752"/>
            </a:xfrm>
            <a:prstGeom prst="rect">
              <a:avLst/>
            </a:prstGeom>
            <a:pattFill prst="wdDn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59" name="직사각형 58"/>
            <p:cNvSpPr/>
            <p:nvPr/>
          </p:nvSpPr>
          <p:spPr>
            <a:xfrm>
              <a:off x="8018918" y="4146623"/>
              <a:ext cx="168666" cy="14283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60" name="직사각형 59"/>
            <p:cNvSpPr/>
            <p:nvPr/>
          </p:nvSpPr>
          <p:spPr>
            <a:xfrm>
              <a:off x="8187584" y="4146623"/>
              <a:ext cx="168667" cy="14283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61" name="직사각형 60"/>
            <p:cNvSpPr/>
            <p:nvPr/>
          </p:nvSpPr>
          <p:spPr>
            <a:xfrm>
              <a:off x="8356251" y="4146623"/>
              <a:ext cx="168666" cy="14283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62" name="직사각형 61"/>
            <p:cNvSpPr/>
            <p:nvPr/>
          </p:nvSpPr>
          <p:spPr>
            <a:xfrm>
              <a:off x="8524917" y="4146623"/>
              <a:ext cx="168667" cy="14283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63" name="직사각형 62"/>
            <p:cNvSpPr/>
            <p:nvPr/>
          </p:nvSpPr>
          <p:spPr>
            <a:xfrm>
              <a:off x="8018918" y="3437908"/>
              <a:ext cx="168666" cy="14175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64" name="직사각형 63"/>
            <p:cNvSpPr/>
            <p:nvPr/>
          </p:nvSpPr>
          <p:spPr>
            <a:xfrm>
              <a:off x="8187584" y="3437908"/>
              <a:ext cx="168667" cy="14175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65" name="직사각형 64"/>
            <p:cNvSpPr/>
            <p:nvPr/>
          </p:nvSpPr>
          <p:spPr>
            <a:xfrm>
              <a:off x="8356251" y="3437908"/>
              <a:ext cx="168666" cy="14175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66" name="직사각형 65"/>
            <p:cNvSpPr/>
            <p:nvPr/>
          </p:nvSpPr>
          <p:spPr>
            <a:xfrm>
              <a:off x="8524917" y="3437908"/>
              <a:ext cx="168667" cy="14175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67" name="직사각형 66"/>
            <p:cNvSpPr/>
            <p:nvPr/>
          </p:nvSpPr>
          <p:spPr>
            <a:xfrm>
              <a:off x="8018918" y="3579661"/>
              <a:ext cx="168666" cy="14283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68" name="직사각형 67"/>
            <p:cNvSpPr/>
            <p:nvPr/>
          </p:nvSpPr>
          <p:spPr>
            <a:xfrm>
              <a:off x="8187584" y="3579661"/>
              <a:ext cx="168667" cy="14283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69" name="직사각형 68"/>
            <p:cNvSpPr/>
            <p:nvPr/>
          </p:nvSpPr>
          <p:spPr>
            <a:xfrm>
              <a:off x="8356251" y="3579661"/>
              <a:ext cx="168666" cy="14283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70" name="직사각형 69"/>
            <p:cNvSpPr/>
            <p:nvPr/>
          </p:nvSpPr>
          <p:spPr>
            <a:xfrm>
              <a:off x="8524917" y="3579661"/>
              <a:ext cx="168667" cy="14283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</p:grpSp>
      <p:sp>
        <p:nvSpPr>
          <p:cNvPr id="16" name="자유형 15"/>
          <p:cNvSpPr/>
          <p:nvPr/>
        </p:nvSpPr>
        <p:spPr>
          <a:xfrm>
            <a:off x="6724617" y="3219866"/>
            <a:ext cx="841813" cy="1013471"/>
          </a:xfrm>
          <a:custGeom>
            <a:avLst/>
            <a:gdLst>
              <a:gd name="connsiteX0" fmla="*/ 1227438 w 1227438"/>
              <a:gd name="connsiteY0" fmla="*/ 1507524 h 1507524"/>
              <a:gd name="connsiteX1" fmla="*/ 0 w 1227438"/>
              <a:gd name="connsiteY1" fmla="*/ 1507524 h 1507524"/>
              <a:gd name="connsiteX2" fmla="*/ 0 w 1227438"/>
              <a:gd name="connsiteY2" fmla="*/ 0 h 1507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27438" h="1507524">
                <a:moveTo>
                  <a:pt x="1227438" y="1507524"/>
                </a:moveTo>
                <a:lnTo>
                  <a:pt x="0" y="1507524"/>
                </a:lnTo>
                <a:lnTo>
                  <a:pt x="0" y="0"/>
                </a:lnTo>
              </a:path>
            </a:pathLst>
          </a:custGeom>
          <a:noFill/>
          <a:ln w="3175">
            <a:solidFill>
              <a:schemeClr val="tx1"/>
            </a:solidFill>
            <a:prstDash val="sysDot"/>
            <a:headEnd type="arrow" w="sm" len="sm"/>
            <a:tailEnd type="arrow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b="0">
              <a:latin typeface="Calibri" panose="020F0502020204030204" pitchFamily="34" charset="0"/>
            </a:endParaRPr>
          </a:p>
        </p:txBody>
      </p:sp>
      <p:graphicFrame>
        <p:nvGraphicFramePr>
          <p:cNvPr id="17" name="개체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196865"/>
              </p:ext>
            </p:extLst>
          </p:nvPr>
        </p:nvGraphicFramePr>
        <p:xfrm>
          <a:off x="6548655" y="3146751"/>
          <a:ext cx="175963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8" name="Equation" r:id="rId9" imgW="152280" imgH="203040" progId="Equation.DSMT4">
                  <p:embed/>
                </p:oleObj>
              </mc:Choice>
              <mc:Fallback>
                <p:oleObj name="Equation" r:id="rId9" imgW="15228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548655" y="3146751"/>
                        <a:ext cx="175963" cy="20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개체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0884931"/>
              </p:ext>
            </p:extLst>
          </p:nvPr>
        </p:nvGraphicFramePr>
        <p:xfrm>
          <a:off x="7578465" y="4170772"/>
          <a:ext cx="102645" cy="15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9" name="Equation" r:id="rId10" imgW="88560" imgH="152280" progId="Equation.DSMT4">
                  <p:embed/>
                </p:oleObj>
              </mc:Choice>
              <mc:Fallback>
                <p:oleObj name="Equation" r:id="rId10" imgW="88560" imgH="152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78465" y="4170772"/>
                        <a:ext cx="102645" cy="152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8" name="그룹 77"/>
          <p:cNvGrpSpPr/>
          <p:nvPr/>
        </p:nvGrpSpPr>
        <p:grpSpPr>
          <a:xfrm>
            <a:off x="6776896" y="3315756"/>
            <a:ext cx="674665" cy="851549"/>
            <a:chOff x="6547239" y="3171740"/>
            <a:chExt cx="674665" cy="851549"/>
          </a:xfrm>
        </p:grpSpPr>
        <p:sp>
          <p:nvSpPr>
            <p:cNvPr id="19" name="직사각형 18"/>
            <p:cNvSpPr/>
            <p:nvPr/>
          </p:nvSpPr>
          <p:spPr>
            <a:xfrm>
              <a:off x="6547239" y="3454116"/>
              <a:ext cx="168666" cy="141753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20" name="직사각형 19"/>
            <p:cNvSpPr/>
            <p:nvPr/>
          </p:nvSpPr>
          <p:spPr>
            <a:xfrm>
              <a:off x="6715905" y="3454116"/>
              <a:ext cx="168667" cy="141753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6884571" y="3454116"/>
              <a:ext cx="168666" cy="141753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7053237" y="3454116"/>
              <a:ext cx="168667" cy="141753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6547239" y="3595869"/>
              <a:ext cx="168666" cy="142834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6715905" y="3595869"/>
              <a:ext cx="168667" cy="142834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25" name="직사각형 24"/>
            <p:cNvSpPr/>
            <p:nvPr/>
          </p:nvSpPr>
          <p:spPr>
            <a:xfrm>
              <a:off x="6884571" y="3595869"/>
              <a:ext cx="168666" cy="142834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7053237" y="3595869"/>
              <a:ext cx="168667" cy="142834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6547239" y="3738703"/>
              <a:ext cx="168666" cy="141752"/>
            </a:xfrm>
            <a:prstGeom prst="rect">
              <a:avLst/>
            </a:prstGeom>
            <a:pattFill prst="wdDn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6715905" y="3738703"/>
              <a:ext cx="168667" cy="141752"/>
            </a:xfrm>
            <a:prstGeom prst="rect">
              <a:avLst/>
            </a:prstGeom>
            <a:pattFill prst="wdDn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6884571" y="3738703"/>
              <a:ext cx="168666" cy="141752"/>
            </a:xfrm>
            <a:prstGeom prst="rect">
              <a:avLst/>
            </a:prstGeom>
            <a:pattFill prst="wdDn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7053237" y="3738703"/>
              <a:ext cx="168667" cy="141752"/>
            </a:xfrm>
            <a:prstGeom prst="rect">
              <a:avLst/>
            </a:prstGeom>
            <a:pattFill prst="wdDn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6547239" y="3880455"/>
              <a:ext cx="168666" cy="14283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32" name="직사각형 31"/>
            <p:cNvSpPr/>
            <p:nvPr/>
          </p:nvSpPr>
          <p:spPr>
            <a:xfrm>
              <a:off x="6715905" y="3880455"/>
              <a:ext cx="168667" cy="14283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33" name="직사각형 32"/>
            <p:cNvSpPr/>
            <p:nvPr/>
          </p:nvSpPr>
          <p:spPr>
            <a:xfrm>
              <a:off x="6884571" y="3880455"/>
              <a:ext cx="168666" cy="14283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34" name="직사각형 33"/>
            <p:cNvSpPr/>
            <p:nvPr/>
          </p:nvSpPr>
          <p:spPr>
            <a:xfrm>
              <a:off x="7053237" y="3880455"/>
              <a:ext cx="168667" cy="14283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35" name="직사각형 34"/>
            <p:cNvSpPr/>
            <p:nvPr/>
          </p:nvSpPr>
          <p:spPr>
            <a:xfrm>
              <a:off x="6547239" y="3171740"/>
              <a:ext cx="168666" cy="141753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36" name="직사각형 35"/>
            <p:cNvSpPr/>
            <p:nvPr/>
          </p:nvSpPr>
          <p:spPr>
            <a:xfrm>
              <a:off x="6715905" y="3171740"/>
              <a:ext cx="168667" cy="141753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37" name="직사각형 36"/>
            <p:cNvSpPr/>
            <p:nvPr/>
          </p:nvSpPr>
          <p:spPr>
            <a:xfrm>
              <a:off x="6884571" y="3171740"/>
              <a:ext cx="168666" cy="141753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38" name="직사각형 37"/>
            <p:cNvSpPr/>
            <p:nvPr/>
          </p:nvSpPr>
          <p:spPr>
            <a:xfrm>
              <a:off x="7053237" y="3171740"/>
              <a:ext cx="168667" cy="141753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39" name="직사각형 38"/>
            <p:cNvSpPr/>
            <p:nvPr/>
          </p:nvSpPr>
          <p:spPr>
            <a:xfrm>
              <a:off x="6547239" y="3313493"/>
              <a:ext cx="168666" cy="142834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40" name="직사각형 39"/>
            <p:cNvSpPr/>
            <p:nvPr/>
          </p:nvSpPr>
          <p:spPr>
            <a:xfrm>
              <a:off x="6715905" y="3313493"/>
              <a:ext cx="168667" cy="142834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41" name="직사각형 40"/>
            <p:cNvSpPr/>
            <p:nvPr/>
          </p:nvSpPr>
          <p:spPr>
            <a:xfrm>
              <a:off x="6884571" y="3313493"/>
              <a:ext cx="168666" cy="142834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42" name="직사각형 41"/>
            <p:cNvSpPr/>
            <p:nvPr/>
          </p:nvSpPr>
          <p:spPr>
            <a:xfrm>
              <a:off x="7053237" y="3313493"/>
              <a:ext cx="168667" cy="142834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7993620" y="4494303"/>
            <a:ext cx="1184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0" dirty="0" smtClean="0">
                <a:latin typeface="Calibri" panose="020F0502020204030204" pitchFamily="34" charset="0"/>
              </a:rPr>
              <a:t>URLLC UE #2</a:t>
            </a:r>
            <a:endParaRPr lang="en-US" sz="1400" b="0" dirty="0">
              <a:latin typeface="Calibri" panose="020F0502020204030204" pitchFamily="34" charset="0"/>
            </a:endParaRPr>
          </a:p>
        </p:txBody>
      </p:sp>
      <p:grpSp>
        <p:nvGrpSpPr>
          <p:cNvPr id="155" name="그룹 154"/>
          <p:cNvGrpSpPr/>
          <p:nvPr/>
        </p:nvGrpSpPr>
        <p:grpSpPr>
          <a:xfrm>
            <a:off x="8617204" y="1111472"/>
            <a:ext cx="674665" cy="851549"/>
            <a:chOff x="6547239" y="3171740"/>
            <a:chExt cx="674665" cy="851549"/>
          </a:xfrm>
        </p:grpSpPr>
        <p:sp>
          <p:nvSpPr>
            <p:cNvPr id="156" name="직사각형 155"/>
            <p:cNvSpPr/>
            <p:nvPr/>
          </p:nvSpPr>
          <p:spPr>
            <a:xfrm>
              <a:off x="6547239" y="3454116"/>
              <a:ext cx="168666" cy="141753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57" name="직사각형 156"/>
            <p:cNvSpPr/>
            <p:nvPr/>
          </p:nvSpPr>
          <p:spPr>
            <a:xfrm>
              <a:off x="6715905" y="3454116"/>
              <a:ext cx="168667" cy="141753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58" name="직사각형 157"/>
            <p:cNvSpPr/>
            <p:nvPr/>
          </p:nvSpPr>
          <p:spPr>
            <a:xfrm>
              <a:off x="6884571" y="3454116"/>
              <a:ext cx="168666" cy="141753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59" name="직사각형 158"/>
            <p:cNvSpPr/>
            <p:nvPr/>
          </p:nvSpPr>
          <p:spPr>
            <a:xfrm>
              <a:off x="7053237" y="3454116"/>
              <a:ext cx="168667" cy="141753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60" name="직사각형 159"/>
            <p:cNvSpPr/>
            <p:nvPr/>
          </p:nvSpPr>
          <p:spPr>
            <a:xfrm>
              <a:off x="6547239" y="3595869"/>
              <a:ext cx="168666" cy="142834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61" name="직사각형 160"/>
            <p:cNvSpPr/>
            <p:nvPr/>
          </p:nvSpPr>
          <p:spPr>
            <a:xfrm>
              <a:off x="6715905" y="3595869"/>
              <a:ext cx="168667" cy="142834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62" name="직사각형 161"/>
            <p:cNvSpPr/>
            <p:nvPr/>
          </p:nvSpPr>
          <p:spPr>
            <a:xfrm>
              <a:off x="6884571" y="3595869"/>
              <a:ext cx="168666" cy="142834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63" name="직사각형 162"/>
            <p:cNvSpPr/>
            <p:nvPr/>
          </p:nvSpPr>
          <p:spPr>
            <a:xfrm>
              <a:off x="7053237" y="3595869"/>
              <a:ext cx="168667" cy="142834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64" name="직사각형 163"/>
            <p:cNvSpPr/>
            <p:nvPr/>
          </p:nvSpPr>
          <p:spPr>
            <a:xfrm>
              <a:off x="6547239" y="3738703"/>
              <a:ext cx="168666" cy="141752"/>
            </a:xfrm>
            <a:prstGeom prst="rect">
              <a:avLst/>
            </a:prstGeom>
            <a:pattFill prst="wdDn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65" name="직사각형 164"/>
            <p:cNvSpPr/>
            <p:nvPr/>
          </p:nvSpPr>
          <p:spPr>
            <a:xfrm>
              <a:off x="6715905" y="3738703"/>
              <a:ext cx="168667" cy="141752"/>
            </a:xfrm>
            <a:prstGeom prst="rect">
              <a:avLst/>
            </a:prstGeom>
            <a:pattFill prst="wdDn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66" name="직사각형 165"/>
            <p:cNvSpPr/>
            <p:nvPr/>
          </p:nvSpPr>
          <p:spPr>
            <a:xfrm>
              <a:off x="6884571" y="3738703"/>
              <a:ext cx="168666" cy="141752"/>
            </a:xfrm>
            <a:prstGeom prst="rect">
              <a:avLst/>
            </a:prstGeom>
            <a:pattFill prst="wdDn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67" name="직사각형 166"/>
            <p:cNvSpPr/>
            <p:nvPr/>
          </p:nvSpPr>
          <p:spPr>
            <a:xfrm>
              <a:off x="7053237" y="3738703"/>
              <a:ext cx="168667" cy="141752"/>
            </a:xfrm>
            <a:prstGeom prst="rect">
              <a:avLst/>
            </a:prstGeom>
            <a:pattFill prst="wdDn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68" name="직사각형 167"/>
            <p:cNvSpPr/>
            <p:nvPr/>
          </p:nvSpPr>
          <p:spPr>
            <a:xfrm>
              <a:off x="6547239" y="3880455"/>
              <a:ext cx="168666" cy="14283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69" name="직사각형 168"/>
            <p:cNvSpPr/>
            <p:nvPr/>
          </p:nvSpPr>
          <p:spPr>
            <a:xfrm>
              <a:off x="6715905" y="3880455"/>
              <a:ext cx="168667" cy="14283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70" name="직사각형 169"/>
            <p:cNvSpPr/>
            <p:nvPr/>
          </p:nvSpPr>
          <p:spPr>
            <a:xfrm>
              <a:off x="6884571" y="3880455"/>
              <a:ext cx="168666" cy="14283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71" name="직사각형 170"/>
            <p:cNvSpPr/>
            <p:nvPr/>
          </p:nvSpPr>
          <p:spPr>
            <a:xfrm>
              <a:off x="7053237" y="3880455"/>
              <a:ext cx="168667" cy="14283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72" name="직사각형 171"/>
            <p:cNvSpPr/>
            <p:nvPr/>
          </p:nvSpPr>
          <p:spPr>
            <a:xfrm>
              <a:off x="6547239" y="3171740"/>
              <a:ext cx="168666" cy="141753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73" name="직사각형 172"/>
            <p:cNvSpPr/>
            <p:nvPr/>
          </p:nvSpPr>
          <p:spPr>
            <a:xfrm>
              <a:off x="6715905" y="3171740"/>
              <a:ext cx="168667" cy="141753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74" name="직사각형 173"/>
            <p:cNvSpPr/>
            <p:nvPr/>
          </p:nvSpPr>
          <p:spPr>
            <a:xfrm>
              <a:off x="6884571" y="3171740"/>
              <a:ext cx="168666" cy="141753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75" name="직사각형 174"/>
            <p:cNvSpPr/>
            <p:nvPr/>
          </p:nvSpPr>
          <p:spPr>
            <a:xfrm>
              <a:off x="7053237" y="3171740"/>
              <a:ext cx="168667" cy="141753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76" name="직사각형 175"/>
            <p:cNvSpPr/>
            <p:nvPr/>
          </p:nvSpPr>
          <p:spPr>
            <a:xfrm>
              <a:off x="6547239" y="3313493"/>
              <a:ext cx="168666" cy="142834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77" name="직사각형 176"/>
            <p:cNvSpPr/>
            <p:nvPr/>
          </p:nvSpPr>
          <p:spPr>
            <a:xfrm>
              <a:off x="6715905" y="3313493"/>
              <a:ext cx="168667" cy="142834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78" name="직사각형 177"/>
            <p:cNvSpPr/>
            <p:nvPr/>
          </p:nvSpPr>
          <p:spPr>
            <a:xfrm>
              <a:off x="6884571" y="3313493"/>
              <a:ext cx="168666" cy="142834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79" name="직사각형 178"/>
            <p:cNvSpPr/>
            <p:nvPr/>
          </p:nvSpPr>
          <p:spPr>
            <a:xfrm>
              <a:off x="7053237" y="3313493"/>
              <a:ext cx="168667" cy="142834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</p:grpSp>
      <p:grpSp>
        <p:nvGrpSpPr>
          <p:cNvPr id="181" name="그룹 180"/>
          <p:cNvGrpSpPr/>
          <p:nvPr/>
        </p:nvGrpSpPr>
        <p:grpSpPr>
          <a:xfrm>
            <a:off x="8540898" y="2089459"/>
            <a:ext cx="907029" cy="628367"/>
            <a:chOff x="7171099" y="1158670"/>
            <a:chExt cx="907029" cy="628367"/>
          </a:xfrm>
        </p:grpSpPr>
        <p:sp>
          <p:nvSpPr>
            <p:cNvPr id="183" name="직사각형 182"/>
            <p:cNvSpPr/>
            <p:nvPr/>
          </p:nvSpPr>
          <p:spPr>
            <a:xfrm>
              <a:off x="7171099" y="1226500"/>
              <a:ext cx="101116" cy="72008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184" name="직사각형 183"/>
            <p:cNvSpPr/>
            <p:nvPr/>
          </p:nvSpPr>
          <p:spPr>
            <a:xfrm>
              <a:off x="7171099" y="1409554"/>
              <a:ext cx="101116" cy="72008"/>
            </a:xfrm>
            <a:prstGeom prst="rect">
              <a:avLst/>
            </a:prstGeom>
            <a:pattFill prst="wdDn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85" name="직사각형 184"/>
            <p:cNvSpPr/>
            <p:nvPr/>
          </p:nvSpPr>
          <p:spPr>
            <a:xfrm>
              <a:off x="7171099" y="1603830"/>
              <a:ext cx="101116" cy="72008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186" name="TextBox 185"/>
            <p:cNvSpPr txBox="1"/>
            <p:nvPr/>
          </p:nvSpPr>
          <p:spPr>
            <a:xfrm>
              <a:off x="7257046" y="1158670"/>
              <a:ext cx="324128" cy="253916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r>
                <a:rPr lang="en-US" sz="1050" b="0" dirty="0">
                  <a:latin typeface="Calibri" panose="020F0502020204030204" pitchFamily="34" charset="0"/>
                </a:rPr>
                <a:t>DL</a:t>
              </a:r>
            </a:p>
          </p:txBody>
        </p:sp>
        <p:sp>
          <p:nvSpPr>
            <p:cNvPr id="187" name="TextBox 186"/>
            <p:cNvSpPr txBox="1"/>
            <p:nvPr/>
          </p:nvSpPr>
          <p:spPr>
            <a:xfrm>
              <a:off x="7247451" y="1336108"/>
              <a:ext cx="830677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b="0" dirty="0">
                  <a:latin typeface="Calibri" panose="020F0502020204030204" pitchFamily="34" charset="0"/>
                </a:rPr>
                <a:t>Guard Band</a:t>
              </a:r>
            </a:p>
          </p:txBody>
        </p:sp>
        <p:sp>
          <p:nvSpPr>
            <p:cNvPr id="188" name="TextBox 187"/>
            <p:cNvSpPr txBox="1"/>
            <p:nvPr/>
          </p:nvSpPr>
          <p:spPr>
            <a:xfrm>
              <a:off x="7255443" y="1533121"/>
              <a:ext cx="327334" cy="253916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r>
                <a:rPr lang="en-US" sz="1050" b="0" dirty="0">
                  <a:latin typeface="Calibri" panose="020F0502020204030204" pitchFamily="34" charset="0"/>
                </a:rPr>
                <a:t>UL</a:t>
              </a:r>
            </a:p>
          </p:txBody>
        </p:sp>
      </p:grpSp>
      <p:sp>
        <p:nvSpPr>
          <p:cNvPr id="182" name="모서리가 둥근 직사각형 181"/>
          <p:cNvSpPr/>
          <p:nvPr/>
        </p:nvSpPr>
        <p:spPr>
          <a:xfrm>
            <a:off x="8478951" y="2089459"/>
            <a:ext cx="947369" cy="584711"/>
          </a:xfrm>
          <a:prstGeom prst="roundRect">
            <a:avLst/>
          </a:prstGeom>
          <a:noFill/>
          <a:ln w="31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</p:spTree>
    <p:extLst>
      <p:ext uri="{BB962C8B-B14F-4D97-AF65-F5344CB8AC3E}">
        <p14:creationId xmlns:p14="http://schemas.microsoft.com/office/powerpoint/2010/main" val="1572169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99" t="2174" r="6993" b="4348"/>
          <a:stretch/>
        </p:blipFill>
        <p:spPr>
          <a:xfrm>
            <a:off x="560512" y="2996952"/>
            <a:ext cx="6212128" cy="3218331"/>
          </a:xfrm>
          <a:prstGeom prst="rect">
            <a:avLst/>
          </a:prstGeom>
        </p:spPr>
      </p:pic>
      <p:sp>
        <p:nvSpPr>
          <p:cNvPr id="2" name="내용 개체 틀 1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R" dirty="0" smtClean="0"/>
              <a:t>Initial Results for Flexible Duplex</a:t>
            </a:r>
            <a:endParaRPr lang="ko-KR" altLang="en-US" dirty="0"/>
          </a:p>
        </p:txBody>
      </p:sp>
      <p:graphicFrame>
        <p:nvGraphicFramePr>
          <p:cNvPr id="4" name="내용 개체 틀 3"/>
          <p:cNvGraphicFramePr>
            <a:graphicFrameLocks noGrp="1"/>
          </p:cNvGraphicFramePr>
          <p:nvPr>
            <p:ph sz="quarter" idx="18"/>
            <p:extLst>
              <p:ext uri="{D42A27DB-BD31-4B8C-83A1-F6EECF244321}">
                <p14:modId xmlns:p14="http://schemas.microsoft.com/office/powerpoint/2010/main" val="3011738588"/>
              </p:ext>
            </p:extLst>
          </p:nvPr>
        </p:nvGraphicFramePr>
        <p:xfrm>
          <a:off x="6753200" y="3324205"/>
          <a:ext cx="2739858" cy="1813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44217"/>
                <a:gridCol w="795641"/>
              </a:tblGrid>
              <a:tr h="174575">
                <a:tc>
                  <a:txBody>
                    <a:bodyPr/>
                    <a:lstStyle/>
                    <a:p>
                      <a:pPr latinLnBrk="1"/>
                      <a:r>
                        <a:rPr kumimoji="1" lang="en-US" altLang="ko-KR" sz="1100" b="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</a:rPr>
                        <a:t>Number of antennas (</a:t>
                      </a:r>
                      <a:r>
                        <a:rPr kumimoji="1" lang="en-US" altLang="ko-KR" sz="1100" b="0" baseline="0" dirty="0" err="1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</a:rPr>
                        <a:t>Tx</a:t>
                      </a:r>
                      <a:r>
                        <a:rPr kumimoji="1" lang="en-US" altLang="ko-KR" sz="1100" b="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</a:rPr>
                        <a:t>, Rx)</a:t>
                      </a:r>
                      <a:endParaRPr kumimoji="1" lang="ko-KR" altLang="en-US" sz="1100" b="0" baseline="0" dirty="0" smtClean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1" lang="en-US" altLang="ko-KR" sz="1100" b="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</a:rPr>
                        <a:t>(1,1)</a:t>
                      </a:r>
                      <a:endParaRPr kumimoji="1" lang="ko-KR" altLang="en-US" sz="1100" b="0" baseline="0" dirty="0" smtClean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</a:endParaRPr>
                    </a:p>
                  </a:txBody>
                  <a:tcPr anchor="ctr"/>
                </a:tc>
              </a:tr>
              <a:tr h="174575">
                <a:tc>
                  <a:txBody>
                    <a:bodyPr/>
                    <a:lstStyle/>
                    <a:p>
                      <a:pPr latinLnBrk="1"/>
                      <a:r>
                        <a:rPr kumimoji="1" lang="en-US" altLang="ko-KR" sz="1100" b="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</a:rPr>
                        <a:t>System bandwidth</a:t>
                      </a:r>
                      <a:endParaRPr kumimoji="1" lang="ko-KR" altLang="en-US" sz="1100" b="0" baseline="0" dirty="0" smtClean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1" lang="en-US" altLang="ko-KR" sz="1100" b="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</a:rPr>
                        <a:t>80MHz</a:t>
                      </a:r>
                      <a:endParaRPr kumimoji="1" lang="ko-KR" altLang="en-US" sz="1100" b="0" baseline="0" dirty="0" smtClean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</a:endParaRPr>
                    </a:p>
                  </a:txBody>
                  <a:tcPr anchor="ctr"/>
                </a:tc>
              </a:tr>
              <a:tr h="174575">
                <a:tc>
                  <a:txBody>
                    <a:bodyPr/>
                    <a:lstStyle/>
                    <a:p>
                      <a:pPr latinLnBrk="1"/>
                      <a:r>
                        <a:rPr kumimoji="1" lang="en-US" altLang="ko-KR" sz="1100" b="0" kern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  <a:cs typeface="+mn-cs"/>
                        </a:rPr>
                        <a:t>Occupied bandwidth</a:t>
                      </a:r>
                      <a:endParaRPr kumimoji="1" lang="ko-KR" altLang="en-US" sz="1100" b="0" kern="1200" baseline="0" dirty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1" lang="en-US" altLang="ko-KR" sz="1100" b="0" kern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  <a:cs typeface="+mn-cs"/>
                        </a:rPr>
                        <a:t>72MHz</a:t>
                      </a:r>
                      <a:endParaRPr kumimoji="1" lang="ko-KR" altLang="en-US" sz="1100" b="0" kern="1200" baseline="0" dirty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  <a:cs typeface="+mn-cs"/>
                      </a:endParaRPr>
                    </a:p>
                  </a:txBody>
                  <a:tcPr/>
                </a:tc>
              </a:tr>
              <a:tr h="174575">
                <a:tc>
                  <a:txBody>
                    <a:bodyPr/>
                    <a:lstStyle/>
                    <a:p>
                      <a:pPr latinLnBrk="1"/>
                      <a:r>
                        <a:rPr kumimoji="1" lang="en-US" altLang="ko-KR" sz="1100" b="0" kern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  <a:cs typeface="+mn-cs"/>
                        </a:rPr>
                        <a:t>Subcarrier spacing</a:t>
                      </a:r>
                      <a:endParaRPr kumimoji="1" lang="ko-KR" altLang="en-US" sz="1100" b="0" kern="1200" baseline="0" dirty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1" lang="en-US" altLang="ko-KR" sz="1100" b="0" kern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  <a:cs typeface="+mn-cs"/>
                        </a:rPr>
                        <a:t>60kHz</a:t>
                      </a:r>
                      <a:endParaRPr kumimoji="1" lang="ko-KR" altLang="en-US" sz="1100" b="0" kern="1200" baseline="0" dirty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  <a:cs typeface="+mn-cs"/>
                      </a:endParaRPr>
                    </a:p>
                  </a:txBody>
                  <a:tcPr/>
                </a:tc>
              </a:tr>
              <a:tr h="174575">
                <a:tc>
                  <a:txBody>
                    <a:bodyPr/>
                    <a:lstStyle/>
                    <a:p>
                      <a:pPr latinLnBrk="1"/>
                      <a:r>
                        <a:rPr kumimoji="1" lang="en-US" altLang="ko-KR" sz="1100" b="0" kern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  <a:cs typeface="+mn-cs"/>
                        </a:rPr>
                        <a:t>Number of subcarriers in a RB</a:t>
                      </a:r>
                      <a:endParaRPr kumimoji="1" lang="ko-KR" altLang="en-US" sz="1100" b="0" kern="1200" baseline="0" dirty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1" lang="en-US" altLang="ko-KR" sz="1100" b="0" kern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  <a:cs typeface="+mn-cs"/>
                        </a:rPr>
                        <a:t>12</a:t>
                      </a:r>
                      <a:endParaRPr kumimoji="1" lang="ko-KR" altLang="en-US" sz="1100" b="0" kern="1200" baseline="0" dirty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  <a:cs typeface="+mn-cs"/>
                      </a:endParaRPr>
                    </a:p>
                  </a:txBody>
                  <a:tcPr/>
                </a:tc>
              </a:tr>
              <a:tr h="174575">
                <a:tc>
                  <a:txBody>
                    <a:bodyPr/>
                    <a:lstStyle/>
                    <a:p>
                      <a:pPr latinLnBrk="1"/>
                      <a:r>
                        <a:rPr kumimoji="1" lang="en-US" altLang="ko-KR" sz="1100" b="0" kern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  <a:cs typeface="+mn-cs"/>
                        </a:rPr>
                        <a:t>Number of allocated RBs</a:t>
                      </a:r>
                      <a:endParaRPr kumimoji="1" lang="ko-KR" altLang="en-US" sz="1100" b="0" kern="1200" baseline="0" dirty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1" lang="en-US" altLang="ko-KR" sz="1100" b="0" kern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  <a:cs typeface="+mn-cs"/>
                        </a:rPr>
                        <a:t>{4,8,16}</a:t>
                      </a:r>
                      <a:endParaRPr kumimoji="1" lang="ko-KR" altLang="en-US" sz="1100" b="0" kern="1200" baseline="0" dirty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  <a:cs typeface="+mn-cs"/>
                      </a:endParaRPr>
                    </a:p>
                  </a:txBody>
                  <a:tcPr/>
                </a:tc>
              </a:tr>
              <a:tr h="174575">
                <a:tc>
                  <a:txBody>
                    <a:bodyPr/>
                    <a:lstStyle/>
                    <a:p>
                      <a:pPr latinLnBrk="1"/>
                      <a:r>
                        <a:rPr kumimoji="1" lang="en-US" altLang="ko-KR" sz="1100" b="0" kern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  <a:cs typeface="+mn-cs"/>
                        </a:rPr>
                        <a:t>Measurement resolution</a:t>
                      </a:r>
                      <a:endParaRPr kumimoji="1" lang="ko-KR" altLang="en-US" sz="1100" b="0" kern="1200" baseline="0" dirty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1" lang="en-US" altLang="ko-KR" sz="1100" b="0" kern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  <a:cs typeface="+mn-cs"/>
                        </a:rPr>
                        <a:t>100kHz</a:t>
                      </a:r>
                      <a:endParaRPr kumimoji="1" lang="ko-KR" altLang="en-US" sz="1100" b="0" kern="1200" baseline="0" dirty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320639" y="5137447"/>
            <a:ext cx="17606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0" dirty="0" smtClean="0">
                <a:latin typeface="Calibri" panose="020F0502020204030204" pitchFamily="34" charset="0"/>
              </a:rPr>
              <a:t>&lt;System parameters&gt;</a:t>
            </a:r>
            <a:endParaRPr lang="en-US" sz="1400" b="0" dirty="0">
              <a:latin typeface="Calibri" panose="020F0502020204030204" pitchFamily="34" charset="0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632520" y="942063"/>
            <a:ext cx="5331339" cy="2054889"/>
          </a:xfrm>
          <a:prstGeom prst="rect">
            <a:avLst/>
          </a:prstGeom>
        </p:spPr>
        <p:txBody>
          <a:bodyPr/>
          <a:lstStyle>
            <a:lvl1pPr marL="268288" indent="-268288" algn="l" rtl="0" eaLnBrk="1" fontAlgn="base" latinLnBrk="1" hangingPunct="1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  <a:defRPr kumimoji="1" sz="1800" b="1" u="none" baseline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  <a:cs typeface="+mn-cs"/>
              </a:defRPr>
            </a:lvl1pPr>
            <a:lvl2pPr marL="363538" indent="-1889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lang="ko-KR" altLang="en-US" sz="14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 marL="1598613" indent="-227013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–"/>
              <a:defRPr kumimoji="1" sz="1400" baseline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5813" indent="-227013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»"/>
              <a:defRPr kumimoji="1" sz="1400" baseline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294" indent="-228572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439" indent="-228572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8584" indent="-228572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5727" indent="-228572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US" kern="0" dirty="0" smtClean="0"/>
              <a:t>Power </a:t>
            </a:r>
            <a:r>
              <a:rPr lang="en-US" kern="0" dirty="0"/>
              <a:t>of DL’s </a:t>
            </a:r>
            <a:r>
              <a:rPr lang="en-US" kern="0" dirty="0" smtClean="0"/>
              <a:t>emission </a:t>
            </a:r>
            <a:r>
              <a:rPr lang="en-US" kern="0" dirty="0"/>
              <a:t>in </a:t>
            </a:r>
            <a:r>
              <a:rPr lang="en-US" kern="0" dirty="0" smtClean="0"/>
              <a:t>UL </a:t>
            </a:r>
            <a:r>
              <a:rPr lang="en-US" kern="0" dirty="0"/>
              <a:t>reception </a:t>
            </a:r>
            <a:endParaRPr lang="en-US" kern="0" dirty="0" smtClean="0"/>
          </a:p>
          <a:p>
            <a:pPr lvl="1"/>
            <a:r>
              <a:rPr lang="en-US" b="0" kern="0" dirty="0" smtClean="0"/>
              <a:t>Observation1: Slop on PSD of </a:t>
            </a:r>
            <a:r>
              <a:rPr lang="en-US" kern="0" dirty="0" smtClean="0"/>
              <a:t>emission </a:t>
            </a:r>
            <a:r>
              <a:rPr lang="en-US" b="0" kern="0" dirty="0" smtClean="0"/>
              <a:t>increases as the number of RBs for DL signal decreases </a:t>
            </a:r>
          </a:p>
          <a:p>
            <a:pPr lvl="1"/>
            <a:r>
              <a:rPr lang="en-US" altLang="ko-KR" kern="0" dirty="0" smtClean="0"/>
              <a:t>Observation2: About 35~40dB suppression can be achieved with sufficient guard band even though without any filtering on </a:t>
            </a:r>
            <a:r>
              <a:rPr lang="en-US" altLang="ko-KR" kern="0" dirty="0" err="1" smtClean="0"/>
              <a:t>Tx</a:t>
            </a:r>
            <a:r>
              <a:rPr lang="en-US" altLang="ko-KR" kern="0" dirty="0" smtClean="0"/>
              <a:t> signals</a:t>
            </a:r>
            <a:endParaRPr lang="en-US" b="0" kern="0" dirty="0" smtClean="0"/>
          </a:p>
        </p:txBody>
      </p:sp>
      <p:grpSp>
        <p:nvGrpSpPr>
          <p:cNvPr id="43" name="그룹 42"/>
          <p:cNvGrpSpPr/>
          <p:nvPr/>
        </p:nvGrpSpPr>
        <p:grpSpPr>
          <a:xfrm>
            <a:off x="6177136" y="1058069"/>
            <a:ext cx="3701211" cy="1938883"/>
            <a:chOff x="78502" y="1211610"/>
            <a:chExt cx="6556920" cy="1938883"/>
          </a:xfrm>
        </p:grpSpPr>
        <p:grpSp>
          <p:nvGrpSpPr>
            <p:cNvPr id="32" name="그룹 31"/>
            <p:cNvGrpSpPr/>
            <p:nvPr/>
          </p:nvGrpSpPr>
          <p:grpSpPr>
            <a:xfrm>
              <a:off x="78502" y="2519576"/>
              <a:ext cx="6556920" cy="246087"/>
              <a:chOff x="539552" y="3162418"/>
              <a:chExt cx="6556920" cy="396327"/>
            </a:xfrm>
          </p:grpSpPr>
          <p:cxnSp>
            <p:nvCxnSpPr>
              <p:cNvPr id="11" name="직선 화살표 연결선 10"/>
              <p:cNvCxnSpPr/>
              <p:nvPr/>
            </p:nvCxnSpPr>
            <p:spPr>
              <a:xfrm>
                <a:off x="539552" y="3268930"/>
                <a:ext cx="6480720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직선 연결선 12"/>
              <p:cNvCxnSpPr/>
              <p:nvPr/>
            </p:nvCxnSpPr>
            <p:spPr>
              <a:xfrm>
                <a:off x="3851920" y="3171044"/>
                <a:ext cx="0" cy="210507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직선 연결선 14"/>
              <p:cNvCxnSpPr/>
              <p:nvPr/>
            </p:nvCxnSpPr>
            <p:spPr>
              <a:xfrm>
                <a:off x="1818444" y="3162418"/>
                <a:ext cx="0" cy="210507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직선 연결선 16"/>
              <p:cNvCxnSpPr/>
              <p:nvPr/>
            </p:nvCxnSpPr>
            <p:spPr>
              <a:xfrm>
                <a:off x="6003534" y="3168044"/>
                <a:ext cx="0" cy="210507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aphicFrame>
            <p:nvGraphicFramePr>
              <p:cNvPr id="30" name="개체 29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77339404"/>
                  </p:ext>
                </p:extLst>
              </p:nvPr>
            </p:nvGraphicFramePr>
            <p:xfrm>
              <a:off x="6944072" y="3355545"/>
              <a:ext cx="152400" cy="2032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126" name="Equation" r:id="rId4" imgW="152280" imgH="203040" progId="Equation.DSMT4">
                      <p:embed/>
                    </p:oleObj>
                  </mc:Choice>
                  <mc:Fallback>
                    <p:oleObj name="Equation" r:id="rId4" imgW="152280" imgH="203040" progId="Equation.DSMT4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5"/>
                          <a:stretch>
                            <a:fillRect/>
                          </a:stretch>
                        </p:blipFill>
                        <p:spPr>
                          <a:xfrm>
                            <a:off x="6944072" y="3355545"/>
                            <a:ext cx="152400" cy="20320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31" name="TextBox 30"/>
            <p:cNvSpPr txBox="1"/>
            <p:nvPr/>
          </p:nvSpPr>
          <p:spPr>
            <a:xfrm>
              <a:off x="2895912" y="2842716"/>
              <a:ext cx="131125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0" dirty="0" smtClean="0">
                  <a:latin typeface="Calibri" panose="020F0502020204030204" pitchFamily="34" charset="0"/>
                </a:rPr>
                <a:t>&lt;Test scenario&gt;</a:t>
              </a:r>
              <a:endParaRPr lang="en-US" sz="1400" b="0" dirty="0">
                <a:latin typeface="Calibri" panose="020F0502020204030204" pitchFamily="34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080365" y="2633327"/>
              <a:ext cx="62549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b="0" dirty="0" smtClean="0">
                  <a:latin typeface="Calibri" panose="020F0502020204030204" pitchFamily="34" charset="0"/>
                </a:rPr>
                <a:t>2.53GHz</a:t>
              </a:r>
              <a:endParaRPr lang="en-US" sz="1000" b="0" dirty="0">
                <a:latin typeface="Calibri" panose="020F0502020204030204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1011786" y="2633327"/>
              <a:ext cx="69121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b="0" dirty="0" smtClean="0">
                  <a:latin typeface="Calibri" panose="020F0502020204030204" pitchFamily="34" charset="0"/>
                </a:rPr>
                <a:t>2.494GHz</a:t>
              </a:r>
              <a:endParaRPr lang="en-US" sz="1000" b="0" dirty="0">
                <a:latin typeface="Calibri" panose="020F0502020204030204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5196876" y="2633327"/>
              <a:ext cx="69121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b="0" dirty="0" smtClean="0">
                  <a:latin typeface="Calibri" panose="020F0502020204030204" pitchFamily="34" charset="0"/>
                </a:rPr>
                <a:t>2.566GHz</a:t>
              </a:r>
              <a:endParaRPr lang="en-US" sz="1000" b="0" dirty="0">
                <a:latin typeface="Calibri" panose="020F0502020204030204" pitchFamily="34" charset="0"/>
              </a:endParaRPr>
            </a:p>
          </p:txBody>
        </p:sp>
        <p:grpSp>
          <p:nvGrpSpPr>
            <p:cNvPr id="42" name="그룹 41"/>
            <p:cNvGrpSpPr/>
            <p:nvPr/>
          </p:nvGrpSpPr>
          <p:grpSpPr>
            <a:xfrm>
              <a:off x="1086034" y="1211610"/>
              <a:ext cx="4029329" cy="1378357"/>
              <a:chOff x="1556609" y="1881947"/>
              <a:chExt cx="4029329" cy="1378357"/>
            </a:xfrm>
          </p:grpSpPr>
          <p:sp>
            <p:nvSpPr>
              <p:cNvPr id="9" name="모서리가 둥근 직사각형 8"/>
              <p:cNvSpPr/>
              <p:nvPr/>
            </p:nvSpPr>
            <p:spPr>
              <a:xfrm>
                <a:off x="1835696" y="2454260"/>
                <a:ext cx="656456" cy="804785"/>
              </a:xfrm>
              <a:prstGeom prst="roundRect">
                <a:avLst/>
              </a:prstGeom>
              <a:solidFill>
                <a:srgbClr val="0070C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" name="모서리가 둥근 직사각형 9"/>
              <p:cNvSpPr/>
              <p:nvPr/>
            </p:nvSpPr>
            <p:spPr>
              <a:xfrm>
                <a:off x="2060346" y="2595904"/>
                <a:ext cx="432048" cy="664400"/>
              </a:xfrm>
              <a:prstGeom prst="roundRect">
                <a:avLst/>
              </a:prstGeom>
              <a:solidFill>
                <a:srgbClr val="FFFF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" name="모서리가 둥근 직사각형 17"/>
              <p:cNvSpPr/>
              <p:nvPr/>
            </p:nvSpPr>
            <p:spPr>
              <a:xfrm>
                <a:off x="2279370" y="2764675"/>
                <a:ext cx="216024" cy="494371"/>
              </a:xfrm>
              <a:prstGeom prst="roundRect">
                <a:avLst>
                  <a:gd name="adj" fmla="val 29895"/>
                </a:avLst>
              </a:prstGeom>
              <a:solidFill>
                <a:srgbClr val="00B05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2188122" y="2750134"/>
                <a:ext cx="441147" cy="230832"/>
              </a:xfrm>
              <a:prstGeom prst="rect">
                <a:avLst/>
              </a:prstGeom>
              <a:noFill/>
              <a:ln w="3175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900" b="0" dirty="0" smtClean="0">
                    <a:latin typeface="Cambria Math" panose="02040503050406030204" pitchFamily="18" charset="0"/>
                  </a:rPr>
                  <a:t>4RBs</a:t>
                </a:r>
                <a:endParaRPr lang="ko-KR" altLang="en-US" sz="900" b="0" dirty="0">
                  <a:latin typeface="Cambria Math" panose="02040503050406030204" pitchFamily="18" charset="0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2081694" y="2576829"/>
                <a:ext cx="441147" cy="230832"/>
              </a:xfrm>
              <a:prstGeom prst="rect">
                <a:avLst/>
              </a:prstGeom>
              <a:noFill/>
              <a:ln w="3175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900" b="0" dirty="0">
                    <a:latin typeface="Cambria Math" panose="02040503050406030204" pitchFamily="18" charset="0"/>
                  </a:rPr>
                  <a:t>8</a:t>
                </a:r>
                <a:r>
                  <a:rPr lang="en-US" altLang="ko-KR" sz="900" b="0" dirty="0" smtClean="0">
                    <a:latin typeface="Cambria Math" panose="02040503050406030204" pitchFamily="18" charset="0"/>
                  </a:rPr>
                  <a:t>RBs</a:t>
                </a:r>
                <a:endParaRPr lang="ko-KR" altLang="en-US" sz="900" b="0" dirty="0">
                  <a:latin typeface="Cambria Math" panose="02040503050406030204" pitchFamily="18" charset="0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1886468" y="2402080"/>
                <a:ext cx="505267" cy="230832"/>
              </a:xfrm>
              <a:prstGeom prst="rect">
                <a:avLst/>
              </a:prstGeom>
              <a:noFill/>
              <a:ln w="3175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900" b="0" dirty="0" smtClean="0">
                    <a:latin typeface="Cambria Math" panose="02040503050406030204" pitchFamily="18" charset="0"/>
                  </a:rPr>
                  <a:t>16RBs</a:t>
                </a:r>
                <a:endParaRPr lang="ko-KR" altLang="en-US" sz="900" b="0" dirty="0">
                  <a:latin typeface="Cambria Math" panose="02040503050406030204" pitchFamily="18" charset="0"/>
                </a:endParaRPr>
              </a:p>
            </p:txBody>
          </p:sp>
          <p:cxnSp>
            <p:nvCxnSpPr>
              <p:cNvPr id="39" name="직선 화살표 연결선 38"/>
              <p:cNvCxnSpPr/>
              <p:nvPr/>
            </p:nvCxnSpPr>
            <p:spPr bwMode="auto">
              <a:xfrm flipH="1">
                <a:off x="2279371" y="2132856"/>
                <a:ext cx="169224" cy="269224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sp>
            <p:nvSpPr>
              <p:cNvPr id="41" name="TextBox 40"/>
              <p:cNvSpPr txBox="1"/>
              <p:nvPr/>
            </p:nvSpPr>
            <p:spPr>
              <a:xfrm>
                <a:off x="1556609" y="1881947"/>
                <a:ext cx="2604679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>
                  <a:defRPr sz="1100" b="0">
                    <a:latin typeface="Calibri" panose="020F0502020204030204" pitchFamily="34" charset="0"/>
                  </a:defRPr>
                </a:lvl1pPr>
              </a:lstStyle>
              <a:p>
                <a:r>
                  <a:rPr lang="en-US" dirty="0" smtClean="0"/>
                  <a:t>Transmitted DL </a:t>
                </a:r>
                <a:r>
                  <a:rPr lang="en-US" dirty="0"/>
                  <a:t>signals</a:t>
                </a: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2879023" y="2776657"/>
                <a:ext cx="2706915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100" b="0" dirty="0" smtClean="0">
                    <a:latin typeface="Calibri" panose="020F0502020204030204" pitchFamily="34" charset="0"/>
                  </a:rPr>
                  <a:t>Emission Measurement</a:t>
                </a:r>
                <a:endParaRPr lang="en-US" sz="1100" b="0" dirty="0">
                  <a:latin typeface="Calibri" panose="020F0502020204030204" pitchFamily="34" charset="0"/>
                </a:endParaRPr>
              </a:p>
            </p:txBody>
          </p:sp>
        </p:grpSp>
      </p:grpSp>
      <p:cxnSp>
        <p:nvCxnSpPr>
          <p:cNvPr id="45" name="직선 화살표 연결선 44"/>
          <p:cNvCxnSpPr/>
          <p:nvPr/>
        </p:nvCxnSpPr>
        <p:spPr bwMode="auto">
          <a:xfrm>
            <a:off x="7291274" y="2187982"/>
            <a:ext cx="1970138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/>
          </a:ln>
          <a:effectLst/>
        </p:spPr>
      </p:cxnSp>
      <p:grpSp>
        <p:nvGrpSpPr>
          <p:cNvPr id="16" name="그룹 15"/>
          <p:cNvGrpSpPr/>
          <p:nvPr/>
        </p:nvGrpSpPr>
        <p:grpSpPr>
          <a:xfrm>
            <a:off x="3218275" y="3561733"/>
            <a:ext cx="288032" cy="1813593"/>
            <a:chOff x="2504728" y="3501008"/>
            <a:chExt cx="288032" cy="1813593"/>
          </a:xfrm>
        </p:grpSpPr>
        <p:cxnSp>
          <p:nvCxnSpPr>
            <p:cNvPr id="8" name="직선 연결선 7"/>
            <p:cNvCxnSpPr/>
            <p:nvPr/>
          </p:nvCxnSpPr>
          <p:spPr bwMode="auto">
            <a:xfrm>
              <a:off x="2504728" y="3501008"/>
              <a:ext cx="28803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" name="직선 연결선 13"/>
            <p:cNvCxnSpPr/>
            <p:nvPr/>
          </p:nvCxnSpPr>
          <p:spPr bwMode="auto">
            <a:xfrm>
              <a:off x="2648744" y="3501008"/>
              <a:ext cx="0" cy="18002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4" name="직선 연결선 33"/>
            <p:cNvCxnSpPr/>
            <p:nvPr/>
          </p:nvCxnSpPr>
          <p:spPr bwMode="auto">
            <a:xfrm>
              <a:off x="2504728" y="5314601"/>
              <a:ext cx="28803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20" name="직선 연결선 19"/>
          <p:cNvCxnSpPr/>
          <p:nvPr/>
        </p:nvCxnSpPr>
        <p:spPr bwMode="auto">
          <a:xfrm>
            <a:off x="2289825" y="4022648"/>
            <a:ext cx="0" cy="36004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5" name="직선 연결선 24"/>
          <p:cNvCxnSpPr/>
          <p:nvPr/>
        </p:nvCxnSpPr>
        <p:spPr bwMode="auto">
          <a:xfrm>
            <a:off x="2279912" y="4230985"/>
            <a:ext cx="1073587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6" name="TextBox 25"/>
          <p:cNvSpPr txBox="1"/>
          <p:nvPr/>
        </p:nvSpPr>
        <p:spPr>
          <a:xfrm>
            <a:off x="2298617" y="3984763"/>
            <a:ext cx="1073587" cy="492443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US" altLang="ko-KR" sz="1300" b="1" dirty="0" smtClean="0">
                <a:ea typeface="돋움" pitchFamily="50" charset="-127"/>
              </a:rPr>
              <a:t>guard band</a:t>
            </a:r>
            <a:endParaRPr lang="ko-KR" altLang="en-US" sz="1300" b="1" dirty="0" smtClean="0">
              <a:ea typeface="돋움" pitchFamily="50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263945" y="4224346"/>
            <a:ext cx="1016625" cy="292388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r>
              <a:rPr lang="en-US" altLang="ko-KR" sz="1300" b="1" dirty="0" smtClean="0">
                <a:ea typeface="돋움" pitchFamily="50" charset="-127"/>
              </a:rPr>
              <a:t>35 ~ 40 dB</a:t>
            </a:r>
            <a:endParaRPr lang="ko-KR" altLang="en-US" sz="1300" b="1" dirty="0" smtClean="0">
              <a:ea typeface="돋움" pitchFamily="50" charset="-127"/>
            </a:endParaRPr>
          </a:p>
        </p:txBody>
      </p:sp>
      <p:cxnSp>
        <p:nvCxnSpPr>
          <p:cNvPr id="47" name="직선 연결선 46"/>
          <p:cNvCxnSpPr/>
          <p:nvPr/>
        </p:nvCxnSpPr>
        <p:spPr bwMode="auto">
          <a:xfrm>
            <a:off x="3353499" y="4042172"/>
            <a:ext cx="0" cy="36004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1217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3" name="그룹 1042"/>
          <p:cNvGrpSpPr/>
          <p:nvPr/>
        </p:nvGrpSpPr>
        <p:grpSpPr>
          <a:xfrm>
            <a:off x="1283644" y="4166332"/>
            <a:ext cx="3165300" cy="2112096"/>
            <a:chOff x="1111131" y="4077072"/>
            <a:chExt cx="3481829" cy="2323306"/>
          </a:xfrm>
        </p:grpSpPr>
        <p:pic>
          <p:nvPicPr>
            <p:cNvPr id="305" name="내용 개체 틀 3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1131" y="4077072"/>
              <a:ext cx="3481829" cy="2323306"/>
            </a:xfrm>
            <a:prstGeom prst="rect">
              <a:avLst/>
            </a:prstGeom>
          </p:spPr>
        </p:pic>
        <p:cxnSp>
          <p:nvCxnSpPr>
            <p:cNvPr id="1041" name="직선 화살표 연결선 1040"/>
            <p:cNvCxnSpPr/>
            <p:nvPr/>
          </p:nvCxnSpPr>
          <p:spPr bwMode="auto">
            <a:xfrm flipV="1">
              <a:off x="3919010" y="5709036"/>
              <a:ext cx="0" cy="216024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</p:cxnSp>
        <p:cxnSp>
          <p:nvCxnSpPr>
            <p:cNvPr id="316" name="직선 화살표 연결선 315"/>
            <p:cNvCxnSpPr/>
            <p:nvPr/>
          </p:nvCxnSpPr>
          <p:spPr bwMode="auto">
            <a:xfrm flipV="1">
              <a:off x="3979392" y="5302866"/>
              <a:ext cx="0" cy="388918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</p:cxnSp>
        <p:cxnSp>
          <p:nvCxnSpPr>
            <p:cNvPr id="318" name="직선 화살표 연결선 317"/>
            <p:cNvCxnSpPr/>
            <p:nvPr/>
          </p:nvCxnSpPr>
          <p:spPr bwMode="auto">
            <a:xfrm flipV="1">
              <a:off x="4045774" y="4856969"/>
              <a:ext cx="0" cy="626357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</p:cxnSp>
        <p:cxnSp>
          <p:nvCxnSpPr>
            <p:cNvPr id="319" name="직선 화살표 연결선 318"/>
            <p:cNvCxnSpPr/>
            <p:nvPr/>
          </p:nvCxnSpPr>
          <p:spPr bwMode="auto">
            <a:xfrm flipV="1">
              <a:off x="4123408" y="4359150"/>
              <a:ext cx="0" cy="876208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</p:cxnSp>
      </p:grpSp>
      <p:sp>
        <p:nvSpPr>
          <p:cNvPr id="2" name="내용 개체 틀 1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R" dirty="0" smtClean="0"/>
              <a:t>Full Duplex for NR</a:t>
            </a:r>
            <a:endParaRPr lang="ko-KR" alt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6205991" y="4653606"/>
            <a:ext cx="32542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0" dirty="0" smtClean="0">
                <a:latin typeface="Calibri" panose="020F0502020204030204" pitchFamily="34" charset="0"/>
              </a:rPr>
              <a:t>&lt;Example of full duplex operation at </a:t>
            </a:r>
            <a:r>
              <a:rPr lang="en-US" sz="1400" b="0" dirty="0" err="1" smtClean="0">
                <a:latin typeface="Calibri" panose="020F0502020204030204" pitchFamily="34" charset="0"/>
              </a:rPr>
              <a:t>gNB</a:t>
            </a:r>
            <a:r>
              <a:rPr lang="en-US" sz="1400" b="0" dirty="0" smtClean="0">
                <a:latin typeface="Calibri" panose="020F0502020204030204" pitchFamily="34" charset="0"/>
              </a:rPr>
              <a:t>&gt;</a:t>
            </a:r>
            <a:endParaRPr lang="en-US" sz="1400" b="0" dirty="0">
              <a:latin typeface="Calibri" panose="020F0502020204030204" pitchFamily="34" charset="0"/>
            </a:endParaRPr>
          </a:p>
        </p:txBody>
      </p:sp>
      <p:grpSp>
        <p:nvGrpSpPr>
          <p:cNvPr id="1038" name="그룹 1037"/>
          <p:cNvGrpSpPr/>
          <p:nvPr/>
        </p:nvGrpSpPr>
        <p:grpSpPr>
          <a:xfrm>
            <a:off x="6369339" y="1040611"/>
            <a:ext cx="2663541" cy="3627469"/>
            <a:chOff x="5099795" y="1160898"/>
            <a:chExt cx="2306872" cy="3627469"/>
          </a:xfrm>
        </p:grpSpPr>
        <p:pic>
          <p:nvPicPr>
            <p:cNvPr id="17" name="그림 1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20679" y="1575447"/>
              <a:ext cx="385784" cy="714489"/>
            </a:xfrm>
            <a:prstGeom prst="rect">
              <a:avLst/>
            </a:prstGeom>
            <a:noFill/>
          </p:spPr>
        </p:pic>
        <p:sp>
          <p:nvSpPr>
            <p:cNvPr id="18" name="TextBox 17"/>
            <p:cNvSpPr txBox="1"/>
            <p:nvPr/>
          </p:nvSpPr>
          <p:spPr>
            <a:xfrm>
              <a:off x="5524220" y="1160898"/>
              <a:ext cx="117028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0" dirty="0" smtClean="0">
                  <a:latin typeface="Calibri" panose="020F0502020204030204" pitchFamily="34" charset="0"/>
                </a:rPr>
                <a:t>Full Duplex </a:t>
              </a:r>
              <a:r>
                <a:rPr lang="en-US" sz="1400" b="0" dirty="0" err="1" smtClean="0">
                  <a:latin typeface="Calibri" panose="020F0502020204030204" pitchFamily="34" charset="0"/>
                </a:rPr>
                <a:t>gNB</a:t>
              </a:r>
              <a:endParaRPr lang="en-US" sz="1400" b="0" dirty="0">
                <a:latin typeface="Calibri" panose="020F0502020204030204" pitchFamily="34" charset="0"/>
              </a:endParaRPr>
            </a:p>
          </p:txBody>
        </p:sp>
        <p:cxnSp>
          <p:nvCxnSpPr>
            <p:cNvPr id="24" name="직선 화살표 연결선 23"/>
            <p:cNvCxnSpPr/>
            <p:nvPr/>
          </p:nvCxnSpPr>
          <p:spPr>
            <a:xfrm flipH="1">
              <a:off x="5619082" y="1699404"/>
              <a:ext cx="436661" cy="970552"/>
            </a:xfrm>
            <a:prstGeom prst="straightConnector1">
              <a:avLst/>
            </a:prstGeom>
            <a:ln w="15875">
              <a:solidFill>
                <a:srgbClr val="2D2DFF"/>
              </a:solidFill>
              <a:tailEnd type="stealth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직선 화살표 연결선 24"/>
            <p:cNvCxnSpPr/>
            <p:nvPr/>
          </p:nvCxnSpPr>
          <p:spPr>
            <a:xfrm flipH="1" flipV="1">
              <a:off x="6159260" y="1699404"/>
              <a:ext cx="605405" cy="1256954"/>
            </a:xfrm>
            <a:prstGeom prst="straightConnector1">
              <a:avLst/>
            </a:prstGeom>
            <a:ln w="15875">
              <a:solidFill>
                <a:srgbClr val="FF0000"/>
              </a:solidFill>
              <a:headEnd w="lg" len="med"/>
              <a:tailEnd type="stealth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/>
            <p:cNvSpPr txBox="1"/>
            <p:nvPr/>
          </p:nvSpPr>
          <p:spPr>
            <a:xfrm>
              <a:off x="5099795" y="4284260"/>
              <a:ext cx="102595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0" dirty="0" smtClean="0">
                  <a:latin typeface="Calibri" panose="020F0502020204030204" pitchFamily="34" charset="0"/>
                </a:rPr>
                <a:t>UE #1</a:t>
              </a:r>
              <a:endParaRPr lang="en-US" sz="1400" b="0" dirty="0">
                <a:latin typeface="Calibri" panose="020F0502020204030204" pitchFamily="34" charset="0"/>
              </a:endParaRPr>
            </a:p>
          </p:txBody>
        </p:sp>
        <p:pic>
          <p:nvPicPr>
            <p:cNvPr id="69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14043" y="2759848"/>
              <a:ext cx="210078" cy="422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0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64665" y="3017980"/>
              <a:ext cx="210078" cy="422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032" name="그룹 1031"/>
            <p:cNvGrpSpPr/>
            <p:nvPr/>
          </p:nvGrpSpPr>
          <p:grpSpPr>
            <a:xfrm>
              <a:off x="6403853" y="3399206"/>
              <a:ext cx="980811" cy="1176421"/>
              <a:chOff x="6702143" y="3555073"/>
              <a:chExt cx="980811" cy="1176421"/>
            </a:xfrm>
          </p:grpSpPr>
          <p:sp>
            <p:nvSpPr>
              <p:cNvPr id="33" name="자유형 32"/>
              <p:cNvSpPr/>
              <p:nvPr/>
            </p:nvSpPr>
            <p:spPr>
              <a:xfrm>
                <a:off x="6854543" y="3628188"/>
                <a:ext cx="729088" cy="1013471"/>
              </a:xfrm>
              <a:custGeom>
                <a:avLst/>
                <a:gdLst>
                  <a:gd name="connsiteX0" fmla="*/ 1227438 w 1227438"/>
                  <a:gd name="connsiteY0" fmla="*/ 1507524 h 1507524"/>
                  <a:gd name="connsiteX1" fmla="*/ 0 w 1227438"/>
                  <a:gd name="connsiteY1" fmla="*/ 1507524 h 1507524"/>
                  <a:gd name="connsiteX2" fmla="*/ 0 w 1227438"/>
                  <a:gd name="connsiteY2" fmla="*/ 0 h 1507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27438" h="1507524">
                    <a:moveTo>
                      <a:pt x="1227438" y="1507524"/>
                    </a:moveTo>
                    <a:lnTo>
                      <a:pt x="0" y="1507524"/>
                    </a:lnTo>
                    <a:lnTo>
                      <a:pt x="0" y="0"/>
                    </a:lnTo>
                  </a:path>
                </a:pathLst>
              </a:custGeom>
              <a:noFill/>
              <a:ln w="3175">
                <a:solidFill>
                  <a:schemeClr val="tx1"/>
                </a:solidFill>
                <a:prstDash val="sysDot"/>
                <a:headEnd type="arrow" w="sm" len="sm"/>
                <a:tailEnd type="arrow" w="sm" len="sm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b="0">
                  <a:latin typeface="Calibri" panose="020F0502020204030204" pitchFamily="34" charset="0"/>
                </a:endParaRPr>
              </a:p>
            </p:txBody>
          </p:sp>
          <p:graphicFrame>
            <p:nvGraphicFramePr>
              <p:cNvPr id="67" name="개체 66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49318175"/>
                  </p:ext>
                </p:extLst>
              </p:nvPr>
            </p:nvGraphicFramePr>
            <p:xfrm>
              <a:off x="6702143" y="3555073"/>
              <a:ext cx="152400" cy="2032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282" name="Equation" r:id="rId6" imgW="152280" imgH="203040" progId="Equation.DSMT4">
                      <p:embed/>
                    </p:oleObj>
                  </mc:Choice>
                  <mc:Fallback>
                    <p:oleObj name="Equation" r:id="rId6" imgW="152280" imgH="203040" progId="Equation.DSMT4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7"/>
                          <a:stretch>
                            <a:fillRect/>
                          </a:stretch>
                        </p:blipFill>
                        <p:spPr>
                          <a:xfrm>
                            <a:off x="6702143" y="3555073"/>
                            <a:ext cx="152400" cy="20320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71" name="개체 70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526298446"/>
                  </p:ext>
                </p:extLst>
              </p:nvPr>
            </p:nvGraphicFramePr>
            <p:xfrm>
              <a:off x="7594054" y="4579094"/>
              <a:ext cx="88900" cy="1524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283" name="Equation" r:id="rId8" imgW="88560" imgH="152280" progId="Equation.DSMT4">
                      <p:embed/>
                    </p:oleObj>
                  </mc:Choice>
                  <mc:Fallback>
                    <p:oleObj name="Equation" r:id="rId8" imgW="88560" imgH="152280" progId="Equation.DSMT4">
                      <p:embed/>
                      <p:pic>
                        <p:nvPicPr>
                          <p:cNvPr id="0" name="개체 66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9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7594054" y="4579094"/>
                            <a:ext cx="88900" cy="15240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03" name="직사각형 102"/>
              <p:cNvSpPr/>
              <p:nvPr/>
            </p:nvSpPr>
            <p:spPr>
              <a:xfrm>
                <a:off x="6899821" y="4006454"/>
                <a:ext cx="146080" cy="141753"/>
              </a:xfrm>
              <a:prstGeom prst="rect">
                <a:avLst/>
              </a:prstGeom>
              <a:solidFill>
                <a:srgbClr val="FF0000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800" b="0">
                  <a:latin typeface="Calibri" panose="020F0502020204030204" pitchFamily="34" charset="0"/>
                </a:endParaRPr>
              </a:p>
            </p:txBody>
          </p:sp>
          <p:sp>
            <p:nvSpPr>
              <p:cNvPr id="104" name="직사각형 103"/>
              <p:cNvSpPr/>
              <p:nvPr/>
            </p:nvSpPr>
            <p:spPr>
              <a:xfrm>
                <a:off x="7045901" y="4006454"/>
                <a:ext cx="146081" cy="141753"/>
              </a:xfrm>
              <a:prstGeom prst="rect">
                <a:avLst/>
              </a:prstGeom>
              <a:solidFill>
                <a:srgbClr val="FF0000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800" b="0">
                  <a:latin typeface="Calibri" panose="020F0502020204030204" pitchFamily="34" charset="0"/>
                </a:endParaRPr>
              </a:p>
            </p:txBody>
          </p:sp>
          <p:sp>
            <p:nvSpPr>
              <p:cNvPr id="105" name="직사각형 104"/>
              <p:cNvSpPr/>
              <p:nvPr/>
            </p:nvSpPr>
            <p:spPr>
              <a:xfrm>
                <a:off x="7191982" y="4006454"/>
                <a:ext cx="146080" cy="141753"/>
              </a:xfrm>
              <a:prstGeom prst="rect">
                <a:avLst/>
              </a:prstGeom>
              <a:solidFill>
                <a:srgbClr val="FF0000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800" b="0">
                  <a:latin typeface="Calibri" panose="020F0502020204030204" pitchFamily="34" charset="0"/>
                </a:endParaRPr>
              </a:p>
            </p:txBody>
          </p:sp>
          <p:sp>
            <p:nvSpPr>
              <p:cNvPr id="106" name="직사각형 105"/>
              <p:cNvSpPr/>
              <p:nvPr/>
            </p:nvSpPr>
            <p:spPr>
              <a:xfrm>
                <a:off x="7338062" y="4006454"/>
                <a:ext cx="146081" cy="141753"/>
              </a:xfrm>
              <a:prstGeom prst="rect">
                <a:avLst/>
              </a:prstGeom>
              <a:solidFill>
                <a:srgbClr val="FF0000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800" b="0">
                  <a:latin typeface="Calibri" panose="020F0502020204030204" pitchFamily="34" charset="0"/>
                </a:endParaRPr>
              </a:p>
            </p:txBody>
          </p:sp>
          <p:sp>
            <p:nvSpPr>
              <p:cNvPr id="107" name="직사각형 106"/>
              <p:cNvSpPr/>
              <p:nvPr/>
            </p:nvSpPr>
            <p:spPr>
              <a:xfrm>
                <a:off x="6899821" y="4148207"/>
                <a:ext cx="146080" cy="142834"/>
              </a:xfrm>
              <a:prstGeom prst="rect">
                <a:avLst/>
              </a:prstGeom>
              <a:solidFill>
                <a:srgbClr val="FF0000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800" b="0">
                  <a:latin typeface="Calibri" panose="020F0502020204030204" pitchFamily="34" charset="0"/>
                </a:endParaRPr>
              </a:p>
            </p:txBody>
          </p:sp>
          <p:sp>
            <p:nvSpPr>
              <p:cNvPr id="108" name="직사각형 107"/>
              <p:cNvSpPr/>
              <p:nvPr/>
            </p:nvSpPr>
            <p:spPr>
              <a:xfrm>
                <a:off x="7045901" y="4148207"/>
                <a:ext cx="146081" cy="142834"/>
              </a:xfrm>
              <a:prstGeom prst="rect">
                <a:avLst/>
              </a:prstGeom>
              <a:solidFill>
                <a:srgbClr val="FF0000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800" b="0">
                  <a:latin typeface="Calibri" panose="020F0502020204030204" pitchFamily="34" charset="0"/>
                </a:endParaRPr>
              </a:p>
            </p:txBody>
          </p:sp>
          <p:sp>
            <p:nvSpPr>
              <p:cNvPr id="109" name="직사각형 108"/>
              <p:cNvSpPr/>
              <p:nvPr/>
            </p:nvSpPr>
            <p:spPr>
              <a:xfrm>
                <a:off x="7191982" y="4148207"/>
                <a:ext cx="146080" cy="142834"/>
              </a:xfrm>
              <a:prstGeom prst="rect">
                <a:avLst/>
              </a:prstGeom>
              <a:solidFill>
                <a:srgbClr val="FF0000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800" b="0">
                  <a:latin typeface="Calibri" panose="020F0502020204030204" pitchFamily="34" charset="0"/>
                </a:endParaRPr>
              </a:p>
            </p:txBody>
          </p:sp>
          <p:sp>
            <p:nvSpPr>
              <p:cNvPr id="110" name="직사각형 109"/>
              <p:cNvSpPr/>
              <p:nvPr/>
            </p:nvSpPr>
            <p:spPr>
              <a:xfrm>
                <a:off x="7338062" y="4148207"/>
                <a:ext cx="146081" cy="142834"/>
              </a:xfrm>
              <a:prstGeom prst="rect">
                <a:avLst/>
              </a:prstGeom>
              <a:solidFill>
                <a:srgbClr val="FF0000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800" b="0">
                  <a:latin typeface="Calibri" panose="020F0502020204030204" pitchFamily="34" charset="0"/>
                </a:endParaRPr>
              </a:p>
            </p:txBody>
          </p:sp>
          <p:sp>
            <p:nvSpPr>
              <p:cNvPr id="111" name="직사각형 110"/>
              <p:cNvSpPr/>
              <p:nvPr/>
            </p:nvSpPr>
            <p:spPr>
              <a:xfrm>
                <a:off x="6899821" y="4291041"/>
                <a:ext cx="146080" cy="141752"/>
              </a:xfrm>
              <a:prstGeom prst="rect">
                <a:avLst/>
              </a:prstGeom>
              <a:solidFill>
                <a:srgbClr val="FF0000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800" b="0">
                  <a:latin typeface="Calibri" panose="020F0502020204030204" pitchFamily="34" charset="0"/>
                </a:endParaRPr>
              </a:p>
            </p:txBody>
          </p:sp>
          <p:sp>
            <p:nvSpPr>
              <p:cNvPr id="112" name="직사각형 111"/>
              <p:cNvSpPr/>
              <p:nvPr/>
            </p:nvSpPr>
            <p:spPr>
              <a:xfrm>
                <a:off x="7045901" y="4291041"/>
                <a:ext cx="146081" cy="141752"/>
              </a:xfrm>
              <a:prstGeom prst="rect">
                <a:avLst/>
              </a:prstGeom>
              <a:solidFill>
                <a:srgbClr val="FF0000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800" b="0">
                  <a:latin typeface="Calibri" panose="020F0502020204030204" pitchFamily="34" charset="0"/>
                </a:endParaRPr>
              </a:p>
            </p:txBody>
          </p:sp>
          <p:sp>
            <p:nvSpPr>
              <p:cNvPr id="113" name="직사각형 112"/>
              <p:cNvSpPr/>
              <p:nvPr/>
            </p:nvSpPr>
            <p:spPr>
              <a:xfrm>
                <a:off x="7191982" y="4291041"/>
                <a:ext cx="146080" cy="141752"/>
              </a:xfrm>
              <a:prstGeom prst="rect">
                <a:avLst/>
              </a:prstGeom>
              <a:solidFill>
                <a:srgbClr val="FF0000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800" b="0">
                  <a:latin typeface="Calibri" panose="020F0502020204030204" pitchFamily="34" charset="0"/>
                </a:endParaRPr>
              </a:p>
            </p:txBody>
          </p:sp>
          <p:sp>
            <p:nvSpPr>
              <p:cNvPr id="114" name="직사각형 113"/>
              <p:cNvSpPr/>
              <p:nvPr/>
            </p:nvSpPr>
            <p:spPr>
              <a:xfrm>
                <a:off x="7338062" y="4291041"/>
                <a:ext cx="146081" cy="141752"/>
              </a:xfrm>
              <a:prstGeom prst="rect">
                <a:avLst/>
              </a:prstGeom>
              <a:solidFill>
                <a:srgbClr val="FF0000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800" b="0">
                  <a:latin typeface="Calibri" panose="020F0502020204030204" pitchFamily="34" charset="0"/>
                </a:endParaRPr>
              </a:p>
            </p:txBody>
          </p:sp>
          <p:sp>
            <p:nvSpPr>
              <p:cNvPr id="115" name="직사각형 114"/>
              <p:cNvSpPr/>
              <p:nvPr/>
            </p:nvSpPr>
            <p:spPr>
              <a:xfrm>
                <a:off x="6899821" y="4432793"/>
                <a:ext cx="146080" cy="142834"/>
              </a:xfrm>
              <a:prstGeom prst="rect">
                <a:avLst/>
              </a:prstGeom>
              <a:solidFill>
                <a:srgbClr val="FF0000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800" b="0">
                  <a:latin typeface="Calibri" panose="020F0502020204030204" pitchFamily="34" charset="0"/>
                </a:endParaRPr>
              </a:p>
            </p:txBody>
          </p:sp>
          <p:sp>
            <p:nvSpPr>
              <p:cNvPr id="116" name="직사각형 115"/>
              <p:cNvSpPr/>
              <p:nvPr/>
            </p:nvSpPr>
            <p:spPr>
              <a:xfrm>
                <a:off x="7045901" y="4432793"/>
                <a:ext cx="146081" cy="142834"/>
              </a:xfrm>
              <a:prstGeom prst="rect">
                <a:avLst/>
              </a:prstGeom>
              <a:solidFill>
                <a:srgbClr val="FF0000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800" b="0">
                  <a:latin typeface="Calibri" panose="020F0502020204030204" pitchFamily="34" charset="0"/>
                </a:endParaRPr>
              </a:p>
            </p:txBody>
          </p:sp>
          <p:sp>
            <p:nvSpPr>
              <p:cNvPr id="117" name="직사각형 116"/>
              <p:cNvSpPr/>
              <p:nvPr/>
            </p:nvSpPr>
            <p:spPr>
              <a:xfrm>
                <a:off x="7191982" y="4432793"/>
                <a:ext cx="146080" cy="142834"/>
              </a:xfrm>
              <a:prstGeom prst="rect">
                <a:avLst/>
              </a:prstGeom>
              <a:solidFill>
                <a:srgbClr val="FF0000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800" b="0">
                  <a:latin typeface="Calibri" panose="020F0502020204030204" pitchFamily="34" charset="0"/>
                </a:endParaRPr>
              </a:p>
            </p:txBody>
          </p:sp>
          <p:sp>
            <p:nvSpPr>
              <p:cNvPr id="118" name="직사각형 117"/>
              <p:cNvSpPr/>
              <p:nvPr/>
            </p:nvSpPr>
            <p:spPr>
              <a:xfrm>
                <a:off x="7338062" y="4432793"/>
                <a:ext cx="146081" cy="142834"/>
              </a:xfrm>
              <a:prstGeom prst="rect">
                <a:avLst/>
              </a:prstGeom>
              <a:solidFill>
                <a:srgbClr val="FF0000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800" b="0">
                  <a:latin typeface="Calibri" panose="020F0502020204030204" pitchFamily="34" charset="0"/>
                </a:endParaRPr>
              </a:p>
            </p:txBody>
          </p:sp>
          <p:sp>
            <p:nvSpPr>
              <p:cNvPr id="146" name="직사각형 145"/>
              <p:cNvSpPr/>
              <p:nvPr/>
            </p:nvSpPr>
            <p:spPr>
              <a:xfrm>
                <a:off x="6899821" y="3724078"/>
                <a:ext cx="146080" cy="141753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800" b="0">
                  <a:latin typeface="Calibri" panose="020F0502020204030204" pitchFamily="34" charset="0"/>
                </a:endParaRPr>
              </a:p>
            </p:txBody>
          </p:sp>
          <p:sp>
            <p:nvSpPr>
              <p:cNvPr id="147" name="직사각형 146"/>
              <p:cNvSpPr/>
              <p:nvPr/>
            </p:nvSpPr>
            <p:spPr>
              <a:xfrm>
                <a:off x="7045901" y="3724078"/>
                <a:ext cx="146081" cy="141753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800" b="0">
                  <a:latin typeface="Calibri" panose="020F0502020204030204" pitchFamily="34" charset="0"/>
                </a:endParaRPr>
              </a:p>
            </p:txBody>
          </p:sp>
          <p:sp>
            <p:nvSpPr>
              <p:cNvPr id="148" name="직사각형 147"/>
              <p:cNvSpPr/>
              <p:nvPr/>
            </p:nvSpPr>
            <p:spPr>
              <a:xfrm>
                <a:off x="7191982" y="3724078"/>
                <a:ext cx="146080" cy="141753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800" b="0">
                  <a:latin typeface="Calibri" panose="020F0502020204030204" pitchFamily="34" charset="0"/>
                </a:endParaRPr>
              </a:p>
            </p:txBody>
          </p:sp>
          <p:sp>
            <p:nvSpPr>
              <p:cNvPr id="149" name="직사각형 148"/>
              <p:cNvSpPr/>
              <p:nvPr/>
            </p:nvSpPr>
            <p:spPr>
              <a:xfrm>
                <a:off x="7338062" y="3724078"/>
                <a:ext cx="146081" cy="141753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800" b="0">
                  <a:latin typeface="Calibri" panose="020F0502020204030204" pitchFamily="34" charset="0"/>
                </a:endParaRPr>
              </a:p>
            </p:txBody>
          </p:sp>
          <p:sp>
            <p:nvSpPr>
              <p:cNvPr id="150" name="직사각형 149"/>
              <p:cNvSpPr/>
              <p:nvPr/>
            </p:nvSpPr>
            <p:spPr>
              <a:xfrm>
                <a:off x="6899821" y="3865831"/>
                <a:ext cx="146080" cy="142834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800" b="0">
                  <a:latin typeface="Calibri" panose="020F0502020204030204" pitchFamily="34" charset="0"/>
                </a:endParaRPr>
              </a:p>
            </p:txBody>
          </p:sp>
          <p:sp>
            <p:nvSpPr>
              <p:cNvPr id="151" name="직사각형 150"/>
              <p:cNvSpPr/>
              <p:nvPr/>
            </p:nvSpPr>
            <p:spPr>
              <a:xfrm>
                <a:off x="7045901" y="3865831"/>
                <a:ext cx="146081" cy="142834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800" b="0">
                  <a:latin typeface="Calibri" panose="020F0502020204030204" pitchFamily="34" charset="0"/>
                </a:endParaRPr>
              </a:p>
            </p:txBody>
          </p:sp>
          <p:sp>
            <p:nvSpPr>
              <p:cNvPr id="152" name="직사각형 151"/>
              <p:cNvSpPr/>
              <p:nvPr/>
            </p:nvSpPr>
            <p:spPr>
              <a:xfrm>
                <a:off x="7191982" y="3865831"/>
                <a:ext cx="146080" cy="142834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800" b="0">
                  <a:latin typeface="Calibri" panose="020F0502020204030204" pitchFamily="34" charset="0"/>
                </a:endParaRPr>
              </a:p>
            </p:txBody>
          </p:sp>
          <p:sp>
            <p:nvSpPr>
              <p:cNvPr id="153" name="직사각형 152"/>
              <p:cNvSpPr/>
              <p:nvPr/>
            </p:nvSpPr>
            <p:spPr>
              <a:xfrm>
                <a:off x="7338062" y="3865831"/>
                <a:ext cx="146081" cy="142834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800" b="0"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156" name="자유형 155"/>
            <p:cNvSpPr/>
            <p:nvPr/>
          </p:nvSpPr>
          <p:spPr>
            <a:xfrm>
              <a:off x="5281643" y="3206153"/>
              <a:ext cx="729088" cy="1013471"/>
            </a:xfrm>
            <a:custGeom>
              <a:avLst/>
              <a:gdLst>
                <a:gd name="connsiteX0" fmla="*/ 1227438 w 1227438"/>
                <a:gd name="connsiteY0" fmla="*/ 1507524 h 1507524"/>
                <a:gd name="connsiteX1" fmla="*/ 0 w 1227438"/>
                <a:gd name="connsiteY1" fmla="*/ 1507524 h 1507524"/>
                <a:gd name="connsiteX2" fmla="*/ 0 w 1227438"/>
                <a:gd name="connsiteY2" fmla="*/ 0 h 1507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27438" h="1507524">
                  <a:moveTo>
                    <a:pt x="1227438" y="1507524"/>
                  </a:moveTo>
                  <a:lnTo>
                    <a:pt x="0" y="1507524"/>
                  </a:lnTo>
                  <a:lnTo>
                    <a:pt x="0" y="0"/>
                  </a:lnTo>
                </a:path>
              </a:pathLst>
            </a:custGeom>
            <a:noFill/>
            <a:ln w="3175">
              <a:solidFill>
                <a:schemeClr val="tx1"/>
              </a:solidFill>
              <a:prstDash val="sysDot"/>
              <a:headEnd type="arrow" w="sm" len="sm"/>
              <a:tailEnd type="arrow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b="0">
                <a:latin typeface="Calibri" panose="020F0502020204030204" pitchFamily="34" charset="0"/>
              </a:endParaRPr>
            </a:p>
          </p:txBody>
        </p:sp>
        <p:graphicFrame>
          <p:nvGraphicFramePr>
            <p:cNvPr id="157" name="개체 15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89438712"/>
                </p:ext>
              </p:extLst>
            </p:nvPr>
          </p:nvGraphicFramePr>
          <p:xfrm>
            <a:off x="5129243" y="3133038"/>
            <a:ext cx="152400" cy="203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84" name="Equation" r:id="rId10" imgW="152280" imgH="203040" progId="Equation.DSMT4">
                    <p:embed/>
                  </p:oleObj>
                </mc:Choice>
                <mc:Fallback>
                  <p:oleObj name="Equation" r:id="rId10" imgW="152280" imgH="20304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5129243" y="3133038"/>
                          <a:ext cx="152400" cy="2032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8" name="개체 15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4217849"/>
                </p:ext>
              </p:extLst>
            </p:nvPr>
          </p:nvGraphicFramePr>
          <p:xfrm>
            <a:off x="6021154" y="4157059"/>
            <a:ext cx="88900" cy="152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85" name="Equation" r:id="rId11" imgW="88560" imgH="152280" progId="Equation.DSMT4">
                    <p:embed/>
                  </p:oleObj>
                </mc:Choice>
                <mc:Fallback>
                  <p:oleObj name="Equation" r:id="rId11" imgW="88560" imgH="1522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021154" y="4157059"/>
                          <a:ext cx="88900" cy="152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59" name="직사각형 158"/>
            <p:cNvSpPr/>
            <p:nvPr/>
          </p:nvSpPr>
          <p:spPr>
            <a:xfrm>
              <a:off x="5326921" y="3584419"/>
              <a:ext cx="146080" cy="141753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60" name="직사각형 159"/>
            <p:cNvSpPr/>
            <p:nvPr/>
          </p:nvSpPr>
          <p:spPr>
            <a:xfrm>
              <a:off x="5473001" y="3584419"/>
              <a:ext cx="146081" cy="141753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61" name="직사각형 160"/>
            <p:cNvSpPr/>
            <p:nvPr/>
          </p:nvSpPr>
          <p:spPr>
            <a:xfrm>
              <a:off x="5619082" y="3584419"/>
              <a:ext cx="146080" cy="141753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62" name="직사각형 161"/>
            <p:cNvSpPr/>
            <p:nvPr/>
          </p:nvSpPr>
          <p:spPr>
            <a:xfrm>
              <a:off x="5765162" y="3584419"/>
              <a:ext cx="146081" cy="141753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63" name="직사각형 162"/>
            <p:cNvSpPr/>
            <p:nvPr/>
          </p:nvSpPr>
          <p:spPr>
            <a:xfrm>
              <a:off x="5326921" y="3726172"/>
              <a:ext cx="146080" cy="142834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64" name="직사각형 163"/>
            <p:cNvSpPr/>
            <p:nvPr/>
          </p:nvSpPr>
          <p:spPr>
            <a:xfrm>
              <a:off x="5473001" y="3726172"/>
              <a:ext cx="146081" cy="142834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65" name="직사각형 164"/>
            <p:cNvSpPr/>
            <p:nvPr/>
          </p:nvSpPr>
          <p:spPr>
            <a:xfrm>
              <a:off x="5619082" y="3726172"/>
              <a:ext cx="146080" cy="142834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66" name="직사각형 165"/>
            <p:cNvSpPr/>
            <p:nvPr/>
          </p:nvSpPr>
          <p:spPr>
            <a:xfrm>
              <a:off x="5765162" y="3726172"/>
              <a:ext cx="146081" cy="142834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67" name="직사각형 166"/>
            <p:cNvSpPr/>
            <p:nvPr/>
          </p:nvSpPr>
          <p:spPr>
            <a:xfrm>
              <a:off x="5326921" y="3869006"/>
              <a:ext cx="146080" cy="141752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68" name="직사각형 167"/>
            <p:cNvSpPr/>
            <p:nvPr/>
          </p:nvSpPr>
          <p:spPr>
            <a:xfrm>
              <a:off x="5473001" y="3869006"/>
              <a:ext cx="146081" cy="141752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69" name="직사각형 168"/>
            <p:cNvSpPr/>
            <p:nvPr/>
          </p:nvSpPr>
          <p:spPr>
            <a:xfrm>
              <a:off x="5619082" y="3869006"/>
              <a:ext cx="146080" cy="141752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70" name="직사각형 169"/>
            <p:cNvSpPr/>
            <p:nvPr/>
          </p:nvSpPr>
          <p:spPr>
            <a:xfrm>
              <a:off x="5765162" y="3869006"/>
              <a:ext cx="146081" cy="141752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71" name="직사각형 170"/>
            <p:cNvSpPr/>
            <p:nvPr/>
          </p:nvSpPr>
          <p:spPr>
            <a:xfrm>
              <a:off x="5326921" y="4010758"/>
              <a:ext cx="146080" cy="14283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72" name="직사각형 171"/>
            <p:cNvSpPr/>
            <p:nvPr/>
          </p:nvSpPr>
          <p:spPr>
            <a:xfrm>
              <a:off x="5473001" y="4010758"/>
              <a:ext cx="146081" cy="14283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73" name="직사각형 172"/>
            <p:cNvSpPr/>
            <p:nvPr/>
          </p:nvSpPr>
          <p:spPr>
            <a:xfrm>
              <a:off x="5619082" y="4010758"/>
              <a:ext cx="146080" cy="14283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74" name="직사각형 173"/>
            <p:cNvSpPr/>
            <p:nvPr/>
          </p:nvSpPr>
          <p:spPr>
            <a:xfrm>
              <a:off x="5765162" y="4010758"/>
              <a:ext cx="146081" cy="14283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75" name="직사각형 174"/>
            <p:cNvSpPr/>
            <p:nvPr/>
          </p:nvSpPr>
          <p:spPr>
            <a:xfrm>
              <a:off x="5326921" y="3302043"/>
              <a:ext cx="146080" cy="141753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76" name="직사각형 175"/>
            <p:cNvSpPr/>
            <p:nvPr/>
          </p:nvSpPr>
          <p:spPr>
            <a:xfrm>
              <a:off x="5473001" y="3302043"/>
              <a:ext cx="146081" cy="141753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77" name="직사각형 176"/>
            <p:cNvSpPr/>
            <p:nvPr/>
          </p:nvSpPr>
          <p:spPr>
            <a:xfrm>
              <a:off x="5619082" y="3302043"/>
              <a:ext cx="146080" cy="141753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78" name="직사각형 177"/>
            <p:cNvSpPr/>
            <p:nvPr/>
          </p:nvSpPr>
          <p:spPr>
            <a:xfrm>
              <a:off x="5765162" y="3302043"/>
              <a:ext cx="146081" cy="141753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79" name="직사각형 178"/>
            <p:cNvSpPr/>
            <p:nvPr/>
          </p:nvSpPr>
          <p:spPr>
            <a:xfrm>
              <a:off x="5326921" y="3443796"/>
              <a:ext cx="146080" cy="142834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80" name="직사각형 179"/>
            <p:cNvSpPr/>
            <p:nvPr/>
          </p:nvSpPr>
          <p:spPr>
            <a:xfrm>
              <a:off x="5473001" y="3443796"/>
              <a:ext cx="146081" cy="142834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81" name="직사각형 180"/>
            <p:cNvSpPr/>
            <p:nvPr/>
          </p:nvSpPr>
          <p:spPr>
            <a:xfrm>
              <a:off x="5619082" y="3443796"/>
              <a:ext cx="146080" cy="142834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82" name="직사각형 181"/>
            <p:cNvSpPr/>
            <p:nvPr/>
          </p:nvSpPr>
          <p:spPr>
            <a:xfrm>
              <a:off x="5765162" y="3443796"/>
              <a:ext cx="146081" cy="142834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186" name="TextBox 185"/>
            <p:cNvSpPr txBox="1"/>
            <p:nvPr/>
          </p:nvSpPr>
          <p:spPr>
            <a:xfrm>
              <a:off x="6380716" y="4480590"/>
              <a:ext cx="102595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0" dirty="0" smtClean="0">
                  <a:latin typeface="Calibri" panose="020F0502020204030204" pitchFamily="34" charset="0"/>
                </a:rPr>
                <a:t>UE #2</a:t>
              </a:r>
              <a:endParaRPr lang="en-US" sz="1400" b="0" dirty="0">
                <a:latin typeface="Calibri" panose="020F0502020204030204" pitchFamily="34" charset="0"/>
              </a:endParaRPr>
            </a:p>
          </p:txBody>
        </p:sp>
      </p:grpSp>
      <p:sp>
        <p:nvSpPr>
          <p:cNvPr id="192" name="내용 개체 틀 2"/>
          <p:cNvSpPr txBox="1">
            <a:spLocks/>
          </p:cNvSpPr>
          <p:nvPr/>
        </p:nvSpPr>
        <p:spPr>
          <a:xfrm>
            <a:off x="632520" y="942063"/>
            <a:ext cx="5408710" cy="5439265"/>
          </a:xfrm>
          <a:prstGeom prst="rect">
            <a:avLst/>
          </a:prstGeom>
        </p:spPr>
        <p:txBody>
          <a:bodyPr/>
          <a:lstStyle>
            <a:lvl1pPr marL="268288" indent="-268288" algn="l" rtl="0" eaLnBrk="1" fontAlgn="base" latinLnBrk="1" hangingPunct="1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  <a:defRPr kumimoji="1" sz="1800" b="1" u="none" baseline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  <a:cs typeface="+mn-cs"/>
              </a:defRPr>
            </a:lvl1pPr>
            <a:lvl2pPr marL="363538" indent="-1889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lang="ko-KR" altLang="en-US" sz="14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 marL="1598613" indent="-227013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–"/>
              <a:defRPr kumimoji="1" sz="1400" baseline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5813" indent="-227013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»"/>
              <a:defRPr kumimoji="1" sz="1400" baseline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294" indent="-228572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439" indent="-228572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8584" indent="-228572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5727" indent="-228572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US" altLang="ko-KR" kern="0" dirty="0"/>
              <a:t>Full Duplex </a:t>
            </a:r>
            <a:r>
              <a:rPr lang="en-US" altLang="ko-KR" kern="0" dirty="0" smtClean="0"/>
              <a:t>at </a:t>
            </a:r>
            <a:r>
              <a:rPr lang="en-US" altLang="ko-KR" kern="0" dirty="0" err="1" smtClean="0"/>
              <a:t>gNB</a:t>
            </a:r>
            <a:endParaRPr lang="en-US" altLang="ko-KR" kern="0" dirty="0" smtClean="0"/>
          </a:p>
          <a:p>
            <a:pPr lvl="1"/>
            <a:r>
              <a:rPr lang="en-US" altLang="ko-KR" sz="1200" b="0" kern="0" dirty="0" smtClean="0"/>
              <a:t>Efficient </a:t>
            </a:r>
            <a:r>
              <a:rPr lang="en-US" altLang="ko-KR" sz="1200" b="0" kern="0" dirty="0"/>
              <a:t>adaptation for time variant DL/UL data </a:t>
            </a:r>
            <a:r>
              <a:rPr lang="en-US" altLang="ko-KR" sz="1200" b="0" kern="0" dirty="0" smtClean="0"/>
              <a:t>traffic</a:t>
            </a:r>
          </a:p>
          <a:p>
            <a:pPr lvl="2"/>
            <a:r>
              <a:rPr lang="en-US" altLang="ko-KR" sz="1050" b="0" kern="0" dirty="0" smtClean="0"/>
              <a:t>Spectral efficiency enhancement via fully utilized frequency resources</a:t>
            </a:r>
          </a:p>
          <a:p>
            <a:pPr lvl="2"/>
            <a:r>
              <a:rPr lang="en-US" altLang="ko-KR" sz="1050" b="0" kern="0" dirty="0" smtClean="0"/>
              <a:t>Overall latency reduction via always on UL transmission opportunity</a:t>
            </a:r>
          </a:p>
          <a:p>
            <a:pPr lvl="2"/>
            <a:r>
              <a:rPr lang="en-US" altLang="ko-KR" sz="1050" b="0" kern="0" dirty="0" smtClean="0"/>
              <a:t>Easier multiplexing among different usage scenarios with different DL/UL traffic patterns</a:t>
            </a:r>
            <a:endParaRPr lang="en-US" altLang="ko-KR" sz="1050" b="0" kern="0" dirty="0"/>
          </a:p>
          <a:p>
            <a:pPr lvl="1"/>
            <a:r>
              <a:rPr lang="en-US" altLang="ko-KR" sz="1200" kern="0" dirty="0" err="1" smtClean="0"/>
              <a:t>gNB</a:t>
            </a:r>
            <a:r>
              <a:rPr lang="en-US" altLang="ko-KR" sz="1200" kern="0" dirty="0" smtClean="0"/>
              <a:t> </a:t>
            </a:r>
            <a:r>
              <a:rPr lang="en-US" altLang="ko-KR" sz="1200" kern="0" dirty="0"/>
              <a:t>with Full Duplex capability required</a:t>
            </a:r>
          </a:p>
          <a:p>
            <a:pPr lvl="1"/>
            <a:r>
              <a:rPr lang="en-US" altLang="ko-KR" sz="1200" b="0" kern="0" dirty="0" smtClean="0"/>
              <a:t>Occurrence </a:t>
            </a:r>
            <a:r>
              <a:rPr lang="en-US" altLang="ko-KR" sz="1200" b="0" kern="0" dirty="0"/>
              <a:t>of self-Interference at </a:t>
            </a:r>
            <a:r>
              <a:rPr lang="en-US" altLang="ko-KR" sz="1200" b="0" kern="0" dirty="0" err="1" smtClean="0"/>
              <a:t>gNB</a:t>
            </a:r>
            <a:r>
              <a:rPr lang="en-US" altLang="ko-KR" sz="1200" b="0" kern="0" dirty="0" smtClean="0"/>
              <a:t> </a:t>
            </a:r>
            <a:endParaRPr lang="en-US" altLang="ko-KR" sz="1200" b="0" kern="0" dirty="0"/>
          </a:p>
          <a:p>
            <a:pPr lvl="1"/>
            <a:r>
              <a:rPr lang="en-US" altLang="ko-KR" sz="1200" b="0" kern="0" dirty="0" smtClean="0"/>
              <a:t>Occurrence </a:t>
            </a:r>
            <a:r>
              <a:rPr lang="en-US" altLang="ko-KR" sz="1200" b="0" kern="0" dirty="0"/>
              <a:t>of </a:t>
            </a:r>
            <a:r>
              <a:rPr lang="en-US" altLang="ko-KR" sz="1200" b="0" kern="0" dirty="0" smtClean="0"/>
              <a:t>inter-cell cross-link interference between </a:t>
            </a:r>
            <a:r>
              <a:rPr lang="en-US" altLang="ko-KR" sz="1200" b="0" kern="0" dirty="0" err="1" smtClean="0"/>
              <a:t>gNBs</a:t>
            </a:r>
            <a:r>
              <a:rPr lang="en-US" altLang="ko-KR" sz="1200" b="0" kern="0" dirty="0" smtClean="0"/>
              <a:t> </a:t>
            </a:r>
          </a:p>
          <a:p>
            <a:pPr lvl="1"/>
            <a:r>
              <a:rPr lang="en-US" altLang="ko-KR" sz="1200" b="0" kern="0" dirty="0" smtClean="0"/>
              <a:t>Occurrence inter/intra-cell cross-link </a:t>
            </a:r>
            <a:r>
              <a:rPr lang="en-US" altLang="ko-KR" sz="1200" b="0" kern="0" dirty="0"/>
              <a:t>interference </a:t>
            </a:r>
            <a:r>
              <a:rPr lang="en-US" altLang="ko-KR" sz="1200" b="0" kern="0" dirty="0" smtClean="0"/>
              <a:t>among UEs</a:t>
            </a:r>
          </a:p>
          <a:p>
            <a:r>
              <a:rPr lang="en-US" altLang="ko-KR" dirty="0" smtClean="0"/>
              <a:t>Potential gains </a:t>
            </a:r>
            <a:r>
              <a:rPr lang="en-US" altLang="ko-KR" dirty="0"/>
              <a:t>from </a:t>
            </a:r>
            <a:r>
              <a:rPr lang="en-US" altLang="ko-KR" dirty="0" smtClean="0"/>
              <a:t>full duplex</a:t>
            </a:r>
            <a:endParaRPr lang="ko-KR" altLang="en-US" dirty="0"/>
          </a:p>
          <a:p>
            <a:pPr lvl="1"/>
            <a:r>
              <a:rPr lang="en-US" altLang="ko-KR" b="0" kern="0" dirty="0" smtClean="0"/>
              <a:t>Expected spectral efficiency enhancement</a:t>
            </a:r>
            <a:endParaRPr lang="en-US" altLang="ko-KR" b="0" kern="0" dirty="0"/>
          </a:p>
        </p:txBody>
      </p:sp>
      <p:sp>
        <p:nvSpPr>
          <p:cNvPr id="193" name="위로 구부러진 화살표 192"/>
          <p:cNvSpPr/>
          <p:nvPr/>
        </p:nvSpPr>
        <p:spPr>
          <a:xfrm flipV="1">
            <a:off x="7363046" y="1334005"/>
            <a:ext cx="373436" cy="229872"/>
          </a:xfrm>
          <a:prstGeom prst="curvedUpArrow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4" name="TextBox 193"/>
          <p:cNvSpPr txBox="1"/>
          <p:nvPr/>
        </p:nvSpPr>
        <p:spPr>
          <a:xfrm>
            <a:off x="6254882" y="1334510"/>
            <a:ext cx="109517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smtClean="0">
                <a:solidFill>
                  <a:srgbClr val="FF0000"/>
                </a:solidFill>
              </a:rPr>
              <a:t>Self-interference</a:t>
            </a:r>
            <a:endParaRPr lang="en-US" sz="900" dirty="0">
              <a:solidFill>
                <a:srgbClr val="FF0000"/>
              </a:solidFill>
            </a:endParaRPr>
          </a:p>
        </p:txBody>
      </p:sp>
      <p:sp>
        <p:nvSpPr>
          <p:cNvPr id="195" name="TextBox 194"/>
          <p:cNvSpPr txBox="1"/>
          <p:nvPr/>
        </p:nvSpPr>
        <p:spPr>
          <a:xfrm>
            <a:off x="7069057" y="2643787"/>
            <a:ext cx="1300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i="1" dirty="0" smtClean="0">
                <a:solidFill>
                  <a:srgbClr val="FF0000"/>
                </a:solidFill>
              </a:rPr>
              <a:t>UE-to-UE cross-link </a:t>
            </a:r>
            <a:br>
              <a:rPr lang="en-US" sz="900" i="1" dirty="0" smtClean="0">
                <a:solidFill>
                  <a:srgbClr val="FF0000"/>
                </a:solidFill>
              </a:rPr>
            </a:br>
            <a:r>
              <a:rPr lang="en-US" sz="900" i="1" dirty="0" smtClean="0">
                <a:solidFill>
                  <a:srgbClr val="FF0000"/>
                </a:solidFill>
              </a:rPr>
              <a:t>Interference</a:t>
            </a:r>
            <a:endParaRPr lang="en-US" sz="900" i="1" dirty="0">
              <a:solidFill>
                <a:srgbClr val="FF0000"/>
              </a:solidFill>
            </a:endParaRPr>
          </a:p>
        </p:txBody>
      </p:sp>
      <p:sp>
        <p:nvSpPr>
          <p:cNvPr id="196" name="위로 구부러진 화살표 195"/>
          <p:cNvSpPr/>
          <p:nvPr/>
        </p:nvSpPr>
        <p:spPr>
          <a:xfrm rot="11324612" flipV="1">
            <a:off x="7202145" y="2933622"/>
            <a:ext cx="944905" cy="219957"/>
          </a:xfrm>
          <a:prstGeom prst="curvedUpArrow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16200000" scaled="1"/>
            <a:tileRect/>
          </a:gra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72" name="그룹 271"/>
          <p:cNvGrpSpPr/>
          <p:nvPr/>
        </p:nvGrpSpPr>
        <p:grpSpPr>
          <a:xfrm>
            <a:off x="8311241" y="1945443"/>
            <a:ext cx="1331965" cy="611841"/>
            <a:chOff x="7171099" y="1158670"/>
            <a:chExt cx="1331965" cy="611841"/>
          </a:xfrm>
        </p:grpSpPr>
        <p:sp>
          <p:nvSpPr>
            <p:cNvPr id="273" name="직사각형 272"/>
            <p:cNvSpPr/>
            <p:nvPr/>
          </p:nvSpPr>
          <p:spPr>
            <a:xfrm>
              <a:off x="7171099" y="1226500"/>
              <a:ext cx="101116" cy="72008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274" name="직사각형 273"/>
            <p:cNvSpPr/>
            <p:nvPr/>
          </p:nvSpPr>
          <p:spPr>
            <a:xfrm>
              <a:off x="7171099" y="1409554"/>
              <a:ext cx="101116" cy="72008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275" name="직사각형 274"/>
            <p:cNvSpPr/>
            <p:nvPr/>
          </p:nvSpPr>
          <p:spPr>
            <a:xfrm>
              <a:off x="7171099" y="1603830"/>
              <a:ext cx="101116" cy="72008"/>
            </a:xfrm>
            <a:prstGeom prst="rect">
              <a:avLst/>
            </a:prstGeom>
            <a:pattFill prst="lgCheck">
              <a:fgClr>
                <a:srgbClr val="FF0000"/>
              </a:fgClr>
              <a:bgClr>
                <a:srgbClr val="0070C0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276" name="TextBox 275"/>
            <p:cNvSpPr txBox="1"/>
            <p:nvPr/>
          </p:nvSpPr>
          <p:spPr>
            <a:xfrm>
              <a:off x="7257046" y="1158670"/>
              <a:ext cx="324128" cy="253916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r>
                <a:rPr lang="en-US" sz="1050" b="0" dirty="0">
                  <a:latin typeface="Calibri" panose="020F0502020204030204" pitchFamily="34" charset="0"/>
                </a:rPr>
                <a:t>DL</a:t>
              </a:r>
            </a:p>
          </p:txBody>
        </p:sp>
        <p:sp>
          <p:nvSpPr>
            <p:cNvPr id="277" name="TextBox 276"/>
            <p:cNvSpPr txBox="1"/>
            <p:nvPr/>
          </p:nvSpPr>
          <p:spPr>
            <a:xfrm>
              <a:off x="7254004" y="1516595"/>
              <a:ext cx="1249060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b="0" dirty="0" smtClean="0">
                  <a:latin typeface="Calibri" panose="020F0502020204030204" pitchFamily="34" charset="0"/>
                </a:rPr>
                <a:t>Full Duplex (DL+UL)</a:t>
              </a:r>
              <a:endParaRPr lang="en-US" sz="1050" b="0" dirty="0">
                <a:latin typeface="Calibri" panose="020F0502020204030204" pitchFamily="34" charset="0"/>
              </a:endParaRPr>
            </a:p>
          </p:txBody>
        </p:sp>
        <p:sp>
          <p:nvSpPr>
            <p:cNvPr id="278" name="TextBox 277"/>
            <p:cNvSpPr txBox="1"/>
            <p:nvPr/>
          </p:nvSpPr>
          <p:spPr>
            <a:xfrm>
              <a:off x="7255443" y="1330843"/>
              <a:ext cx="327334" cy="253916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r>
                <a:rPr lang="en-US" sz="1050" b="0" dirty="0">
                  <a:latin typeface="Calibri" panose="020F0502020204030204" pitchFamily="34" charset="0"/>
                </a:rPr>
                <a:t>UL</a:t>
              </a:r>
            </a:p>
          </p:txBody>
        </p:sp>
      </p:grpSp>
      <p:sp>
        <p:nvSpPr>
          <p:cNvPr id="279" name="모서리가 둥근 직사각형 278"/>
          <p:cNvSpPr/>
          <p:nvPr/>
        </p:nvSpPr>
        <p:spPr>
          <a:xfrm>
            <a:off x="8249293" y="1945443"/>
            <a:ext cx="1393911" cy="584711"/>
          </a:xfrm>
          <a:prstGeom prst="roundRect">
            <a:avLst/>
          </a:prstGeom>
          <a:noFill/>
          <a:ln w="31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grpSp>
        <p:nvGrpSpPr>
          <p:cNvPr id="280" name="그룹 279"/>
          <p:cNvGrpSpPr/>
          <p:nvPr/>
        </p:nvGrpSpPr>
        <p:grpSpPr>
          <a:xfrm>
            <a:off x="8634034" y="967456"/>
            <a:ext cx="674665" cy="851549"/>
            <a:chOff x="6547239" y="3171740"/>
            <a:chExt cx="674665" cy="851549"/>
          </a:xfrm>
        </p:grpSpPr>
        <p:sp>
          <p:nvSpPr>
            <p:cNvPr id="281" name="직사각형 280"/>
            <p:cNvSpPr/>
            <p:nvPr/>
          </p:nvSpPr>
          <p:spPr>
            <a:xfrm>
              <a:off x="6547239" y="3454116"/>
              <a:ext cx="168666" cy="141753"/>
            </a:xfrm>
            <a:prstGeom prst="rect">
              <a:avLst/>
            </a:prstGeom>
            <a:pattFill prst="lgCheck">
              <a:fgClr>
                <a:srgbClr val="FF0000"/>
              </a:fgClr>
              <a:bgClr>
                <a:srgbClr val="0070C0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282" name="직사각형 281"/>
            <p:cNvSpPr/>
            <p:nvPr/>
          </p:nvSpPr>
          <p:spPr>
            <a:xfrm>
              <a:off x="6715905" y="3454116"/>
              <a:ext cx="168667" cy="141753"/>
            </a:xfrm>
            <a:prstGeom prst="rect">
              <a:avLst/>
            </a:prstGeom>
            <a:pattFill prst="lgCheck">
              <a:fgClr>
                <a:srgbClr val="FF0000"/>
              </a:fgClr>
              <a:bgClr>
                <a:srgbClr val="0070C0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283" name="직사각형 282"/>
            <p:cNvSpPr/>
            <p:nvPr/>
          </p:nvSpPr>
          <p:spPr>
            <a:xfrm>
              <a:off x="6884571" y="3454116"/>
              <a:ext cx="168666" cy="141753"/>
            </a:xfrm>
            <a:prstGeom prst="rect">
              <a:avLst/>
            </a:prstGeom>
            <a:pattFill prst="lgCheck">
              <a:fgClr>
                <a:srgbClr val="FF0000"/>
              </a:fgClr>
              <a:bgClr>
                <a:srgbClr val="0070C0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284" name="직사각형 283"/>
            <p:cNvSpPr/>
            <p:nvPr/>
          </p:nvSpPr>
          <p:spPr>
            <a:xfrm>
              <a:off x="7053237" y="3454116"/>
              <a:ext cx="168667" cy="141753"/>
            </a:xfrm>
            <a:prstGeom prst="rect">
              <a:avLst/>
            </a:prstGeom>
            <a:pattFill prst="lgCheck">
              <a:fgClr>
                <a:srgbClr val="FF0000"/>
              </a:fgClr>
              <a:bgClr>
                <a:srgbClr val="0070C0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285" name="직사각형 284"/>
            <p:cNvSpPr/>
            <p:nvPr/>
          </p:nvSpPr>
          <p:spPr>
            <a:xfrm>
              <a:off x="6547239" y="3595869"/>
              <a:ext cx="168666" cy="142834"/>
            </a:xfrm>
            <a:prstGeom prst="rect">
              <a:avLst/>
            </a:prstGeom>
            <a:pattFill prst="lgCheck">
              <a:fgClr>
                <a:srgbClr val="FF0000"/>
              </a:fgClr>
              <a:bgClr>
                <a:srgbClr val="0070C0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286" name="직사각형 285"/>
            <p:cNvSpPr/>
            <p:nvPr/>
          </p:nvSpPr>
          <p:spPr>
            <a:xfrm>
              <a:off x="6715905" y="3595869"/>
              <a:ext cx="168667" cy="142834"/>
            </a:xfrm>
            <a:prstGeom prst="rect">
              <a:avLst/>
            </a:prstGeom>
            <a:pattFill prst="lgCheck">
              <a:fgClr>
                <a:srgbClr val="FF0000"/>
              </a:fgClr>
              <a:bgClr>
                <a:srgbClr val="0070C0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287" name="직사각형 286"/>
            <p:cNvSpPr/>
            <p:nvPr/>
          </p:nvSpPr>
          <p:spPr>
            <a:xfrm>
              <a:off x="6884571" y="3595869"/>
              <a:ext cx="168666" cy="142834"/>
            </a:xfrm>
            <a:prstGeom prst="rect">
              <a:avLst/>
            </a:prstGeom>
            <a:pattFill prst="lgCheck">
              <a:fgClr>
                <a:srgbClr val="FF0000"/>
              </a:fgClr>
              <a:bgClr>
                <a:srgbClr val="0070C0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288" name="직사각형 287"/>
            <p:cNvSpPr/>
            <p:nvPr/>
          </p:nvSpPr>
          <p:spPr>
            <a:xfrm>
              <a:off x="7053237" y="3595869"/>
              <a:ext cx="168667" cy="142834"/>
            </a:xfrm>
            <a:prstGeom prst="rect">
              <a:avLst/>
            </a:prstGeom>
            <a:pattFill prst="lgCheck">
              <a:fgClr>
                <a:srgbClr val="FF0000"/>
              </a:fgClr>
              <a:bgClr>
                <a:srgbClr val="0070C0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289" name="직사각형 288"/>
            <p:cNvSpPr/>
            <p:nvPr/>
          </p:nvSpPr>
          <p:spPr>
            <a:xfrm>
              <a:off x="6547239" y="3738703"/>
              <a:ext cx="168666" cy="141752"/>
            </a:xfrm>
            <a:prstGeom prst="rect">
              <a:avLst/>
            </a:prstGeom>
            <a:pattFill prst="lgCheck">
              <a:fgClr>
                <a:srgbClr val="FF0000"/>
              </a:fgClr>
              <a:bgClr>
                <a:srgbClr val="0070C0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290" name="직사각형 289"/>
            <p:cNvSpPr/>
            <p:nvPr/>
          </p:nvSpPr>
          <p:spPr>
            <a:xfrm>
              <a:off x="6715905" y="3738703"/>
              <a:ext cx="168667" cy="141752"/>
            </a:xfrm>
            <a:prstGeom prst="rect">
              <a:avLst/>
            </a:prstGeom>
            <a:pattFill prst="lgCheck">
              <a:fgClr>
                <a:srgbClr val="FF0000"/>
              </a:fgClr>
              <a:bgClr>
                <a:srgbClr val="0070C0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291" name="직사각형 290"/>
            <p:cNvSpPr/>
            <p:nvPr/>
          </p:nvSpPr>
          <p:spPr>
            <a:xfrm>
              <a:off x="6884571" y="3738703"/>
              <a:ext cx="168666" cy="141752"/>
            </a:xfrm>
            <a:prstGeom prst="rect">
              <a:avLst/>
            </a:prstGeom>
            <a:pattFill prst="lgCheck">
              <a:fgClr>
                <a:srgbClr val="FF0000"/>
              </a:fgClr>
              <a:bgClr>
                <a:srgbClr val="0070C0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292" name="직사각형 291"/>
            <p:cNvSpPr/>
            <p:nvPr/>
          </p:nvSpPr>
          <p:spPr>
            <a:xfrm>
              <a:off x="7053237" y="3738703"/>
              <a:ext cx="168667" cy="141752"/>
            </a:xfrm>
            <a:prstGeom prst="rect">
              <a:avLst/>
            </a:prstGeom>
            <a:pattFill prst="lgCheck">
              <a:fgClr>
                <a:srgbClr val="FF0000"/>
              </a:fgClr>
              <a:bgClr>
                <a:srgbClr val="0070C0"/>
              </a:bgClr>
            </a:patt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293" name="직사각형 292"/>
            <p:cNvSpPr/>
            <p:nvPr/>
          </p:nvSpPr>
          <p:spPr>
            <a:xfrm>
              <a:off x="6547239" y="3880455"/>
              <a:ext cx="168666" cy="14283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294" name="직사각형 293"/>
            <p:cNvSpPr/>
            <p:nvPr/>
          </p:nvSpPr>
          <p:spPr>
            <a:xfrm>
              <a:off x="6715905" y="3880455"/>
              <a:ext cx="168667" cy="14283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295" name="직사각형 294"/>
            <p:cNvSpPr/>
            <p:nvPr/>
          </p:nvSpPr>
          <p:spPr>
            <a:xfrm>
              <a:off x="6884571" y="3880455"/>
              <a:ext cx="168666" cy="14283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296" name="직사각형 295"/>
            <p:cNvSpPr/>
            <p:nvPr/>
          </p:nvSpPr>
          <p:spPr>
            <a:xfrm>
              <a:off x="7053237" y="3880455"/>
              <a:ext cx="168667" cy="142834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297" name="직사각형 296"/>
            <p:cNvSpPr/>
            <p:nvPr/>
          </p:nvSpPr>
          <p:spPr>
            <a:xfrm>
              <a:off x="6547239" y="3171740"/>
              <a:ext cx="168666" cy="141753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298" name="직사각형 297"/>
            <p:cNvSpPr/>
            <p:nvPr/>
          </p:nvSpPr>
          <p:spPr>
            <a:xfrm>
              <a:off x="6715905" y="3171740"/>
              <a:ext cx="168667" cy="141753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299" name="직사각형 298"/>
            <p:cNvSpPr/>
            <p:nvPr/>
          </p:nvSpPr>
          <p:spPr>
            <a:xfrm>
              <a:off x="6884571" y="3171740"/>
              <a:ext cx="168666" cy="141753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300" name="직사각형 299"/>
            <p:cNvSpPr/>
            <p:nvPr/>
          </p:nvSpPr>
          <p:spPr>
            <a:xfrm>
              <a:off x="7053237" y="3171740"/>
              <a:ext cx="168667" cy="141753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301" name="직사각형 300"/>
            <p:cNvSpPr/>
            <p:nvPr/>
          </p:nvSpPr>
          <p:spPr>
            <a:xfrm>
              <a:off x="6547239" y="3313493"/>
              <a:ext cx="168666" cy="142834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302" name="직사각형 301"/>
            <p:cNvSpPr/>
            <p:nvPr/>
          </p:nvSpPr>
          <p:spPr>
            <a:xfrm>
              <a:off x="6715905" y="3313493"/>
              <a:ext cx="168667" cy="142834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303" name="직사각형 302"/>
            <p:cNvSpPr/>
            <p:nvPr/>
          </p:nvSpPr>
          <p:spPr>
            <a:xfrm>
              <a:off x="6884571" y="3313493"/>
              <a:ext cx="168666" cy="142834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  <p:sp>
          <p:nvSpPr>
            <p:cNvPr id="304" name="직사각형 303"/>
            <p:cNvSpPr/>
            <p:nvPr/>
          </p:nvSpPr>
          <p:spPr>
            <a:xfrm>
              <a:off x="7053237" y="3313493"/>
              <a:ext cx="168667" cy="142834"/>
            </a:xfrm>
            <a:prstGeom prst="rect">
              <a:avLst/>
            </a:prstGeom>
            <a:solidFill>
              <a:srgbClr val="2D2D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800" b="0">
                <a:latin typeface="Calibri" panose="020F0502020204030204" pitchFamily="34" charset="0"/>
              </a:endParaRPr>
            </a:p>
          </p:txBody>
        </p:sp>
      </p:grpSp>
      <p:sp>
        <p:nvSpPr>
          <p:cNvPr id="119" name="TextBox 118"/>
          <p:cNvSpPr txBox="1"/>
          <p:nvPr/>
        </p:nvSpPr>
        <p:spPr>
          <a:xfrm>
            <a:off x="943430" y="6195839"/>
            <a:ext cx="37000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0" dirty="0" smtClean="0">
                <a:latin typeface="Calibri" panose="020F0502020204030204" pitchFamily="34" charset="0"/>
              </a:rPr>
              <a:t>* N X M, where N, M are the number of transmit and receive antennas, respectively.</a:t>
            </a:r>
            <a:endParaRPr lang="en-US" sz="800" b="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169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484" y="2420888"/>
            <a:ext cx="5374628" cy="3230495"/>
          </a:xfrm>
          <a:prstGeom prst="rect">
            <a:avLst/>
          </a:prstGeom>
        </p:spPr>
      </p:pic>
      <p:sp>
        <p:nvSpPr>
          <p:cNvPr id="2" name="내용 개체 틀 1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R" dirty="0" smtClean="0"/>
              <a:t>Initial Results for Full Duplex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8"/>
          </p:nvPr>
        </p:nvSpPr>
        <p:spPr>
          <a:xfrm>
            <a:off x="632520" y="942063"/>
            <a:ext cx="7239090" cy="2270913"/>
          </a:xfrm>
        </p:spPr>
        <p:txBody>
          <a:bodyPr/>
          <a:lstStyle/>
          <a:p>
            <a:r>
              <a:rPr lang="en-US" altLang="ko-KR" dirty="0" smtClean="0"/>
              <a:t>Residual power after self-interference cancellation </a:t>
            </a:r>
          </a:p>
          <a:p>
            <a:pPr lvl="1"/>
            <a:r>
              <a:rPr lang="en-US" altLang="ko-KR" dirty="0" smtClean="0"/>
              <a:t>Observation1: about 20~25dB isolation after antenna SIC</a:t>
            </a:r>
          </a:p>
          <a:p>
            <a:pPr lvl="1"/>
            <a:r>
              <a:rPr lang="en-US" altLang="ko-KR" dirty="0" smtClean="0"/>
              <a:t>Observation2: about 25~30dB cancellation after adaptive analog SIC</a:t>
            </a:r>
            <a:endParaRPr lang="en-US" altLang="ko-KR" dirty="0"/>
          </a:p>
          <a:p>
            <a:endParaRPr lang="ko-KR" altLang="en-US" dirty="0"/>
          </a:p>
        </p:txBody>
      </p:sp>
      <p:grpSp>
        <p:nvGrpSpPr>
          <p:cNvPr id="6" name="그룹 5"/>
          <p:cNvGrpSpPr/>
          <p:nvPr/>
        </p:nvGrpSpPr>
        <p:grpSpPr>
          <a:xfrm>
            <a:off x="6177136" y="1058069"/>
            <a:ext cx="3701211" cy="1938883"/>
            <a:chOff x="78502" y="1211610"/>
            <a:chExt cx="6556920" cy="1938883"/>
          </a:xfrm>
        </p:grpSpPr>
        <p:grpSp>
          <p:nvGrpSpPr>
            <p:cNvPr id="7" name="그룹 6"/>
            <p:cNvGrpSpPr/>
            <p:nvPr/>
          </p:nvGrpSpPr>
          <p:grpSpPr>
            <a:xfrm>
              <a:off x="78502" y="2519576"/>
              <a:ext cx="6556920" cy="246087"/>
              <a:chOff x="539552" y="3162418"/>
              <a:chExt cx="6556920" cy="396327"/>
            </a:xfrm>
          </p:grpSpPr>
          <p:cxnSp>
            <p:nvCxnSpPr>
              <p:cNvPr id="22" name="직선 화살표 연결선 21"/>
              <p:cNvCxnSpPr/>
              <p:nvPr/>
            </p:nvCxnSpPr>
            <p:spPr>
              <a:xfrm>
                <a:off x="539552" y="3268930"/>
                <a:ext cx="6480720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직선 연결선 22"/>
              <p:cNvCxnSpPr/>
              <p:nvPr/>
            </p:nvCxnSpPr>
            <p:spPr>
              <a:xfrm>
                <a:off x="3851920" y="3171044"/>
                <a:ext cx="0" cy="210507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직선 연결선 23"/>
              <p:cNvCxnSpPr/>
              <p:nvPr/>
            </p:nvCxnSpPr>
            <p:spPr>
              <a:xfrm>
                <a:off x="1818444" y="3162418"/>
                <a:ext cx="0" cy="210507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직선 연결선 24"/>
              <p:cNvCxnSpPr/>
              <p:nvPr/>
            </p:nvCxnSpPr>
            <p:spPr>
              <a:xfrm>
                <a:off x="6003534" y="3168044"/>
                <a:ext cx="0" cy="210507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aphicFrame>
            <p:nvGraphicFramePr>
              <p:cNvPr id="26" name="개체 25"/>
              <p:cNvGraphicFramePr>
                <a:graphicFrameLocks noChangeAspect="1"/>
              </p:cNvGraphicFramePr>
              <p:nvPr>
                <p:extLst/>
              </p:nvPr>
            </p:nvGraphicFramePr>
            <p:xfrm>
              <a:off x="6944072" y="3355545"/>
              <a:ext cx="152400" cy="2032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147" name="Equation" r:id="rId4" imgW="152280" imgH="203040" progId="Equation.DSMT4">
                      <p:embed/>
                    </p:oleObj>
                  </mc:Choice>
                  <mc:Fallback>
                    <p:oleObj name="Equation" r:id="rId4" imgW="152280" imgH="203040" progId="Equation.DSMT4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5"/>
                          <a:stretch>
                            <a:fillRect/>
                          </a:stretch>
                        </p:blipFill>
                        <p:spPr>
                          <a:xfrm>
                            <a:off x="6944072" y="3355545"/>
                            <a:ext cx="152400" cy="20320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8" name="TextBox 7"/>
            <p:cNvSpPr txBox="1"/>
            <p:nvPr/>
          </p:nvSpPr>
          <p:spPr>
            <a:xfrm>
              <a:off x="2895912" y="2842716"/>
              <a:ext cx="131125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0" dirty="0" smtClean="0">
                  <a:latin typeface="Calibri" panose="020F0502020204030204" pitchFamily="34" charset="0"/>
                </a:rPr>
                <a:t>&lt;Test scenario&gt;</a:t>
              </a:r>
              <a:endParaRPr lang="en-US" sz="1400" b="0" dirty="0">
                <a:latin typeface="Calibri" panose="020F050202020403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080365" y="2633327"/>
              <a:ext cx="62549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b="0" dirty="0" smtClean="0">
                  <a:latin typeface="Calibri" panose="020F0502020204030204" pitchFamily="34" charset="0"/>
                </a:rPr>
                <a:t>2.53GHz</a:t>
              </a:r>
              <a:endParaRPr lang="en-US" sz="1000" b="0" dirty="0">
                <a:latin typeface="Calibri" panose="020F0502020204030204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011786" y="2633327"/>
              <a:ext cx="69121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b="0" dirty="0" smtClean="0">
                  <a:latin typeface="Calibri" panose="020F0502020204030204" pitchFamily="34" charset="0"/>
                </a:rPr>
                <a:t>2.494GHz</a:t>
              </a:r>
              <a:endParaRPr lang="en-US" sz="1000" b="0" dirty="0">
                <a:latin typeface="Calibri" panose="020F0502020204030204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196876" y="2633327"/>
              <a:ext cx="69121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 b="0" dirty="0" smtClean="0">
                  <a:latin typeface="Calibri" panose="020F0502020204030204" pitchFamily="34" charset="0"/>
                </a:rPr>
                <a:t>2.566GHz</a:t>
              </a:r>
              <a:endParaRPr lang="en-US" sz="1000" b="0" dirty="0">
                <a:latin typeface="Calibri" panose="020F0502020204030204" pitchFamily="34" charset="0"/>
              </a:endParaRPr>
            </a:p>
          </p:txBody>
        </p:sp>
        <p:grpSp>
          <p:nvGrpSpPr>
            <p:cNvPr id="12" name="그룹 11"/>
            <p:cNvGrpSpPr/>
            <p:nvPr/>
          </p:nvGrpSpPr>
          <p:grpSpPr>
            <a:xfrm>
              <a:off x="1086034" y="1211610"/>
              <a:ext cx="4194044" cy="1378357"/>
              <a:chOff x="1556609" y="1881947"/>
              <a:chExt cx="4194044" cy="1378357"/>
            </a:xfrm>
          </p:grpSpPr>
          <p:sp>
            <p:nvSpPr>
              <p:cNvPr id="13" name="모서리가 둥근 직사각형 12"/>
              <p:cNvSpPr/>
              <p:nvPr/>
            </p:nvSpPr>
            <p:spPr>
              <a:xfrm>
                <a:off x="1835696" y="2454260"/>
                <a:ext cx="656456" cy="804785"/>
              </a:xfrm>
              <a:prstGeom prst="roundRect">
                <a:avLst/>
              </a:prstGeom>
              <a:solidFill>
                <a:srgbClr val="0070C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4" name="모서리가 둥근 직사각형 13"/>
              <p:cNvSpPr/>
              <p:nvPr/>
            </p:nvSpPr>
            <p:spPr>
              <a:xfrm>
                <a:off x="2060346" y="2595904"/>
                <a:ext cx="432048" cy="664400"/>
              </a:xfrm>
              <a:prstGeom prst="roundRect">
                <a:avLst/>
              </a:prstGeom>
              <a:solidFill>
                <a:srgbClr val="FFFF0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5" name="모서리가 둥근 직사각형 14"/>
              <p:cNvSpPr/>
              <p:nvPr/>
            </p:nvSpPr>
            <p:spPr>
              <a:xfrm>
                <a:off x="2279370" y="2764675"/>
                <a:ext cx="216024" cy="494371"/>
              </a:xfrm>
              <a:prstGeom prst="roundRect">
                <a:avLst>
                  <a:gd name="adj" fmla="val 29895"/>
                </a:avLst>
              </a:prstGeom>
              <a:solidFill>
                <a:srgbClr val="00B05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2188122" y="2750134"/>
                <a:ext cx="441147" cy="230832"/>
              </a:xfrm>
              <a:prstGeom prst="rect">
                <a:avLst/>
              </a:prstGeom>
              <a:noFill/>
              <a:ln w="3175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900" b="0" dirty="0" smtClean="0">
                    <a:latin typeface="Cambria Math" panose="02040503050406030204" pitchFamily="18" charset="0"/>
                  </a:rPr>
                  <a:t>4RBs</a:t>
                </a:r>
                <a:endParaRPr lang="ko-KR" altLang="en-US" sz="900" b="0" dirty="0">
                  <a:latin typeface="Cambria Math" panose="02040503050406030204" pitchFamily="18" charset="0"/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2081694" y="2576829"/>
                <a:ext cx="441147" cy="230832"/>
              </a:xfrm>
              <a:prstGeom prst="rect">
                <a:avLst/>
              </a:prstGeom>
              <a:noFill/>
              <a:ln w="3175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900" b="0" dirty="0">
                    <a:latin typeface="Cambria Math" panose="02040503050406030204" pitchFamily="18" charset="0"/>
                  </a:rPr>
                  <a:t>8</a:t>
                </a:r>
                <a:r>
                  <a:rPr lang="en-US" altLang="ko-KR" sz="900" b="0" dirty="0" smtClean="0">
                    <a:latin typeface="Cambria Math" panose="02040503050406030204" pitchFamily="18" charset="0"/>
                  </a:rPr>
                  <a:t>RBs</a:t>
                </a:r>
                <a:endParaRPr lang="ko-KR" altLang="en-US" sz="900" b="0" dirty="0">
                  <a:latin typeface="Cambria Math" panose="02040503050406030204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1886468" y="2402080"/>
                <a:ext cx="505267" cy="230832"/>
              </a:xfrm>
              <a:prstGeom prst="rect">
                <a:avLst/>
              </a:prstGeom>
              <a:noFill/>
              <a:ln w="3175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900" b="0" dirty="0" smtClean="0">
                    <a:latin typeface="Cambria Math" panose="02040503050406030204" pitchFamily="18" charset="0"/>
                  </a:rPr>
                  <a:t>16RBs</a:t>
                </a:r>
                <a:endParaRPr lang="ko-KR" altLang="en-US" sz="900" b="0" dirty="0">
                  <a:latin typeface="Cambria Math" panose="02040503050406030204" pitchFamily="18" charset="0"/>
                </a:endParaRPr>
              </a:p>
            </p:txBody>
          </p:sp>
          <p:cxnSp>
            <p:nvCxnSpPr>
              <p:cNvPr id="19" name="직선 화살표 연결선 18"/>
              <p:cNvCxnSpPr/>
              <p:nvPr/>
            </p:nvCxnSpPr>
            <p:spPr bwMode="auto">
              <a:xfrm flipH="1">
                <a:off x="2279371" y="2132856"/>
                <a:ext cx="169224" cy="269224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sp>
            <p:nvSpPr>
              <p:cNvPr id="20" name="TextBox 19"/>
              <p:cNvSpPr txBox="1"/>
              <p:nvPr/>
            </p:nvSpPr>
            <p:spPr>
              <a:xfrm>
                <a:off x="1556609" y="1881947"/>
                <a:ext cx="2604679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ko-KR"/>
                </a:defPPr>
                <a:lvl1pPr>
                  <a:defRPr sz="1100" b="0">
                    <a:latin typeface="Calibri" panose="020F0502020204030204" pitchFamily="34" charset="0"/>
                  </a:defRPr>
                </a:lvl1pPr>
              </a:lstStyle>
              <a:p>
                <a:r>
                  <a:rPr lang="en-US" dirty="0" smtClean="0"/>
                  <a:t>Transmitted DL </a:t>
                </a:r>
                <a:r>
                  <a:rPr lang="en-US" dirty="0"/>
                  <a:t>signals</a:t>
                </a: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2714319" y="2776657"/>
                <a:ext cx="303633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100" b="0" dirty="0" smtClean="0">
                    <a:latin typeface="Calibri" panose="020F0502020204030204" pitchFamily="34" charset="0"/>
                  </a:rPr>
                  <a:t>SI/Emission Measurement</a:t>
                </a:r>
                <a:endParaRPr lang="en-US" sz="1100" b="0" dirty="0">
                  <a:latin typeface="Calibri" panose="020F0502020204030204" pitchFamily="34" charset="0"/>
                </a:endParaRPr>
              </a:p>
            </p:txBody>
          </p:sp>
        </p:grpSp>
      </p:grpSp>
      <p:cxnSp>
        <p:nvCxnSpPr>
          <p:cNvPr id="27" name="직선 화살표 연결선 26"/>
          <p:cNvCxnSpPr/>
          <p:nvPr/>
        </p:nvCxnSpPr>
        <p:spPr bwMode="auto">
          <a:xfrm>
            <a:off x="6899037" y="2187982"/>
            <a:ext cx="2362375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/>
          </a:ln>
          <a:effectLst/>
        </p:spPr>
      </p:cxnSp>
      <p:sp>
        <p:nvSpPr>
          <p:cNvPr id="42" name="TextBox 41"/>
          <p:cNvSpPr txBox="1"/>
          <p:nvPr/>
        </p:nvSpPr>
        <p:spPr>
          <a:xfrm>
            <a:off x="1281182" y="5651383"/>
            <a:ext cx="38313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0" dirty="0" smtClean="0">
                <a:latin typeface="Calibri" panose="020F0502020204030204" pitchFamily="34" charset="0"/>
              </a:rPr>
              <a:t>&lt;PSDs of SI after antenna/analog SIC (DL = 4RBs) &gt;</a:t>
            </a:r>
            <a:endParaRPr lang="en-US" sz="1400" b="0" dirty="0">
              <a:latin typeface="Calibri" panose="020F0502020204030204" pitchFamily="34" charset="0"/>
            </a:endParaRPr>
          </a:p>
        </p:txBody>
      </p:sp>
      <p:graphicFrame>
        <p:nvGraphicFramePr>
          <p:cNvPr id="43" name="내용 개체 틀 3"/>
          <p:cNvGraphicFramePr>
            <a:graphicFrameLocks/>
          </p:cNvGraphicFramePr>
          <p:nvPr>
            <p:extLst/>
          </p:nvPr>
        </p:nvGraphicFramePr>
        <p:xfrm>
          <a:off x="6753200" y="3324205"/>
          <a:ext cx="2739858" cy="1813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44217"/>
                <a:gridCol w="795641"/>
              </a:tblGrid>
              <a:tr h="174575">
                <a:tc>
                  <a:txBody>
                    <a:bodyPr/>
                    <a:lstStyle/>
                    <a:p>
                      <a:pPr latinLnBrk="1"/>
                      <a:r>
                        <a:rPr kumimoji="1" lang="en-US" altLang="ko-KR" sz="1100" b="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</a:rPr>
                        <a:t>Number of antennas (</a:t>
                      </a:r>
                      <a:r>
                        <a:rPr kumimoji="1" lang="en-US" altLang="ko-KR" sz="1100" b="0" baseline="0" dirty="0" err="1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</a:rPr>
                        <a:t>Tx</a:t>
                      </a:r>
                      <a:r>
                        <a:rPr kumimoji="1" lang="en-US" altLang="ko-KR" sz="1100" b="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</a:rPr>
                        <a:t>, Rx)</a:t>
                      </a:r>
                      <a:endParaRPr kumimoji="1" lang="ko-KR" altLang="en-US" sz="1100" b="0" baseline="0" dirty="0" smtClean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1" lang="en-US" altLang="ko-KR" sz="1100" b="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</a:rPr>
                        <a:t>(2,2)</a:t>
                      </a:r>
                      <a:endParaRPr kumimoji="1" lang="ko-KR" altLang="en-US" sz="1100" b="0" baseline="0" dirty="0" smtClean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</a:endParaRPr>
                    </a:p>
                  </a:txBody>
                  <a:tcPr anchor="ctr"/>
                </a:tc>
              </a:tr>
              <a:tr h="174575">
                <a:tc>
                  <a:txBody>
                    <a:bodyPr/>
                    <a:lstStyle/>
                    <a:p>
                      <a:pPr latinLnBrk="1"/>
                      <a:r>
                        <a:rPr kumimoji="1" lang="en-US" altLang="ko-KR" sz="1100" b="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</a:rPr>
                        <a:t>System bandwidth</a:t>
                      </a:r>
                      <a:endParaRPr kumimoji="1" lang="ko-KR" altLang="en-US" sz="1100" b="0" baseline="0" dirty="0" smtClean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1" lang="en-US" altLang="ko-KR" sz="1100" b="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</a:rPr>
                        <a:t>80MHz</a:t>
                      </a:r>
                      <a:endParaRPr kumimoji="1" lang="ko-KR" altLang="en-US" sz="1100" b="0" baseline="0" dirty="0" smtClean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</a:endParaRPr>
                    </a:p>
                  </a:txBody>
                  <a:tcPr anchor="ctr"/>
                </a:tc>
              </a:tr>
              <a:tr h="174575">
                <a:tc>
                  <a:txBody>
                    <a:bodyPr/>
                    <a:lstStyle/>
                    <a:p>
                      <a:pPr latinLnBrk="1"/>
                      <a:r>
                        <a:rPr kumimoji="1" lang="en-US" altLang="ko-KR" sz="1100" b="0" kern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  <a:cs typeface="+mn-cs"/>
                        </a:rPr>
                        <a:t>Occupied bandwidth</a:t>
                      </a:r>
                      <a:endParaRPr kumimoji="1" lang="ko-KR" altLang="en-US" sz="1100" b="0" kern="1200" baseline="0" dirty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1" lang="en-US" altLang="ko-KR" sz="1100" b="0" kern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  <a:cs typeface="+mn-cs"/>
                        </a:rPr>
                        <a:t>72MHz</a:t>
                      </a:r>
                      <a:endParaRPr kumimoji="1" lang="ko-KR" altLang="en-US" sz="1100" b="0" kern="1200" baseline="0" dirty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  <a:cs typeface="+mn-cs"/>
                      </a:endParaRPr>
                    </a:p>
                  </a:txBody>
                  <a:tcPr/>
                </a:tc>
              </a:tr>
              <a:tr h="174575">
                <a:tc>
                  <a:txBody>
                    <a:bodyPr/>
                    <a:lstStyle/>
                    <a:p>
                      <a:pPr latinLnBrk="1"/>
                      <a:r>
                        <a:rPr kumimoji="1" lang="en-US" altLang="ko-KR" sz="1100" b="0" kern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  <a:cs typeface="+mn-cs"/>
                        </a:rPr>
                        <a:t>Subcarrier spacing</a:t>
                      </a:r>
                      <a:endParaRPr kumimoji="1" lang="ko-KR" altLang="en-US" sz="1100" b="0" kern="1200" baseline="0" dirty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1" lang="en-US" altLang="ko-KR" sz="1100" b="0" kern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  <a:cs typeface="+mn-cs"/>
                        </a:rPr>
                        <a:t>60kHz</a:t>
                      </a:r>
                      <a:endParaRPr kumimoji="1" lang="ko-KR" altLang="en-US" sz="1100" b="0" kern="1200" baseline="0" dirty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  <a:cs typeface="+mn-cs"/>
                      </a:endParaRPr>
                    </a:p>
                  </a:txBody>
                  <a:tcPr/>
                </a:tc>
              </a:tr>
              <a:tr h="174575">
                <a:tc>
                  <a:txBody>
                    <a:bodyPr/>
                    <a:lstStyle/>
                    <a:p>
                      <a:pPr latinLnBrk="1"/>
                      <a:r>
                        <a:rPr kumimoji="1" lang="en-US" altLang="ko-KR" sz="1100" b="0" kern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  <a:cs typeface="+mn-cs"/>
                        </a:rPr>
                        <a:t>Number of subcarriers in a RB</a:t>
                      </a:r>
                      <a:endParaRPr kumimoji="1" lang="ko-KR" altLang="en-US" sz="1100" b="0" kern="1200" baseline="0" dirty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1" lang="en-US" altLang="ko-KR" sz="1100" b="0" kern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  <a:cs typeface="+mn-cs"/>
                        </a:rPr>
                        <a:t>12</a:t>
                      </a:r>
                      <a:endParaRPr kumimoji="1" lang="ko-KR" altLang="en-US" sz="1100" b="0" kern="1200" baseline="0" dirty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  <a:cs typeface="+mn-cs"/>
                      </a:endParaRPr>
                    </a:p>
                  </a:txBody>
                  <a:tcPr/>
                </a:tc>
              </a:tr>
              <a:tr h="174575">
                <a:tc>
                  <a:txBody>
                    <a:bodyPr/>
                    <a:lstStyle/>
                    <a:p>
                      <a:pPr latinLnBrk="1"/>
                      <a:r>
                        <a:rPr kumimoji="1" lang="en-US" altLang="ko-KR" sz="1100" b="0" kern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  <a:cs typeface="+mn-cs"/>
                        </a:rPr>
                        <a:t>Number of allocated RBs</a:t>
                      </a:r>
                      <a:endParaRPr kumimoji="1" lang="ko-KR" altLang="en-US" sz="1100" b="0" kern="1200" baseline="0" dirty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1" lang="en-US" altLang="ko-KR" sz="1100" b="0" kern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  <a:cs typeface="+mn-cs"/>
                        </a:rPr>
                        <a:t>{4,8,16}</a:t>
                      </a:r>
                      <a:endParaRPr kumimoji="1" lang="ko-KR" altLang="en-US" sz="1100" b="0" kern="1200" baseline="0" dirty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  <a:cs typeface="+mn-cs"/>
                      </a:endParaRPr>
                    </a:p>
                  </a:txBody>
                  <a:tcPr/>
                </a:tc>
              </a:tr>
              <a:tr h="174575">
                <a:tc>
                  <a:txBody>
                    <a:bodyPr/>
                    <a:lstStyle/>
                    <a:p>
                      <a:pPr latinLnBrk="1"/>
                      <a:r>
                        <a:rPr kumimoji="1" lang="en-US" altLang="ko-KR" sz="1100" b="0" kern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  <a:cs typeface="+mn-cs"/>
                        </a:rPr>
                        <a:t>Measurement resolution</a:t>
                      </a:r>
                      <a:endParaRPr kumimoji="1" lang="ko-KR" altLang="en-US" sz="1100" b="0" kern="1200" baseline="0" dirty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1" lang="en-US" altLang="ko-KR" sz="1100" b="0" kern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  <a:cs typeface="+mn-cs"/>
                        </a:rPr>
                        <a:t>100kHz</a:t>
                      </a:r>
                      <a:endParaRPr kumimoji="1" lang="ko-KR" altLang="en-US" sz="1100" b="0" kern="1200" baseline="0" dirty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4" name="TextBox 43"/>
          <p:cNvSpPr txBox="1"/>
          <p:nvPr/>
        </p:nvSpPr>
        <p:spPr>
          <a:xfrm>
            <a:off x="7320639" y="5137447"/>
            <a:ext cx="17606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0" dirty="0" smtClean="0">
                <a:latin typeface="Calibri" panose="020F0502020204030204" pitchFamily="34" charset="0"/>
              </a:rPr>
              <a:t>&lt;System parameters&gt;</a:t>
            </a:r>
            <a:endParaRPr lang="en-US" sz="1400" b="0" dirty="0">
              <a:latin typeface="Calibri" panose="020F0502020204030204" pitchFamily="34" charset="0"/>
            </a:endParaRPr>
          </a:p>
        </p:txBody>
      </p:sp>
      <p:grpSp>
        <p:nvGrpSpPr>
          <p:cNvPr id="45" name="그룹 44"/>
          <p:cNvGrpSpPr/>
          <p:nvPr/>
        </p:nvGrpSpPr>
        <p:grpSpPr>
          <a:xfrm>
            <a:off x="2000093" y="3283581"/>
            <a:ext cx="288032" cy="411120"/>
            <a:chOff x="2504728" y="3501008"/>
            <a:chExt cx="288032" cy="1813593"/>
          </a:xfrm>
        </p:grpSpPr>
        <p:cxnSp>
          <p:nvCxnSpPr>
            <p:cNvPr id="46" name="직선 연결선 45"/>
            <p:cNvCxnSpPr/>
            <p:nvPr/>
          </p:nvCxnSpPr>
          <p:spPr bwMode="auto">
            <a:xfrm>
              <a:off x="2504728" y="3501008"/>
              <a:ext cx="288032" cy="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rgbClr val="FFC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7" name="직선 연결선 46"/>
            <p:cNvCxnSpPr/>
            <p:nvPr/>
          </p:nvCxnSpPr>
          <p:spPr bwMode="auto">
            <a:xfrm>
              <a:off x="2648744" y="3501008"/>
              <a:ext cx="0" cy="180020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rgbClr val="FFC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8" name="직선 연결선 47"/>
            <p:cNvCxnSpPr/>
            <p:nvPr/>
          </p:nvCxnSpPr>
          <p:spPr bwMode="auto">
            <a:xfrm>
              <a:off x="2504728" y="5314601"/>
              <a:ext cx="288032" cy="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rgbClr val="FFC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50" name="그룹 49"/>
          <p:cNvGrpSpPr/>
          <p:nvPr/>
        </p:nvGrpSpPr>
        <p:grpSpPr>
          <a:xfrm>
            <a:off x="2000093" y="3691666"/>
            <a:ext cx="288032" cy="623308"/>
            <a:chOff x="2504728" y="3501008"/>
            <a:chExt cx="288032" cy="1813593"/>
          </a:xfrm>
        </p:grpSpPr>
        <p:cxnSp>
          <p:nvCxnSpPr>
            <p:cNvPr id="51" name="직선 연결선 50"/>
            <p:cNvCxnSpPr/>
            <p:nvPr/>
          </p:nvCxnSpPr>
          <p:spPr bwMode="auto">
            <a:xfrm>
              <a:off x="2504728" y="3501008"/>
              <a:ext cx="288032" cy="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rgbClr val="FFC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2" name="직선 연결선 51"/>
            <p:cNvCxnSpPr/>
            <p:nvPr/>
          </p:nvCxnSpPr>
          <p:spPr bwMode="auto">
            <a:xfrm>
              <a:off x="2648744" y="3501008"/>
              <a:ext cx="0" cy="180020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rgbClr val="FFC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3" name="직선 연결선 52"/>
            <p:cNvCxnSpPr/>
            <p:nvPr/>
          </p:nvCxnSpPr>
          <p:spPr bwMode="auto">
            <a:xfrm>
              <a:off x="2504728" y="5314601"/>
              <a:ext cx="288032" cy="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rgbClr val="FFC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54" name="TextBox 53"/>
          <p:cNvSpPr txBox="1"/>
          <p:nvPr/>
        </p:nvSpPr>
        <p:spPr>
          <a:xfrm>
            <a:off x="1909623" y="3534448"/>
            <a:ext cx="593431" cy="292388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r>
              <a:rPr lang="en-US" altLang="ko-KR" sz="1300" b="1" dirty="0" smtClean="0">
                <a:ea typeface="돋움" pitchFamily="50" charset="-127"/>
              </a:rPr>
              <a:t>20dB</a:t>
            </a:r>
            <a:endParaRPr lang="ko-KR" altLang="en-US" sz="1300" b="1" dirty="0" smtClean="0">
              <a:ea typeface="돋움" pitchFamily="50" charset="-127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767756" y="4001018"/>
            <a:ext cx="877164" cy="265807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r>
              <a:rPr lang="en-US" altLang="ko-KR" sz="1300" b="1" dirty="0" smtClean="0">
                <a:ea typeface="돋움" pitchFamily="50" charset="-127"/>
              </a:rPr>
              <a:t>25~30dB</a:t>
            </a:r>
            <a:endParaRPr lang="ko-KR" altLang="en-US" sz="1300" b="1" dirty="0" smtClean="0">
              <a:ea typeface="돋움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8770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R" dirty="0" smtClean="0"/>
              <a:t>Objectives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altLang="ko-KR" sz="1600" b="0" dirty="0" smtClean="0"/>
              <a:t>Identify </a:t>
            </a:r>
            <a:r>
              <a:rPr lang="en-US" altLang="ko-KR" sz="1600" b="0" dirty="0"/>
              <a:t>deployment scenarios and use cases, and evaluate the benefits of various DL/UL resource adaptation operation (e.g., FDM between DL and UL, simultaneous DL and UL transmission) with or without interference mitigation/cancellation/coordination techniques in such scenarios [RAN1</a:t>
            </a:r>
            <a:r>
              <a:rPr lang="en-US" altLang="ko-KR" sz="1600" b="0" dirty="0" smtClean="0"/>
              <a:t>].</a:t>
            </a:r>
            <a:br>
              <a:rPr lang="en-US" altLang="ko-KR" sz="1600" b="0" dirty="0" smtClean="0"/>
            </a:br>
            <a:endParaRPr lang="en-US" altLang="ko-KR" sz="1600" b="0" dirty="0"/>
          </a:p>
          <a:p>
            <a:r>
              <a:rPr lang="en-US" altLang="ko-KR" sz="1600" b="0" dirty="0" smtClean="0"/>
              <a:t>Study </a:t>
            </a:r>
            <a:r>
              <a:rPr lang="en-US" altLang="ko-KR" sz="1600" b="0" dirty="0"/>
              <a:t>potential interference mitigation/cancelation/coordination techniques [RAN1]</a:t>
            </a:r>
          </a:p>
          <a:p>
            <a:pPr lvl="1"/>
            <a:r>
              <a:rPr lang="en-US" altLang="ko-KR" sz="1200" dirty="0" smtClean="0"/>
              <a:t>Interference </a:t>
            </a:r>
            <a:r>
              <a:rPr lang="en-US" altLang="ko-KR" sz="1200" dirty="0"/>
              <a:t>mitigation/cancellation/coordination techniques to allow downlink and uplink at a band in FDM manner includes e.g., guard band configuration [RAN1, RAN4]</a:t>
            </a:r>
          </a:p>
          <a:p>
            <a:pPr lvl="1"/>
            <a:r>
              <a:rPr lang="en-US" altLang="ko-KR" sz="1200" dirty="0" smtClean="0"/>
              <a:t>Interference </a:t>
            </a:r>
            <a:r>
              <a:rPr lang="en-US" altLang="ko-KR" sz="1200" dirty="0"/>
              <a:t>cancellation/mitigation techniques to allow full duplex capability at </a:t>
            </a:r>
            <a:r>
              <a:rPr lang="en-US" altLang="ko-KR" sz="1200" dirty="0" err="1"/>
              <a:t>gNB</a:t>
            </a:r>
            <a:r>
              <a:rPr lang="en-US" altLang="ko-KR" sz="1200" dirty="0"/>
              <a:t>, e.g., self interference cancellation, cross-link interference mitigation techniques among UEs in the same cell [RAN1, RAN4</a:t>
            </a:r>
            <a:r>
              <a:rPr lang="en-US" altLang="ko-KR" sz="1200" dirty="0" smtClean="0"/>
              <a:t>]</a:t>
            </a:r>
            <a:br>
              <a:rPr lang="en-US" altLang="ko-KR" sz="1200" dirty="0" smtClean="0"/>
            </a:br>
            <a:endParaRPr lang="en-US" altLang="ko-KR" sz="1200" dirty="0"/>
          </a:p>
          <a:p>
            <a:r>
              <a:rPr lang="en-US" altLang="ko-KR" sz="1600" b="0" dirty="0" smtClean="0"/>
              <a:t>Identify </a:t>
            </a:r>
            <a:r>
              <a:rPr lang="en-US" altLang="ko-KR" sz="1600" b="0" dirty="0"/>
              <a:t>the physical layer impacts (e.g., frame structure, HARQ procedure) to support various DL/UL resource adaptation operations [RAN1</a:t>
            </a:r>
            <a:r>
              <a:rPr lang="en-US" altLang="ko-KR" sz="1600" b="0" dirty="0" smtClean="0"/>
              <a:t>]</a:t>
            </a:r>
            <a:br>
              <a:rPr lang="en-US" altLang="ko-KR" sz="1600" b="0" dirty="0" smtClean="0"/>
            </a:br>
            <a:endParaRPr lang="en-US" altLang="ko-KR" sz="1600" b="0" dirty="0"/>
          </a:p>
          <a:p>
            <a:r>
              <a:rPr lang="en-US" altLang="ko-KR" sz="1600" b="0" dirty="0" smtClean="0"/>
              <a:t>Study </a:t>
            </a:r>
            <a:r>
              <a:rPr lang="en-US" altLang="ko-KR" sz="1600" b="0" dirty="0"/>
              <a:t>any necessary and relevant RF requirements to support various DL/UL resource adaptation operations [RAN4]</a:t>
            </a:r>
          </a:p>
          <a:p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084491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Thank You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6097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14_WTS_PPT양식_Beta_r1">
  <a:themeElements>
    <a:clrScheme name="1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>
          <a:solidFill>
            <a:schemeClr val="tx1"/>
          </a:solidFill>
          <a:miter lim="800000"/>
          <a:headEnd/>
          <a:tailEnd/>
        </a:ln>
      </a:spPr>
      <a:bodyPr wrap="square" rtlCol="0" anchor="ctr">
        <a:noAutofit/>
      </a:bodyPr>
      <a:lstStyle>
        <a:defPPr marL="90488" indent="-90488" algn="l">
          <a:buFontTx/>
          <a:buChar char="•"/>
          <a:defRPr sz="1200" dirty="0" smtClean="0">
            <a:solidFill>
              <a:srgbClr val="000000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굴림" pitchFamily="50" charset="-127"/>
          </a:defRPr>
        </a:defPPr>
      </a:lstStyle>
    </a:lnDef>
    <a:txDef>
      <a:spPr>
        <a:noFill/>
      </a:spPr>
      <a:bodyPr wrap="none" rtlCol="0" anchor="t" anchorCtr="0">
        <a:spAutoFit/>
      </a:bodyPr>
      <a:lstStyle>
        <a:defPPr>
          <a:defRPr sz="1300" b="1" dirty="0" smtClean="0">
            <a:ea typeface="돋움" pitchFamily="50" charset="-127"/>
          </a:defRPr>
        </a:defPPr>
      </a:lstStyle>
    </a:txDef>
  </a:objectDefaults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2014_WTS_PPT양식_Beta_r1</Template>
  <TotalTime>64033</TotalTime>
  <Words>698</Words>
  <Application>Microsoft Office PowerPoint</Application>
  <PresentationFormat>A4 용지(210x297mm)</PresentationFormat>
  <Paragraphs>150</Paragraphs>
  <Slides>9</Slides>
  <Notes>0</Notes>
  <HiddenSlides>0</HiddenSlides>
  <MMClips>0</MMClips>
  <ScaleCrop>false</ScaleCrop>
  <HeadingPairs>
    <vt:vector size="8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9" baseType="lpstr">
      <vt:lpstr>굴림</vt:lpstr>
      <vt:lpstr>돋움</vt:lpstr>
      <vt:lpstr>맑은 고딕</vt:lpstr>
      <vt:lpstr>Arial</vt:lpstr>
      <vt:lpstr>Calibri</vt:lpstr>
      <vt:lpstr>Cambria Math</vt:lpstr>
      <vt:lpstr>Times New Roman</vt:lpstr>
      <vt:lpstr>Wingdings</vt:lpstr>
      <vt:lpstr>2014_WTS_PPT양식_Beta_r1</vt:lpstr>
      <vt:lpstr>Equation</vt:lpstr>
      <vt:lpstr>Motivation for new SI :  Study on Flexible and Full duplex for NR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Thank You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UHS part 상반기 성과 정리</dc:title>
  <dc:creator>user</dc:creator>
  <cp:lastModifiedBy>user</cp:lastModifiedBy>
  <cp:revision>1004</cp:revision>
  <cp:lastPrinted>2016-03-10T23:37:06Z</cp:lastPrinted>
  <dcterms:created xsi:type="dcterms:W3CDTF">2014-06-23T02:51:18Z</dcterms:created>
  <dcterms:modified xsi:type="dcterms:W3CDTF">2017-05-29T11:58:12Z</dcterms:modified>
</cp:coreProperties>
</file>