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6"/>
  </p:notesMasterIdLst>
  <p:sldIdLst>
    <p:sldId id="284" r:id="rId2"/>
    <p:sldId id="473" r:id="rId3"/>
    <p:sldId id="477" r:id="rId4"/>
    <p:sldId id="469" r:id="rId5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2A68"/>
    <a:srgbClr val="B10242"/>
    <a:srgbClr val="317293"/>
    <a:srgbClr val="4397C1"/>
    <a:srgbClr val="C32565"/>
    <a:srgbClr val="F3D3DF"/>
    <a:srgbClr val="FFFAEB"/>
    <a:srgbClr val="FFF8E5"/>
    <a:srgbClr val="1E000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8" autoAdjust="0"/>
    <p:restoredTop sz="95986" autoAdjust="0"/>
  </p:normalViewPr>
  <p:slideViewPr>
    <p:cSldViewPr>
      <p:cViewPr varScale="1">
        <p:scale>
          <a:sx n="113" d="100"/>
          <a:sy n="113" d="100"/>
        </p:scale>
        <p:origin x="1728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96616" y="2273380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rgbClr val="C42A68"/>
                </a:solidFill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4851880"/>
            <a:ext cx="3024336" cy="665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4752527"/>
          </a:xfrm>
          <a:prstGeom prst="rect">
            <a:avLst/>
          </a:prstGeom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defRPr sz="2400" b="1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kumimoji="1" lang="ko-KR" altLang="en-US" sz="1800" b="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Calibri" panose="020F0502020204030204" pitchFamily="34" charset="0"/>
              <a:buChar char="‐"/>
              <a:defRPr kumimoji="1" lang="ko-KR" altLang="en-US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134147" y="6589512"/>
            <a:ext cx="705641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488504" y="148636"/>
            <a:ext cx="8928991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" y="6607432"/>
            <a:ext cx="936104" cy="205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720" y="3014232"/>
            <a:ext cx="4831104" cy="10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44"/>
          <p:cNvSpPr>
            <a:spLocks/>
          </p:cNvSpPr>
          <p:nvPr userDrawn="1"/>
        </p:nvSpPr>
        <p:spPr bwMode="auto">
          <a:xfrm>
            <a:off x="0" y="6116638"/>
            <a:ext cx="5952934" cy="74136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41316 h 361950"/>
              <a:gd name="T4" fmla="*/ 5484825 w 2352675"/>
              <a:gd name="T5" fmla="*/ 741316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07F0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1" name="Freeform 346"/>
          <p:cNvSpPr>
            <a:spLocks/>
          </p:cNvSpPr>
          <p:nvPr userDrawn="1"/>
        </p:nvSpPr>
        <p:spPr bwMode="auto">
          <a:xfrm flipH="1">
            <a:off x="993773" y="5732463"/>
            <a:ext cx="8912226" cy="1125537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1124744 h 361950"/>
              <a:gd name="T4" fmla="*/ 8150274 w 2352675"/>
              <a:gd name="T5" fmla="*/ 1124744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3D3DF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2" name="Freeform 342"/>
          <p:cNvSpPr>
            <a:spLocks/>
          </p:cNvSpPr>
          <p:nvPr userDrawn="1"/>
        </p:nvSpPr>
        <p:spPr bwMode="gray">
          <a:xfrm flipH="1">
            <a:off x="215900" y="6021388"/>
            <a:ext cx="9690100" cy="83661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836712 h 361950"/>
              <a:gd name="T4" fmla="*/ 8928484 w 2352675"/>
              <a:gd name="T5" fmla="*/ 836712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32565"/>
              </a:gs>
              <a:gs pos="100000">
                <a:srgbClr val="9F2936">
                  <a:gamma/>
                  <a:tint val="63922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3" name="Freeform 341"/>
          <p:cNvSpPr>
            <a:spLocks/>
          </p:cNvSpPr>
          <p:nvPr userDrawn="1"/>
        </p:nvSpPr>
        <p:spPr bwMode="invGray">
          <a:xfrm>
            <a:off x="-1" y="6124575"/>
            <a:ext cx="3902575" cy="733425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33425 h 361950"/>
              <a:gd name="T4" fmla="*/ 3595169 w 2352675"/>
              <a:gd name="T5" fmla="*/ 733425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F07F09">
                  <a:gamma/>
                  <a:tint val="66275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337376" y="40268"/>
            <a:ext cx="1512168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r"/>
            <a:r>
              <a:rPr lang="en-US" altLang="ko-KR" sz="2000" b="1" i="1" dirty="0" smtClean="0">
                <a:ea typeface="돋움" pitchFamily="50" charset="-127"/>
              </a:rPr>
              <a:t>RP-171054</a:t>
            </a:r>
            <a:endParaRPr lang="ko-KR" altLang="en-US" sz="2000" b="1" i="1" dirty="0" smtClean="0">
              <a:ea typeface="돋움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488504" y="1699754"/>
            <a:ext cx="9001000" cy="1873262"/>
          </a:xfrm>
        </p:spPr>
        <p:txBody>
          <a:bodyPr/>
          <a:lstStyle/>
          <a:p>
            <a:r>
              <a:rPr lang="en-US" altLang="ko-KR" sz="28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 for New </a:t>
            </a:r>
            <a:r>
              <a:rPr lang="en-US" altLang="ko-KR" sz="2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 </a:t>
            </a:r>
            <a:br>
              <a:rPr lang="en-US" altLang="ko-KR" sz="2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ko-KR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Further </a:t>
            </a:r>
            <a:r>
              <a:rPr lang="en-GB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Enhancements to LTE Device to Device, UE to Network Relays for </a:t>
            </a:r>
            <a:r>
              <a:rPr lang="en-GB" altLang="ko-KR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GB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GB" altLang="ko-KR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Wearables</a:t>
            </a:r>
            <a:endParaRPr lang="ko-KR" altLang="en-US" sz="3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 smtClean="0">
                <a:solidFill>
                  <a:prstClr val="black"/>
                </a:solidFill>
                <a:latin typeface="Calibri" pitchFamily="34" charset="0"/>
                <a:ea typeface="맑은 고딕" panose="020B0503020000020004" pitchFamily="50" charset="-127"/>
              </a:rPr>
              <a:t>3GPP TSG RAN Meeting #76	                  			    	</a:t>
            </a:r>
          </a:p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 smtClean="0">
                <a:solidFill>
                  <a:prstClr val="black"/>
                </a:solidFill>
                <a:latin typeface="Calibri" pitchFamily="34" charset="0"/>
                <a:ea typeface="맑은 고딕" panose="020B0503020000020004" pitchFamily="50" charset="-127"/>
              </a:rPr>
              <a:t>West Palm Beach, USA, June 5 - 8, 2017</a:t>
            </a:r>
            <a:endParaRPr lang="en-US" altLang="ko-KR" sz="1800" dirty="0">
              <a:solidFill>
                <a:prstClr val="black"/>
              </a:solidFill>
              <a:latin typeface="Calibri" pitchFamily="34" charset="0"/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008" y="1043398"/>
            <a:ext cx="23607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10.1.2</a:t>
            </a:r>
            <a:endParaRPr lang="en-US" altLang="ko-KR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RAN2 study on FeD2D</a:t>
            </a:r>
            <a:endParaRPr lang="en-US" altLang="ko-K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49685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study on FeD2D in RP-161839 consists of two parts: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Study on layer 2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relay by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RAN2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Study on </a:t>
            </a:r>
            <a:r>
              <a:rPr lang="en-US" altLang="ko-KR"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sidelink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enhancement led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by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RAN1 (including </a:t>
            </a:r>
            <a:r>
              <a:rPr lang="en-US" altLang="ko-KR" sz="2000" dirty="0" err="1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sidelink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L2 enhancement in RAN2)</a:t>
            </a:r>
          </a:p>
          <a:p>
            <a:pPr lvl="1"/>
            <a:endParaRPr lang="en-GB" altLang="ko-K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GB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RAN2 part of the study has been successfully closed with the following conclusions.</a:t>
            </a:r>
          </a:p>
          <a:p>
            <a:pPr lvl="1"/>
            <a:r>
              <a:rPr lang="en-GB" altLang="ko-KR" sz="21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Bi-directional Layer 2 evolved </a:t>
            </a:r>
            <a:r>
              <a:rPr lang="en-GB" altLang="ko-KR" sz="21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ProSe</a:t>
            </a:r>
            <a:r>
              <a:rPr lang="en-GB" altLang="ko-KR" sz="21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UE-to-Network Relay UE is feasible from RAN2 perspective.</a:t>
            </a:r>
            <a:endParaRPr lang="ko-KR" altLang="ko-KR" sz="21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1"/>
            <a:r>
              <a:rPr lang="en-GB" altLang="ko-KR" sz="21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DRX </a:t>
            </a:r>
            <a:r>
              <a:rPr lang="en-GB" altLang="ko-KR" sz="21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enhancements over PC5 is feasible from RAN2 perspective. </a:t>
            </a:r>
          </a:p>
          <a:p>
            <a:pPr lvl="1"/>
            <a:r>
              <a:rPr lang="en-GB" altLang="ko-KR" sz="21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impact of unidirectional relay was not fully analysed from RAN2 perspective.</a:t>
            </a:r>
            <a:endParaRPr lang="ko-KR" altLang="ko-KR" sz="21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43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Proposals for FeD2D work</a:t>
            </a:r>
            <a:endParaRPr lang="en-US" altLang="ko-K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49685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RAN2 study should be closed on June 2017 as scheduled in SID.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RAN2 should proceed to the WI phase after RAN#76, focusing on RAN2 objectives:</a:t>
            </a:r>
          </a:p>
          <a:p>
            <a:pPr lvl="1"/>
            <a:r>
              <a:rPr lang="en-US" altLang="ko-KR" sz="21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 layer 2 based bi-directional UE-to-network relaying architecture </a:t>
            </a:r>
          </a:p>
          <a:p>
            <a:pPr lvl="1"/>
            <a:r>
              <a:rPr lang="en-US" altLang="ko-KR" sz="21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Sidelink</a:t>
            </a:r>
            <a:r>
              <a:rPr lang="en-US" altLang="ko-KR" sz="21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L2 enhancements</a:t>
            </a:r>
          </a:p>
          <a:p>
            <a:pPr>
              <a:buFont typeface="Wingdings" panose="05000000000000000000" pitchFamily="2" charset="2"/>
              <a:buChar char="v"/>
            </a:pPr>
            <a:endParaRPr lang="en-US" altLang="ko-K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RAN1 </a:t>
            </a: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study </a:t>
            </a:r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continues and completes </a:t>
            </a: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on September </a:t>
            </a:r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2017 as scheduled in SID.</a:t>
            </a:r>
            <a:endParaRPr lang="en-US" altLang="ko-K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21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RAN1 will start WI phase for </a:t>
            </a:r>
            <a:r>
              <a:rPr lang="en-US" altLang="ko-KR" sz="21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sidelink</a:t>
            </a:r>
            <a:r>
              <a:rPr lang="en-US" altLang="ko-KR" sz="21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enhancement from September 2017. </a:t>
            </a:r>
          </a:p>
          <a:p>
            <a:pPr lvl="1"/>
            <a:r>
              <a:rPr lang="en-US" altLang="ko-KR" sz="21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RAN1 objectives can be updated in RAN#77 based on the final outcome of RAN1 study.</a:t>
            </a:r>
          </a:p>
        </p:txBody>
      </p:sp>
    </p:spTree>
    <p:extLst>
      <p:ext uri="{BB962C8B-B14F-4D97-AF65-F5344CB8AC3E}">
        <p14:creationId xmlns:p14="http://schemas.microsoft.com/office/powerpoint/2010/main" val="14135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96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14859</TotalTime>
  <Words>187</Words>
  <Application>Microsoft Office PowerPoint</Application>
  <PresentationFormat>A4 용지(210x297mm)</PresentationFormat>
  <Paragraphs>22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3" baseType="lpstr">
      <vt:lpstr>HY그래픽M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Motivation for New WI  Further Enhancements to LTE Device to Device, UE to Network Relays for IoT and Wearables</vt:lpstr>
      <vt:lpstr>RAN2 study on FeD2D</vt:lpstr>
      <vt:lpstr>Proposals for FeD2D work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LEE Young Dae/Advanced Communication Standard Team(youngdae.lee@lge.com)</cp:lastModifiedBy>
  <cp:revision>460</cp:revision>
  <dcterms:created xsi:type="dcterms:W3CDTF">2014-06-23T02:51:18Z</dcterms:created>
  <dcterms:modified xsi:type="dcterms:W3CDTF">2017-05-29T08:31:02Z</dcterms:modified>
</cp:coreProperties>
</file>