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1"/>
  </p:sldMasterIdLst>
  <p:handoutMasterIdLst>
    <p:handoutMasterId r:id="rId11"/>
  </p:handoutMasterIdLst>
  <p:sldIdLst>
    <p:sldId id="262" r:id="rId2"/>
    <p:sldId id="274" r:id="rId3"/>
    <p:sldId id="264" r:id="rId4"/>
    <p:sldId id="271" r:id="rId5"/>
    <p:sldId id="265" r:id="rId6"/>
    <p:sldId id="273" r:id="rId7"/>
    <p:sldId id="266" r:id="rId8"/>
    <p:sldId id="272" r:id="rId9"/>
    <p:sldId id="261" r:id="rId10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4F81BD"/>
    <a:srgbClr val="008FD4"/>
    <a:srgbClr val="5ACBF5"/>
    <a:srgbClr val="8CC63E"/>
    <a:srgbClr val="0070B1"/>
    <a:srgbClr val="00ABBD"/>
    <a:srgbClr val="00AEEF"/>
    <a:srgbClr val="0089CF"/>
    <a:srgbClr val="005B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22" autoAdjust="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936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pPr>
                <a:defRPr/>
              </a:pPr>
              <a:t>2017/5/29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717885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3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FAA26D3D-D897-4be2-8F04-BA451C77F1D7}"/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8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100051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rights reserved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10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1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2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100051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rights reserved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1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100051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rights reserved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7"/>
          <p:cNvSpPr>
            <a:spLocks noGrp="1"/>
          </p:cNvSpPr>
          <p:nvPr>
            <p:ph type="ctrTitle"/>
          </p:nvPr>
        </p:nvSpPr>
        <p:spPr>
          <a:xfrm>
            <a:off x="250823" y="262031"/>
            <a:ext cx="7324725" cy="4445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ja-JP" sz="1400" b="0" dirty="0">
                <a:solidFill>
                  <a:schemeClr val="tx1"/>
                </a:solidFill>
                <a:latin typeface="微软雅黑" pitchFamily="34" charset="-122"/>
                <a:ea typeface="宋体" pitchFamily="2" charset="-122"/>
                <a:cs typeface="+mn-cs"/>
              </a:rPr>
              <a:t>3GPP TSG RAN Meeting #</a:t>
            </a:r>
            <a:r>
              <a:rPr lang="en-US" altLang="ja-JP" sz="1400" b="0" dirty="0" smtClean="0">
                <a:solidFill>
                  <a:schemeClr val="tx1"/>
                </a:solidFill>
                <a:latin typeface="微软雅黑" pitchFamily="34" charset="-122"/>
                <a:ea typeface="宋体" pitchFamily="2" charset="-122"/>
                <a:cs typeface="+mn-cs"/>
              </a:rPr>
              <a:t>76</a:t>
            </a:r>
            <a:r>
              <a:rPr lang="en-US" altLang="ja-JP" sz="1400" b="0" dirty="0">
                <a:solidFill>
                  <a:schemeClr val="tx1"/>
                </a:solidFill>
                <a:latin typeface="微软雅黑" pitchFamily="34" charset="-122"/>
                <a:ea typeface="宋体" pitchFamily="2" charset="-122"/>
                <a:cs typeface="+mn-cs"/>
              </a:rPr>
              <a:t/>
            </a:r>
            <a:br>
              <a:rPr lang="en-US" altLang="ja-JP" sz="1400" b="0" dirty="0">
                <a:solidFill>
                  <a:schemeClr val="tx1"/>
                </a:solidFill>
                <a:latin typeface="微软雅黑" pitchFamily="34" charset="-122"/>
                <a:ea typeface="宋体" pitchFamily="2" charset="-122"/>
                <a:cs typeface="+mn-cs"/>
              </a:rPr>
            </a:br>
            <a:r>
              <a:rPr lang="en-US" altLang="en-US" sz="1400" b="0" dirty="0">
                <a:solidFill>
                  <a:schemeClr val="tx1"/>
                </a:solidFill>
                <a:latin typeface="微软雅黑" pitchFamily="34" charset="-122"/>
                <a:ea typeface="宋体" pitchFamily="2" charset="-122"/>
                <a:cs typeface="+mn-cs"/>
              </a:rPr>
              <a:t>West Palm Beach, Florida</a:t>
            </a:r>
            <a:r>
              <a:rPr lang="en-GB" altLang="en-US" sz="1400" b="0" dirty="0">
                <a:solidFill>
                  <a:schemeClr val="tx1"/>
                </a:solidFill>
                <a:latin typeface="微软雅黑" pitchFamily="34" charset="-122"/>
                <a:ea typeface="宋体" pitchFamily="2" charset="-122"/>
                <a:cs typeface="+mn-cs"/>
              </a:rPr>
              <a:t>,  June 5-8, 2017</a:t>
            </a:r>
            <a:r>
              <a:rPr lang="de-DE" altLang="ja-JP" sz="1400" b="0" dirty="0">
                <a:solidFill>
                  <a:schemeClr val="tx1"/>
                </a:solidFill>
                <a:latin typeface="微软雅黑" pitchFamily="34" charset="-122"/>
                <a:ea typeface="宋体" pitchFamily="2" charset="-122"/>
                <a:cs typeface="+mn-cs"/>
              </a:rPr>
              <a:t/>
            </a:r>
            <a:br>
              <a:rPr lang="de-DE" altLang="ja-JP" sz="1400" b="0" dirty="0">
                <a:solidFill>
                  <a:schemeClr val="tx1"/>
                </a:solidFill>
                <a:latin typeface="微软雅黑" pitchFamily="34" charset="-122"/>
                <a:ea typeface="宋体" pitchFamily="2" charset="-122"/>
                <a:cs typeface="+mn-cs"/>
              </a:rPr>
            </a:br>
            <a:r>
              <a:rPr lang="en-US" altLang="ko-KR" sz="1400" b="0" dirty="0">
                <a:solidFill>
                  <a:schemeClr val="tx1"/>
                </a:solidFill>
                <a:latin typeface="微软雅黑" pitchFamily="34" charset="-122"/>
                <a:ea typeface="宋体" pitchFamily="2" charset="-122"/>
                <a:cs typeface="+mn-cs"/>
              </a:rPr>
              <a:t>Agenda item: 10.1.1</a:t>
            </a:r>
            <a:br>
              <a:rPr lang="en-US" altLang="ko-KR" sz="1400" b="0" dirty="0">
                <a:solidFill>
                  <a:schemeClr val="tx1"/>
                </a:solidFill>
                <a:latin typeface="微软雅黑" pitchFamily="34" charset="-122"/>
                <a:ea typeface="宋体" pitchFamily="2" charset="-122"/>
                <a:cs typeface="+mn-cs"/>
              </a:rPr>
            </a:br>
            <a:r>
              <a:rPr lang="en-US" altLang="ko-KR" sz="1400" b="0" dirty="0">
                <a:solidFill>
                  <a:schemeClr val="tx1"/>
                </a:solidFill>
                <a:latin typeface="微软雅黑" pitchFamily="34" charset="-122"/>
                <a:ea typeface="宋体" pitchFamily="2" charset="-122"/>
                <a:cs typeface="+mn-cs"/>
              </a:rPr>
              <a:t>Document for: Discussion</a:t>
            </a:r>
            <a:endParaRPr lang="en-US" sz="1400" b="0" dirty="0">
              <a:solidFill>
                <a:schemeClr val="tx1"/>
              </a:solidFill>
              <a:latin typeface="微软雅黑" pitchFamily="34" charset="-122"/>
              <a:ea typeface="宋体" pitchFamily="2" charset="-122"/>
              <a:cs typeface="+mn-cs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327024" y="2571750"/>
            <a:ext cx="7172325" cy="788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dirty="0">
                <a:latin typeface="微软雅黑" pitchFamily="34" charset="-122"/>
              </a:rPr>
              <a:t>Considerations on </a:t>
            </a:r>
            <a:r>
              <a:rPr lang="en-US" altLang="zh-CN" dirty="0" smtClean="0">
                <a:latin typeface="微软雅黑" pitchFamily="34" charset="-122"/>
              </a:rPr>
              <a:t>evolution of NB-</a:t>
            </a:r>
            <a:r>
              <a:rPr lang="en-US" altLang="zh-CN" dirty="0" err="1" smtClean="0">
                <a:latin typeface="微软雅黑" pitchFamily="34" charset="-122"/>
              </a:rPr>
              <a:t>IoT</a:t>
            </a:r>
            <a:r>
              <a:rPr lang="en-US" altLang="zh-CN" dirty="0" smtClean="0">
                <a:latin typeface="微软雅黑" pitchFamily="34" charset="-122"/>
              </a:rPr>
              <a:t>/</a:t>
            </a:r>
            <a:r>
              <a:rPr lang="en-US" altLang="zh-CN" dirty="0" err="1" smtClean="0">
                <a:latin typeface="微软雅黑" pitchFamily="34" charset="-122"/>
              </a:rPr>
              <a:t>eMTC</a:t>
            </a:r>
            <a:endParaRPr kumimoji="0" lang="en-US" altLang="zh-CN" b="1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16336" y="478373"/>
            <a:ext cx="1134272" cy="914400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kumimoji="1" lang="en-US" dirty="0" smtClean="0"/>
              <a:t>RP-171045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6611143" y="3173506"/>
            <a:ext cx="2467536" cy="156658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椭圆 2"/>
          <p:cNvSpPr/>
          <p:nvPr/>
        </p:nvSpPr>
        <p:spPr>
          <a:xfrm>
            <a:off x="6611143" y="1134858"/>
            <a:ext cx="2467535" cy="190225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矩形 1"/>
          <p:cNvSpPr/>
          <p:nvPr/>
        </p:nvSpPr>
        <p:spPr>
          <a:xfrm>
            <a:off x="81960" y="1015253"/>
            <a:ext cx="6360459" cy="38189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内容占位符 4"/>
          <p:cNvSpPr>
            <a:spLocks noGrp="1"/>
          </p:cNvSpPr>
          <p:nvPr>
            <p:ph idx="12"/>
          </p:nvPr>
        </p:nvSpPr>
        <p:spPr>
          <a:xfrm>
            <a:off x="172847" y="1141582"/>
            <a:ext cx="2635664" cy="3482098"/>
          </a:xfrm>
        </p:spPr>
        <p:txBody>
          <a:bodyPr/>
          <a:lstStyle/>
          <a:p>
            <a:pPr algn="ctr"/>
            <a:r>
              <a:rPr lang="en-US" sz="1100" dirty="0" smtClean="0"/>
              <a:t>Rel-13 </a:t>
            </a:r>
            <a:r>
              <a:rPr lang="en-US" sz="1100" dirty="0" err="1" smtClean="0"/>
              <a:t>eMTC</a:t>
            </a:r>
            <a:endParaRPr lang="en-US" sz="11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1.4 MHz bandwidth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One deployment scenario: in-band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Max data rate(FD-FDD):</a:t>
            </a:r>
          </a:p>
          <a:p>
            <a:pPr marL="285750" indent="-285750"/>
            <a:r>
              <a:rPr lang="en-US" altLang="en-US" sz="1100" dirty="0"/>
              <a:t>                ~800 kbps/~1 Mbps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Coverage enhancement: 155.7dB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en-US" sz="1100" dirty="0"/>
          </a:p>
          <a:p>
            <a:pPr algn="ctr"/>
            <a:r>
              <a:rPr lang="en-US" altLang="en-US" sz="1100" dirty="0"/>
              <a:t>Rel-14 </a:t>
            </a:r>
            <a:r>
              <a:rPr lang="en-US" altLang="en-US" sz="1100" dirty="0" err="1"/>
              <a:t>eMTC</a:t>
            </a:r>
            <a:endParaRPr lang="en-US" altLang="en-US" sz="11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Up to 5 MHz bandwidth BL 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Large TBS support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Max data rate(FD-FDD):</a:t>
            </a:r>
          </a:p>
          <a:p>
            <a:pPr marL="742950" lvl="3" indent="-285750">
              <a:lnSpc>
                <a:spcPct val="100000"/>
              </a:lnSpc>
            </a:pPr>
            <a:r>
              <a:rPr kumimoji="1" lang="en-US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~1 Mbps</a:t>
            </a:r>
            <a:r>
              <a:rPr kumimoji="1" lang="en-US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/~</a:t>
            </a:r>
            <a:r>
              <a:rPr kumimoji="1" lang="en-US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3 MHz for 1.4 MHz</a:t>
            </a:r>
          </a:p>
          <a:p>
            <a:pPr marL="742950" lvl="3" indent="-285750">
              <a:lnSpc>
                <a:spcPct val="100000"/>
              </a:lnSpc>
            </a:pPr>
            <a:r>
              <a:rPr kumimoji="1" lang="en-US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~4 Mbps/ ~7 MHz for 5 MHz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Positioning : OTDOA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Multicast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 err="1" smtClean="0"/>
              <a:t>VoLTE</a:t>
            </a:r>
            <a:r>
              <a:rPr lang="en-US" sz="1100" dirty="0" smtClean="0"/>
              <a:t> enhancement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IoT</a:t>
            </a:r>
            <a:r>
              <a:rPr lang="en-US" dirty="0" smtClean="0"/>
              <a:t> : Roadmap in 3GPP</a:t>
            </a:r>
            <a:endParaRPr lang="en-US" dirty="0"/>
          </a:p>
        </p:txBody>
      </p:sp>
      <p:sp>
        <p:nvSpPr>
          <p:cNvPr id="7" name="内容占位符 4"/>
          <p:cNvSpPr txBox="1">
            <a:spLocks/>
          </p:cNvSpPr>
          <p:nvPr/>
        </p:nvSpPr>
        <p:spPr bwMode="auto">
          <a:xfrm>
            <a:off x="2879908" y="1105572"/>
            <a:ext cx="3529853" cy="3504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>
            <a:lvl1pPr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defRPr kumimoji="1" lang="zh-CN" altLang="en-US" sz="180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742950" indent="-28575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 marL="11430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微软雅黑"/>
                <a:cs typeface="+mn-cs"/>
              </a:defRPr>
            </a:lvl3pPr>
            <a:lvl4pPr marL="16002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微软雅黑"/>
                <a:cs typeface="+mn-cs"/>
              </a:defRPr>
            </a:lvl4pPr>
            <a:lvl5pPr marL="20574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微软雅黑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 smtClean="0"/>
              <a:t>Rel-13 NB-</a:t>
            </a:r>
            <a:r>
              <a:rPr lang="en-US" sz="1100" dirty="0" err="1" smtClean="0"/>
              <a:t>IoT</a:t>
            </a:r>
            <a:endParaRPr lang="en-US" sz="11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180 kHz bandwidth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Three deployment scenarios: In-band, guard-band, standalone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Max data rate(anchor, </a:t>
            </a:r>
            <a:r>
              <a:rPr lang="en-US" altLang="en-US" sz="1100" dirty="0" err="1"/>
              <a:t>inband</a:t>
            </a:r>
            <a:r>
              <a:rPr lang="en-US" altLang="en-US" sz="1100" dirty="0"/>
              <a:t>): </a:t>
            </a:r>
          </a:p>
          <a:p>
            <a:pPr marL="285750" indent="-285750"/>
            <a:r>
              <a:rPr lang="en-US" altLang="en-US" sz="1100" dirty="0"/>
              <a:t>                ~22.6 kbps/ ~58.3 kbps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Coverage enhancement: 164 dB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en-US" sz="1100" dirty="0"/>
          </a:p>
          <a:p>
            <a:pPr algn="ctr"/>
            <a:r>
              <a:rPr lang="en-US" altLang="en-US" sz="1100" dirty="0"/>
              <a:t>Rel-14 NB-</a:t>
            </a:r>
            <a:r>
              <a:rPr lang="en-US" altLang="en-US" sz="1100" dirty="0" err="1"/>
              <a:t>IoT</a:t>
            </a:r>
            <a:endParaRPr lang="en-US" altLang="en-US" sz="11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Positioning : OTDOA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Multicast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Non-Anchor PRB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New power class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100" dirty="0"/>
              <a:t>Max data rate((anchor, </a:t>
            </a:r>
            <a:r>
              <a:rPr lang="en-US" altLang="zh-CN" sz="1100" dirty="0" err="1"/>
              <a:t>inband</a:t>
            </a:r>
            <a:r>
              <a:rPr lang="en-US" altLang="zh-CN" sz="1100" dirty="0"/>
              <a:t>): </a:t>
            </a:r>
          </a:p>
          <a:p>
            <a:pPr marL="285750" indent="-285750"/>
            <a:r>
              <a:rPr lang="en-US" altLang="zh-CN" sz="1100" dirty="0"/>
              <a:t>                     ~65.1 kbps/~142.5 kbps</a:t>
            </a:r>
            <a:endParaRPr lang="en-US" altLang="en-US" sz="1100" dirty="0"/>
          </a:p>
          <a:p>
            <a:endParaRPr lang="en-US" sz="1600" dirty="0"/>
          </a:p>
        </p:txBody>
      </p:sp>
      <p:sp>
        <p:nvSpPr>
          <p:cNvPr id="8" name="内容占位符 4"/>
          <p:cNvSpPr txBox="1">
            <a:spLocks/>
          </p:cNvSpPr>
          <p:nvPr/>
        </p:nvSpPr>
        <p:spPr bwMode="auto">
          <a:xfrm>
            <a:off x="6701951" y="1264241"/>
            <a:ext cx="2333825" cy="3504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>
            <a:lvl1pPr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defRPr kumimoji="1" lang="zh-CN" altLang="en-US" sz="180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742950" indent="-28575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 marL="11430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微软雅黑"/>
                <a:cs typeface="+mn-cs"/>
              </a:defRPr>
            </a:lvl3pPr>
            <a:lvl4pPr marL="16002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微软雅黑"/>
                <a:cs typeface="+mn-cs"/>
              </a:defRPr>
            </a:lvl4pPr>
            <a:lvl5pPr marL="20574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微软雅黑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/>
              <a:t>Rel-13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Low power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Enhanced coverage</a:t>
            </a:r>
          </a:p>
          <a:p>
            <a:endParaRPr lang="en-US" sz="1600" dirty="0" smtClean="0"/>
          </a:p>
          <a:p>
            <a:endParaRPr lang="en-US" sz="1600" dirty="0"/>
          </a:p>
          <a:p>
            <a:pPr algn="ctr"/>
            <a:r>
              <a:rPr lang="en-US" sz="1600" dirty="0" smtClean="0"/>
              <a:t>Rel-14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Use-case extension</a:t>
            </a:r>
            <a:endParaRPr 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29373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2"/>
          <p:cNvSpPr>
            <a:spLocks noGrp="1"/>
          </p:cNvSpPr>
          <p:nvPr>
            <p:ph type="title"/>
          </p:nvPr>
        </p:nvSpPr>
        <p:spPr>
          <a:xfrm>
            <a:off x="250825" y="142858"/>
            <a:ext cx="8513763" cy="447661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Characteristics of  Current 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applications</a:t>
            </a:r>
            <a:endParaRPr dirty="0" smtClean="0">
              <a:ea typeface="微软雅黑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10088" y="2919413"/>
            <a:ext cx="4205316" cy="2009791"/>
          </a:xfrm>
          <a:prstGeom prst="rect">
            <a:avLst/>
          </a:prstGeom>
          <a:solidFill>
            <a:srgbClr val="4F81BD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marL="288925" indent="-174625">
              <a:lnSpc>
                <a:spcPts val="2000"/>
              </a:lnSpc>
              <a:buFont typeface="Arial" pitchFamily="34" charset="0"/>
              <a:buChar char="•"/>
            </a:pPr>
            <a:r>
              <a:rPr kumimoji="1" lang="en-US" altLang="zh-CN" sz="14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NB-</a:t>
            </a:r>
            <a:r>
              <a:rPr kumimoji="1" lang="en-US" altLang="zh-CN" sz="1400" b="1" dirty="0" err="1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IoT</a:t>
            </a:r>
            <a:r>
              <a:rPr kumimoji="1" lang="en-US" altLang="zh-CN" sz="14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and </a:t>
            </a:r>
            <a:r>
              <a:rPr kumimoji="1" lang="en-US" altLang="zh-CN" sz="1400" b="1" dirty="0" err="1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eMTC</a:t>
            </a:r>
            <a:r>
              <a:rPr kumimoji="1" lang="en-US" altLang="zh-CN" sz="14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can be used for different market segments:</a:t>
            </a:r>
          </a:p>
          <a:p>
            <a:pPr marL="432000" lvl="2" indent="-174625">
              <a:lnSpc>
                <a:spcPts val="2000"/>
              </a:lnSpc>
              <a:buFont typeface="Wingdings" pitchFamily="2" charset="2"/>
              <a:buChar char="ü"/>
            </a:pPr>
            <a:r>
              <a:rPr kumimoji="1" lang="en-US" altLang="zh-CN" sz="1200" b="1" dirty="0" err="1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eMTC</a:t>
            </a:r>
            <a:r>
              <a:rPr kumimoji="1" lang="en-US" altLang="zh-CN" sz="12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is suitable for applications with medium and high throughput, mobility and low latency requirements</a:t>
            </a:r>
          </a:p>
          <a:p>
            <a:pPr marL="432000" lvl="2" indent="-174625">
              <a:lnSpc>
                <a:spcPts val="2000"/>
              </a:lnSpc>
              <a:buFont typeface="Wingdings" pitchFamily="2" charset="2"/>
              <a:buChar char="ü"/>
            </a:pPr>
            <a:r>
              <a:rPr kumimoji="1" lang="en-US" altLang="zh-CN" sz="12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NB-</a:t>
            </a:r>
            <a:r>
              <a:rPr kumimoji="1" lang="en-US" altLang="zh-CN" sz="1200" b="1" dirty="0" err="1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IoT</a:t>
            </a:r>
            <a:r>
              <a:rPr kumimoji="1" lang="en-US" altLang="zh-CN" sz="12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is suitable for applications with large scale coverage, low device cost and high system capacity requirements</a:t>
            </a:r>
          </a:p>
        </p:txBody>
      </p:sp>
      <p:sp>
        <p:nvSpPr>
          <p:cNvPr id="6" name="矩形 31"/>
          <p:cNvSpPr>
            <a:spLocks noChangeArrowheads="1"/>
          </p:cNvSpPr>
          <p:nvPr/>
        </p:nvSpPr>
        <p:spPr bwMode="auto">
          <a:xfrm>
            <a:off x="4510088" y="1843088"/>
            <a:ext cx="185737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zh-CN" altLang="en-US" sz="1600"/>
          </a:p>
          <a:p>
            <a:pPr algn="ctr"/>
            <a:endParaRPr lang="zh-CN" altLang="en-US" sz="1600"/>
          </a:p>
          <a:p>
            <a:pPr algn="ctr"/>
            <a:endParaRPr lang="en-US" altLang="zh-CN" sz="1600"/>
          </a:p>
          <a:p>
            <a:pPr algn="ctr"/>
            <a:endParaRPr lang="zh-CN" altLang="en-US" sz="1600"/>
          </a:p>
        </p:txBody>
      </p:sp>
      <p:sp>
        <p:nvSpPr>
          <p:cNvPr id="7" name="矩形 6"/>
          <p:cNvSpPr/>
          <p:nvPr/>
        </p:nvSpPr>
        <p:spPr>
          <a:xfrm>
            <a:off x="48103" y="2256350"/>
            <a:ext cx="737683" cy="346156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defTabSz="914004">
              <a:defRPr/>
            </a:pPr>
            <a:r>
              <a:rPr lang="en-US" altLang="zh-CN" dirty="0" err="1" smtClean="0">
                <a:solidFill>
                  <a:srgbClr val="FF6600"/>
                </a:solidFill>
                <a:latin typeface="Impact" pitchFamily="34" charset="0"/>
                <a:ea typeface="微软雅黑" pitchFamily="34" charset="-122"/>
                <a:cs typeface="Arial Bold" pitchFamily="34" charset="0"/>
              </a:rPr>
              <a:t>eMTC</a:t>
            </a:r>
            <a:endParaRPr lang="en-US" altLang="zh-CN" dirty="0" smtClean="0">
              <a:solidFill>
                <a:srgbClr val="FF6600"/>
              </a:solidFill>
              <a:latin typeface="Impact" pitchFamily="34" charset="0"/>
              <a:ea typeface="微软雅黑" pitchFamily="34" charset="-122"/>
              <a:cs typeface="Arial Bold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745" y="1813409"/>
            <a:ext cx="813479" cy="346156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defTabSz="914004">
              <a:defRPr/>
            </a:pPr>
            <a:r>
              <a:rPr lang="en-US" altLang="zh-CN" dirty="0" smtClean="0">
                <a:solidFill>
                  <a:srgbClr val="FF6600"/>
                </a:solidFill>
                <a:latin typeface="Impact" pitchFamily="34" charset="0"/>
                <a:ea typeface="微软雅黑" pitchFamily="34" charset="-122"/>
                <a:cs typeface="Arial Bold" pitchFamily="34" charset="0"/>
              </a:rPr>
              <a:t>NB-IoT</a:t>
            </a:r>
            <a:endParaRPr lang="en-US" altLang="zh-CN" dirty="0">
              <a:solidFill>
                <a:srgbClr val="FF6600"/>
              </a:solidFill>
              <a:latin typeface="Impact" pitchFamily="34" charset="0"/>
              <a:ea typeface="微软雅黑" pitchFamily="34" charset="-122"/>
              <a:cs typeface="Arial Bold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74233" y="2388192"/>
            <a:ext cx="751934" cy="253823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defTabSz="914004">
              <a:defRPr/>
            </a:pPr>
            <a:r>
              <a:rPr lang="en-US" altLang="zh-CN" sz="1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</a:rPr>
              <a:t>155dB</a:t>
            </a:r>
            <a:endParaRPr lang="en-US" altLang="zh-CN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Arial Bold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71670" y="1857370"/>
            <a:ext cx="698719" cy="253823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defTabSz="914004">
              <a:defRPr/>
            </a:pPr>
            <a:r>
              <a:rPr lang="en-US" altLang="zh-CN" sz="1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</a:rPr>
              <a:t>164dB</a:t>
            </a:r>
            <a:endParaRPr lang="en-US" altLang="zh-CN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Arial Bold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57488" y="1813409"/>
            <a:ext cx="1132821" cy="253823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defTabSz="914004">
              <a:defRPr/>
            </a:pPr>
            <a:r>
              <a:rPr lang="en-US" altLang="zh-CN" sz="1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</a:rPr>
              <a:t>~10 years</a:t>
            </a:r>
            <a:endParaRPr lang="en-US" altLang="zh-CN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Arial Bold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57488" y="2388192"/>
            <a:ext cx="1012952" cy="253823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defTabSz="914004">
              <a:defRPr/>
            </a:pPr>
            <a:r>
              <a:rPr lang="en-US" altLang="zh-CN" sz="1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</a:rPr>
              <a:t>~10 years</a:t>
            </a:r>
            <a:endParaRPr lang="en-US" altLang="zh-CN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Arial Bold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2910" y="2214560"/>
            <a:ext cx="1484805" cy="530822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defTabSz="914004">
              <a:lnSpc>
                <a:spcPct val="150000"/>
              </a:lnSpc>
              <a:defRPr/>
            </a:pPr>
            <a:r>
              <a:rPr lang="en-US" altLang="zh-CN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</a:rPr>
              <a:t>Half duplex&lt;375Kbps</a:t>
            </a:r>
          </a:p>
          <a:p>
            <a:pPr defTabSz="914004">
              <a:lnSpc>
                <a:spcPct val="150000"/>
              </a:lnSpc>
              <a:defRPr/>
            </a:pPr>
            <a:r>
              <a:rPr lang="en-US" altLang="zh-CN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</a:rPr>
              <a:t>Full duplex&lt;1Mbp</a:t>
            </a:r>
          </a:p>
        </p:txBody>
      </p:sp>
      <p:sp>
        <p:nvSpPr>
          <p:cNvPr id="14" name="矩形 13"/>
          <p:cNvSpPr/>
          <p:nvPr/>
        </p:nvSpPr>
        <p:spPr>
          <a:xfrm>
            <a:off x="895597" y="1857370"/>
            <a:ext cx="961759" cy="253823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defTabSz="914004">
              <a:defRPr/>
            </a:pPr>
            <a:r>
              <a:rPr lang="en-US" altLang="zh-CN" sz="1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</a:rPr>
              <a:t>&lt;70Kbps</a:t>
            </a:r>
            <a:endParaRPr lang="en-US" altLang="zh-CN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Arial Bold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57620" y="2388192"/>
            <a:ext cx="1141920" cy="253823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defTabSz="914004">
              <a:defRPr/>
            </a:pPr>
            <a:r>
              <a:rPr lang="en-US" altLang="zh-CN" sz="1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</a:rPr>
              <a:t>&lt;350km/h</a:t>
            </a:r>
            <a:endParaRPr lang="en-US" altLang="zh-CN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Arial Bold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57620" y="1826592"/>
            <a:ext cx="922896" cy="253823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defTabSz="914004">
              <a:defRPr/>
            </a:pPr>
            <a:r>
              <a:rPr lang="en-US" altLang="zh-CN" sz="1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</a:rPr>
              <a:t>&lt;30km/h</a:t>
            </a:r>
            <a:endParaRPr lang="en-US" altLang="zh-CN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Arial Bold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72131" y="2388192"/>
            <a:ext cx="1285885" cy="253823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algn="ctr" defTabSz="914004">
              <a:defRPr/>
            </a:pPr>
            <a:r>
              <a:rPr lang="en-US" altLang="zh-CN" sz="1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</a:rPr>
              <a:t>~$10/module</a:t>
            </a:r>
          </a:p>
        </p:txBody>
      </p:sp>
      <p:sp>
        <p:nvSpPr>
          <p:cNvPr id="18" name="矩形 17"/>
          <p:cNvSpPr/>
          <p:nvPr/>
        </p:nvSpPr>
        <p:spPr>
          <a:xfrm>
            <a:off x="6767580" y="2388192"/>
            <a:ext cx="1090568" cy="253823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defTabSz="914004">
              <a:defRPr/>
            </a:pPr>
            <a:r>
              <a:rPr lang="en-US" altLang="zh-CN" sz="1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</a:rPr>
              <a:t>100k@5MHz</a:t>
            </a:r>
            <a:endParaRPr lang="en-US" altLang="zh-CN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Arial Bold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57907" y="1797794"/>
            <a:ext cx="1243117" cy="253823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defTabSz="914004">
              <a:defRPr/>
            </a:pPr>
            <a:r>
              <a:rPr lang="en-US" altLang="zh-CN" sz="1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</a:rPr>
              <a:t>50k@200KHz</a:t>
            </a:r>
            <a:endParaRPr lang="en-US" altLang="zh-CN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Arial Bold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43570" y="1797794"/>
            <a:ext cx="1177753" cy="253823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defTabSz="914004">
              <a:defRPr/>
            </a:pPr>
            <a:r>
              <a:rPr lang="en-US" altLang="zh-CN" sz="1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</a:rPr>
              <a:t>&lt;$5/module</a:t>
            </a:r>
            <a:endParaRPr lang="en-US" altLang="zh-CN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Arial Bold" pitchFamily="34" charset="0"/>
            </a:endParaRPr>
          </a:p>
        </p:txBody>
      </p:sp>
      <p:pic>
        <p:nvPicPr>
          <p:cNvPr id="21" name="Picture 4" descr="https://www.pingidentity.com/content/dam/pic/images/blog/pingtalk/images/iot-icon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01382" y="631195"/>
            <a:ext cx="599576" cy="592082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4861284" y="2388192"/>
            <a:ext cx="853724" cy="253823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defTabSz="914004">
              <a:defRPr/>
            </a:pPr>
            <a:r>
              <a:rPr lang="en-US" altLang="zh-CN" sz="1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</a:rPr>
              <a:t>&lt;700ms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93209" y="1857370"/>
            <a:ext cx="478923" cy="30795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609585"/>
            <a:r>
              <a:rPr kumimoji="1" lang="en-US" altLang="zh-CN" sz="1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10S</a:t>
            </a:r>
          </a:p>
        </p:txBody>
      </p:sp>
      <p:sp>
        <p:nvSpPr>
          <p:cNvPr id="24" name="矩形 23"/>
          <p:cNvSpPr/>
          <p:nvPr/>
        </p:nvSpPr>
        <p:spPr>
          <a:xfrm>
            <a:off x="857224" y="1258770"/>
            <a:ext cx="860095" cy="438489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algn="ctr" defTabSz="914004">
              <a:defRPr/>
            </a:pPr>
            <a:r>
              <a:rPr lang="en-US" altLang="zh-CN" sz="12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</a:rPr>
              <a:t>Uplink data rate</a:t>
            </a:r>
            <a:endParaRPr lang="en-US" altLang="zh-CN" sz="1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  <a:cs typeface="Arial Bold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80926" y="1303438"/>
            <a:ext cx="883647" cy="253823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algn="ctr" defTabSz="914004">
              <a:defRPr/>
            </a:pPr>
            <a:r>
              <a:rPr lang="en-US" altLang="zh-CN" sz="12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</a:rPr>
              <a:t>Coverage</a:t>
            </a:r>
            <a:endParaRPr lang="en-US" altLang="zh-CN" sz="1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  <a:cs typeface="Arial Bold" pitchFamily="34" charset="0"/>
            </a:endParaRPr>
          </a:p>
        </p:txBody>
      </p:sp>
      <p:sp>
        <p:nvSpPr>
          <p:cNvPr id="26" name="Freeform 49"/>
          <p:cNvSpPr>
            <a:spLocks noEditPoints="1"/>
          </p:cNvSpPr>
          <p:nvPr/>
        </p:nvSpPr>
        <p:spPr bwMode="auto">
          <a:xfrm>
            <a:off x="1000100" y="642621"/>
            <a:ext cx="580022" cy="563386"/>
          </a:xfrm>
          <a:custGeom>
            <a:avLst/>
            <a:gdLst>
              <a:gd name="T0" fmla="*/ 147 w 211"/>
              <a:gd name="T1" fmla="*/ 42 h 213"/>
              <a:gd name="T2" fmla="*/ 106 w 211"/>
              <a:gd name="T3" fmla="*/ 83 h 213"/>
              <a:gd name="T4" fmla="*/ 64 w 211"/>
              <a:gd name="T5" fmla="*/ 42 h 213"/>
              <a:gd name="T6" fmla="*/ 106 w 211"/>
              <a:gd name="T7" fmla="*/ 0 h 213"/>
              <a:gd name="T8" fmla="*/ 147 w 211"/>
              <a:gd name="T9" fmla="*/ 42 h 213"/>
              <a:gd name="T10" fmla="*/ 106 w 211"/>
              <a:gd name="T11" fmla="*/ 112 h 213"/>
              <a:gd name="T12" fmla="*/ 113 w 211"/>
              <a:gd name="T13" fmla="*/ 110 h 213"/>
              <a:gd name="T14" fmla="*/ 118 w 211"/>
              <a:gd name="T15" fmla="*/ 99 h 213"/>
              <a:gd name="T16" fmla="*/ 106 w 211"/>
              <a:gd name="T17" fmla="*/ 94 h 213"/>
              <a:gd name="T18" fmla="*/ 93 w 211"/>
              <a:gd name="T19" fmla="*/ 99 h 213"/>
              <a:gd name="T20" fmla="*/ 98 w 211"/>
              <a:gd name="T21" fmla="*/ 110 h 213"/>
              <a:gd name="T22" fmla="*/ 106 w 211"/>
              <a:gd name="T23" fmla="*/ 112 h 213"/>
              <a:gd name="T24" fmla="*/ 211 w 211"/>
              <a:gd name="T25" fmla="*/ 213 h 213"/>
              <a:gd name="T26" fmla="*/ 176 w 211"/>
              <a:gd name="T27" fmla="*/ 213 h 213"/>
              <a:gd name="T28" fmla="*/ 165 w 211"/>
              <a:gd name="T29" fmla="*/ 165 h 213"/>
              <a:gd name="T30" fmla="*/ 162 w 211"/>
              <a:gd name="T31" fmla="*/ 213 h 213"/>
              <a:gd name="T32" fmla="*/ 50 w 211"/>
              <a:gd name="T33" fmla="*/ 213 h 213"/>
              <a:gd name="T34" fmla="*/ 46 w 211"/>
              <a:gd name="T35" fmla="*/ 165 h 213"/>
              <a:gd name="T36" fmla="*/ 35 w 211"/>
              <a:gd name="T37" fmla="*/ 213 h 213"/>
              <a:gd name="T38" fmla="*/ 0 w 211"/>
              <a:gd name="T39" fmla="*/ 213 h 213"/>
              <a:gd name="T40" fmla="*/ 20 w 211"/>
              <a:gd name="T41" fmla="*/ 123 h 213"/>
              <a:gd name="T42" fmla="*/ 41 w 211"/>
              <a:gd name="T43" fmla="*/ 103 h 213"/>
              <a:gd name="T44" fmla="*/ 78 w 211"/>
              <a:gd name="T45" fmla="*/ 98 h 213"/>
              <a:gd name="T46" fmla="*/ 97 w 211"/>
              <a:gd name="T47" fmla="*/ 140 h 213"/>
              <a:gd name="T48" fmla="*/ 99 w 211"/>
              <a:gd name="T49" fmla="*/ 119 h 213"/>
              <a:gd name="T50" fmla="*/ 100 w 211"/>
              <a:gd name="T51" fmla="*/ 118 h 213"/>
              <a:gd name="T52" fmla="*/ 111 w 211"/>
              <a:gd name="T53" fmla="*/ 118 h 213"/>
              <a:gd name="T54" fmla="*/ 112 w 211"/>
              <a:gd name="T55" fmla="*/ 119 h 213"/>
              <a:gd name="T56" fmla="*/ 114 w 211"/>
              <a:gd name="T57" fmla="*/ 140 h 213"/>
              <a:gd name="T58" fmla="*/ 133 w 211"/>
              <a:gd name="T59" fmla="*/ 98 h 213"/>
              <a:gd name="T60" fmla="*/ 170 w 211"/>
              <a:gd name="T61" fmla="*/ 103 h 213"/>
              <a:gd name="T62" fmla="*/ 191 w 211"/>
              <a:gd name="T63" fmla="*/ 123 h 213"/>
              <a:gd name="T64" fmla="*/ 211 w 211"/>
              <a:gd name="T65" fmla="*/ 213 h 213"/>
              <a:gd name="T66" fmla="*/ 154 w 211"/>
              <a:gd name="T67" fmla="*/ 155 h 213"/>
              <a:gd name="T68" fmla="*/ 147 w 211"/>
              <a:gd name="T69" fmla="*/ 142 h 213"/>
              <a:gd name="T70" fmla="*/ 128 w 211"/>
              <a:gd name="T71" fmla="*/ 155 h 213"/>
              <a:gd name="T72" fmla="*/ 154 w 211"/>
              <a:gd name="T73" fmla="*/ 155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11" h="213">
                <a:moveTo>
                  <a:pt x="147" y="42"/>
                </a:moveTo>
                <a:cubicBezTo>
                  <a:pt x="147" y="65"/>
                  <a:pt x="129" y="83"/>
                  <a:pt x="106" y="83"/>
                </a:cubicBezTo>
                <a:cubicBezTo>
                  <a:pt x="83" y="83"/>
                  <a:pt x="64" y="65"/>
                  <a:pt x="64" y="42"/>
                </a:cubicBezTo>
                <a:cubicBezTo>
                  <a:pt x="64" y="19"/>
                  <a:pt x="83" y="0"/>
                  <a:pt x="106" y="0"/>
                </a:cubicBezTo>
                <a:cubicBezTo>
                  <a:pt x="129" y="0"/>
                  <a:pt x="147" y="19"/>
                  <a:pt x="147" y="42"/>
                </a:cubicBezTo>
                <a:close/>
                <a:moveTo>
                  <a:pt x="106" y="112"/>
                </a:moveTo>
                <a:cubicBezTo>
                  <a:pt x="108" y="112"/>
                  <a:pt x="111" y="112"/>
                  <a:pt x="113" y="110"/>
                </a:cubicBezTo>
                <a:cubicBezTo>
                  <a:pt x="115" y="108"/>
                  <a:pt x="118" y="103"/>
                  <a:pt x="118" y="99"/>
                </a:cubicBezTo>
                <a:cubicBezTo>
                  <a:pt x="118" y="95"/>
                  <a:pt x="111" y="94"/>
                  <a:pt x="106" y="94"/>
                </a:cubicBezTo>
                <a:cubicBezTo>
                  <a:pt x="101" y="94"/>
                  <a:pt x="93" y="95"/>
                  <a:pt x="93" y="99"/>
                </a:cubicBezTo>
                <a:cubicBezTo>
                  <a:pt x="93" y="103"/>
                  <a:pt x="96" y="108"/>
                  <a:pt x="98" y="110"/>
                </a:cubicBezTo>
                <a:cubicBezTo>
                  <a:pt x="100" y="112"/>
                  <a:pt x="103" y="112"/>
                  <a:pt x="106" y="112"/>
                </a:cubicBezTo>
                <a:close/>
                <a:moveTo>
                  <a:pt x="211" y="213"/>
                </a:moveTo>
                <a:cubicBezTo>
                  <a:pt x="176" y="213"/>
                  <a:pt x="176" y="213"/>
                  <a:pt x="176" y="213"/>
                </a:cubicBezTo>
                <a:cubicBezTo>
                  <a:pt x="165" y="165"/>
                  <a:pt x="165" y="165"/>
                  <a:pt x="165" y="165"/>
                </a:cubicBezTo>
                <a:cubicBezTo>
                  <a:pt x="162" y="213"/>
                  <a:pt x="162" y="213"/>
                  <a:pt x="162" y="213"/>
                </a:cubicBezTo>
                <a:cubicBezTo>
                  <a:pt x="50" y="213"/>
                  <a:pt x="50" y="213"/>
                  <a:pt x="50" y="213"/>
                </a:cubicBezTo>
                <a:cubicBezTo>
                  <a:pt x="46" y="165"/>
                  <a:pt x="46" y="165"/>
                  <a:pt x="46" y="165"/>
                </a:cubicBezTo>
                <a:cubicBezTo>
                  <a:pt x="35" y="213"/>
                  <a:pt x="35" y="213"/>
                  <a:pt x="35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20" y="123"/>
                  <a:pt x="20" y="123"/>
                  <a:pt x="20" y="123"/>
                </a:cubicBezTo>
                <a:cubicBezTo>
                  <a:pt x="22" y="112"/>
                  <a:pt x="31" y="105"/>
                  <a:pt x="41" y="103"/>
                </a:cubicBezTo>
                <a:cubicBezTo>
                  <a:pt x="78" y="98"/>
                  <a:pt x="78" y="98"/>
                  <a:pt x="78" y="98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9" y="118"/>
                  <a:pt x="100" y="118"/>
                  <a:pt x="100" y="118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2" y="118"/>
                  <a:pt x="112" y="118"/>
                  <a:pt x="112" y="119"/>
                </a:cubicBezTo>
                <a:cubicBezTo>
                  <a:pt x="114" y="140"/>
                  <a:pt x="114" y="140"/>
                  <a:pt x="114" y="140"/>
                </a:cubicBezTo>
                <a:cubicBezTo>
                  <a:pt x="133" y="98"/>
                  <a:pt x="133" y="98"/>
                  <a:pt x="133" y="98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80" y="105"/>
                  <a:pt x="189" y="112"/>
                  <a:pt x="191" y="123"/>
                </a:cubicBezTo>
                <a:lnTo>
                  <a:pt x="211" y="213"/>
                </a:lnTo>
                <a:close/>
                <a:moveTo>
                  <a:pt x="154" y="155"/>
                </a:moveTo>
                <a:cubicBezTo>
                  <a:pt x="147" y="142"/>
                  <a:pt x="147" y="142"/>
                  <a:pt x="147" y="142"/>
                </a:cubicBezTo>
                <a:cubicBezTo>
                  <a:pt x="128" y="155"/>
                  <a:pt x="128" y="155"/>
                  <a:pt x="128" y="155"/>
                </a:cubicBezTo>
                <a:lnTo>
                  <a:pt x="154" y="155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09585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Freeform 17"/>
          <p:cNvSpPr>
            <a:spLocks noEditPoints="1"/>
          </p:cNvSpPr>
          <p:nvPr/>
        </p:nvSpPr>
        <p:spPr bwMode="auto">
          <a:xfrm>
            <a:off x="5063322" y="715738"/>
            <a:ext cx="318066" cy="486961"/>
          </a:xfrm>
          <a:custGeom>
            <a:avLst/>
            <a:gdLst>
              <a:gd name="T0" fmla="*/ 150 w 163"/>
              <a:gd name="T1" fmla="*/ 19 h 224"/>
              <a:gd name="T2" fmla="*/ 157 w 163"/>
              <a:gd name="T3" fmla="*/ 19 h 224"/>
              <a:gd name="T4" fmla="*/ 163 w 163"/>
              <a:gd name="T5" fmla="*/ 13 h 224"/>
              <a:gd name="T6" fmla="*/ 163 w 163"/>
              <a:gd name="T7" fmla="*/ 6 h 224"/>
              <a:gd name="T8" fmla="*/ 157 w 163"/>
              <a:gd name="T9" fmla="*/ 0 h 224"/>
              <a:gd name="T10" fmla="*/ 6 w 163"/>
              <a:gd name="T11" fmla="*/ 0 h 224"/>
              <a:gd name="T12" fmla="*/ 0 w 163"/>
              <a:gd name="T13" fmla="*/ 6 h 224"/>
              <a:gd name="T14" fmla="*/ 0 w 163"/>
              <a:gd name="T15" fmla="*/ 13 h 224"/>
              <a:gd name="T16" fmla="*/ 6 w 163"/>
              <a:gd name="T17" fmla="*/ 19 h 224"/>
              <a:gd name="T18" fmla="*/ 13 w 163"/>
              <a:gd name="T19" fmla="*/ 19 h 224"/>
              <a:gd name="T20" fmla="*/ 61 w 163"/>
              <a:gd name="T21" fmla="*/ 112 h 224"/>
              <a:gd name="T22" fmla="*/ 13 w 163"/>
              <a:gd name="T23" fmla="*/ 205 h 224"/>
              <a:gd name="T24" fmla="*/ 6 w 163"/>
              <a:gd name="T25" fmla="*/ 205 h 224"/>
              <a:gd name="T26" fmla="*/ 0 w 163"/>
              <a:gd name="T27" fmla="*/ 211 h 224"/>
              <a:gd name="T28" fmla="*/ 0 w 163"/>
              <a:gd name="T29" fmla="*/ 218 h 224"/>
              <a:gd name="T30" fmla="*/ 6 w 163"/>
              <a:gd name="T31" fmla="*/ 224 h 224"/>
              <a:gd name="T32" fmla="*/ 157 w 163"/>
              <a:gd name="T33" fmla="*/ 224 h 224"/>
              <a:gd name="T34" fmla="*/ 163 w 163"/>
              <a:gd name="T35" fmla="*/ 218 h 224"/>
              <a:gd name="T36" fmla="*/ 163 w 163"/>
              <a:gd name="T37" fmla="*/ 211 h 224"/>
              <a:gd name="T38" fmla="*/ 157 w 163"/>
              <a:gd name="T39" fmla="*/ 205 h 224"/>
              <a:gd name="T40" fmla="*/ 150 w 163"/>
              <a:gd name="T41" fmla="*/ 205 h 224"/>
              <a:gd name="T42" fmla="*/ 102 w 163"/>
              <a:gd name="T43" fmla="*/ 112 h 224"/>
              <a:gd name="T44" fmla="*/ 150 w 163"/>
              <a:gd name="T45" fmla="*/ 19 h 224"/>
              <a:gd name="T46" fmla="*/ 131 w 163"/>
              <a:gd name="T47" fmla="*/ 199 h 224"/>
              <a:gd name="T48" fmla="*/ 128 w 163"/>
              <a:gd name="T49" fmla="*/ 204 h 224"/>
              <a:gd name="T50" fmla="*/ 34 w 163"/>
              <a:gd name="T51" fmla="*/ 204 h 224"/>
              <a:gd name="T52" fmla="*/ 32 w 163"/>
              <a:gd name="T53" fmla="*/ 200 h 224"/>
              <a:gd name="T54" fmla="*/ 79 w 163"/>
              <a:gd name="T55" fmla="*/ 148 h 224"/>
              <a:gd name="T56" fmla="*/ 84 w 163"/>
              <a:gd name="T57" fmla="*/ 148 h 224"/>
              <a:gd name="T58" fmla="*/ 131 w 163"/>
              <a:gd name="T59" fmla="*/ 199 h 224"/>
              <a:gd name="T60" fmla="*/ 81 w 163"/>
              <a:gd name="T61" fmla="*/ 96 h 224"/>
              <a:gd name="T62" fmla="*/ 47 w 163"/>
              <a:gd name="T63" fmla="*/ 62 h 224"/>
              <a:gd name="T64" fmla="*/ 78 w 163"/>
              <a:gd name="T65" fmla="*/ 69 h 224"/>
              <a:gd name="T66" fmla="*/ 115 w 163"/>
              <a:gd name="T67" fmla="*/ 59 h 224"/>
              <a:gd name="T68" fmla="*/ 81 w 163"/>
              <a:gd name="T69" fmla="*/ 96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3" h="224">
                <a:moveTo>
                  <a:pt x="150" y="19"/>
                </a:moveTo>
                <a:cubicBezTo>
                  <a:pt x="157" y="19"/>
                  <a:pt x="157" y="19"/>
                  <a:pt x="157" y="19"/>
                </a:cubicBezTo>
                <a:cubicBezTo>
                  <a:pt x="160" y="19"/>
                  <a:pt x="163" y="16"/>
                  <a:pt x="163" y="13"/>
                </a:cubicBezTo>
                <a:cubicBezTo>
                  <a:pt x="163" y="6"/>
                  <a:pt x="163" y="6"/>
                  <a:pt x="163" y="6"/>
                </a:cubicBezTo>
                <a:cubicBezTo>
                  <a:pt x="163" y="3"/>
                  <a:pt x="160" y="0"/>
                  <a:pt x="157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6"/>
                  <a:pt x="3" y="19"/>
                  <a:pt x="6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76"/>
                  <a:pt x="58" y="78"/>
                  <a:pt x="61" y="112"/>
                </a:cubicBezTo>
                <a:cubicBezTo>
                  <a:pt x="58" y="146"/>
                  <a:pt x="13" y="148"/>
                  <a:pt x="13" y="205"/>
                </a:cubicBezTo>
                <a:cubicBezTo>
                  <a:pt x="6" y="205"/>
                  <a:pt x="6" y="205"/>
                  <a:pt x="6" y="205"/>
                </a:cubicBezTo>
                <a:cubicBezTo>
                  <a:pt x="3" y="205"/>
                  <a:pt x="0" y="208"/>
                  <a:pt x="0" y="211"/>
                </a:cubicBezTo>
                <a:cubicBezTo>
                  <a:pt x="0" y="218"/>
                  <a:pt x="0" y="218"/>
                  <a:pt x="0" y="218"/>
                </a:cubicBezTo>
                <a:cubicBezTo>
                  <a:pt x="0" y="221"/>
                  <a:pt x="3" y="224"/>
                  <a:pt x="6" y="224"/>
                </a:cubicBezTo>
                <a:cubicBezTo>
                  <a:pt x="157" y="224"/>
                  <a:pt x="157" y="224"/>
                  <a:pt x="157" y="224"/>
                </a:cubicBezTo>
                <a:cubicBezTo>
                  <a:pt x="160" y="224"/>
                  <a:pt x="163" y="221"/>
                  <a:pt x="163" y="218"/>
                </a:cubicBezTo>
                <a:cubicBezTo>
                  <a:pt x="163" y="211"/>
                  <a:pt x="163" y="211"/>
                  <a:pt x="163" y="211"/>
                </a:cubicBezTo>
                <a:cubicBezTo>
                  <a:pt x="163" y="208"/>
                  <a:pt x="160" y="205"/>
                  <a:pt x="157" y="205"/>
                </a:cubicBezTo>
                <a:cubicBezTo>
                  <a:pt x="150" y="205"/>
                  <a:pt x="150" y="205"/>
                  <a:pt x="150" y="205"/>
                </a:cubicBezTo>
                <a:cubicBezTo>
                  <a:pt x="150" y="148"/>
                  <a:pt x="105" y="146"/>
                  <a:pt x="102" y="112"/>
                </a:cubicBezTo>
                <a:cubicBezTo>
                  <a:pt x="105" y="78"/>
                  <a:pt x="150" y="76"/>
                  <a:pt x="150" y="19"/>
                </a:cubicBezTo>
                <a:close/>
                <a:moveTo>
                  <a:pt x="131" y="199"/>
                </a:moveTo>
                <a:cubicBezTo>
                  <a:pt x="132" y="202"/>
                  <a:pt x="131" y="204"/>
                  <a:pt x="128" y="204"/>
                </a:cubicBezTo>
                <a:cubicBezTo>
                  <a:pt x="34" y="204"/>
                  <a:pt x="34" y="204"/>
                  <a:pt x="34" y="204"/>
                </a:cubicBezTo>
                <a:cubicBezTo>
                  <a:pt x="32" y="204"/>
                  <a:pt x="30" y="202"/>
                  <a:pt x="32" y="200"/>
                </a:cubicBezTo>
                <a:cubicBezTo>
                  <a:pt x="44" y="179"/>
                  <a:pt x="59" y="163"/>
                  <a:pt x="79" y="148"/>
                </a:cubicBezTo>
                <a:cubicBezTo>
                  <a:pt x="81" y="147"/>
                  <a:pt x="82" y="147"/>
                  <a:pt x="84" y="148"/>
                </a:cubicBezTo>
                <a:cubicBezTo>
                  <a:pt x="104" y="167"/>
                  <a:pt x="119" y="182"/>
                  <a:pt x="131" y="199"/>
                </a:cubicBezTo>
                <a:close/>
                <a:moveTo>
                  <a:pt x="81" y="96"/>
                </a:move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64" y="69"/>
                  <a:pt x="78" y="69"/>
                </a:cubicBezTo>
                <a:cubicBezTo>
                  <a:pt x="92" y="69"/>
                  <a:pt x="104" y="59"/>
                  <a:pt x="115" y="59"/>
                </a:cubicBezTo>
                <a:cubicBezTo>
                  <a:pt x="125" y="59"/>
                  <a:pt x="81" y="96"/>
                  <a:pt x="81" y="9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09585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4071934" y="705640"/>
            <a:ext cx="546642" cy="500367"/>
          </a:xfrm>
          <a:custGeom>
            <a:avLst/>
            <a:gdLst>
              <a:gd name="T0" fmla="*/ 190 w 215"/>
              <a:gd name="T1" fmla="*/ 141 h 215"/>
              <a:gd name="T2" fmla="*/ 197 w 215"/>
              <a:gd name="T3" fmla="*/ 124 h 215"/>
              <a:gd name="T4" fmla="*/ 186 w 215"/>
              <a:gd name="T5" fmla="*/ 124 h 215"/>
              <a:gd name="T6" fmla="*/ 184 w 215"/>
              <a:gd name="T7" fmla="*/ 115 h 215"/>
              <a:gd name="T8" fmla="*/ 190 w 215"/>
              <a:gd name="T9" fmla="*/ 99 h 215"/>
              <a:gd name="T10" fmla="*/ 181 w 215"/>
              <a:gd name="T11" fmla="*/ 98 h 215"/>
              <a:gd name="T12" fmla="*/ 176 w 215"/>
              <a:gd name="T13" fmla="*/ 75 h 215"/>
              <a:gd name="T14" fmla="*/ 208 w 215"/>
              <a:gd name="T15" fmla="*/ 7 h 215"/>
              <a:gd name="T16" fmla="*/ 140 w 215"/>
              <a:gd name="T17" fmla="*/ 39 h 215"/>
              <a:gd name="T18" fmla="*/ 118 w 215"/>
              <a:gd name="T19" fmla="*/ 35 h 215"/>
              <a:gd name="T20" fmla="*/ 117 w 215"/>
              <a:gd name="T21" fmla="*/ 25 h 215"/>
              <a:gd name="T22" fmla="*/ 100 w 215"/>
              <a:gd name="T23" fmla="*/ 31 h 215"/>
              <a:gd name="T24" fmla="*/ 91 w 215"/>
              <a:gd name="T25" fmla="*/ 29 h 215"/>
              <a:gd name="T26" fmla="*/ 92 w 215"/>
              <a:gd name="T27" fmla="*/ 18 h 215"/>
              <a:gd name="T28" fmla="*/ 74 w 215"/>
              <a:gd name="T29" fmla="*/ 26 h 215"/>
              <a:gd name="T30" fmla="*/ 41 w 215"/>
              <a:gd name="T31" fmla="*/ 18 h 215"/>
              <a:gd name="T32" fmla="*/ 23 w 215"/>
              <a:gd name="T33" fmla="*/ 37 h 215"/>
              <a:gd name="T34" fmla="*/ 54 w 215"/>
              <a:gd name="T35" fmla="*/ 53 h 215"/>
              <a:gd name="T36" fmla="*/ 53 w 215"/>
              <a:gd name="T37" fmla="*/ 65 h 215"/>
              <a:gd name="T38" fmla="*/ 67 w 215"/>
              <a:gd name="T39" fmla="*/ 60 h 215"/>
              <a:gd name="T40" fmla="*/ 75 w 215"/>
              <a:gd name="T41" fmla="*/ 64 h 215"/>
              <a:gd name="T42" fmla="*/ 75 w 215"/>
              <a:gd name="T43" fmla="*/ 77 h 215"/>
              <a:gd name="T44" fmla="*/ 91 w 215"/>
              <a:gd name="T45" fmla="*/ 72 h 215"/>
              <a:gd name="T46" fmla="*/ 102 w 215"/>
              <a:gd name="T47" fmla="*/ 77 h 215"/>
              <a:gd name="T48" fmla="*/ 101 w 215"/>
              <a:gd name="T49" fmla="*/ 78 h 215"/>
              <a:gd name="T50" fmla="*/ 50 w 215"/>
              <a:gd name="T51" fmla="*/ 140 h 215"/>
              <a:gd name="T52" fmla="*/ 14 w 215"/>
              <a:gd name="T53" fmla="*/ 136 h 215"/>
              <a:gd name="T54" fmla="*/ 0 w 215"/>
              <a:gd name="T55" fmla="*/ 150 h 215"/>
              <a:gd name="T56" fmla="*/ 32 w 215"/>
              <a:gd name="T57" fmla="*/ 168 h 215"/>
              <a:gd name="T58" fmla="*/ 29 w 215"/>
              <a:gd name="T59" fmla="*/ 186 h 215"/>
              <a:gd name="T60" fmla="*/ 48 w 215"/>
              <a:gd name="T61" fmla="*/ 183 h 215"/>
              <a:gd name="T62" fmla="*/ 66 w 215"/>
              <a:gd name="T63" fmla="*/ 215 h 215"/>
              <a:gd name="T64" fmla="*/ 79 w 215"/>
              <a:gd name="T65" fmla="*/ 202 h 215"/>
              <a:gd name="T66" fmla="*/ 75 w 215"/>
              <a:gd name="T67" fmla="*/ 166 h 215"/>
              <a:gd name="T68" fmla="*/ 137 w 215"/>
              <a:gd name="T69" fmla="*/ 115 h 215"/>
              <a:gd name="T70" fmla="*/ 138 w 215"/>
              <a:gd name="T71" fmla="*/ 114 h 215"/>
              <a:gd name="T72" fmla="*/ 143 w 215"/>
              <a:gd name="T73" fmla="*/ 124 h 215"/>
              <a:gd name="T74" fmla="*/ 138 w 215"/>
              <a:gd name="T75" fmla="*/ 141 h 215"/>
              <a:gd name="T76" fmla="*/ 152 w 215"/>
              <a:gd name="T77" fmla="*/ 140 h 215"/>
              <a:gd name="T78" fmla="*/ 156 w 215"/>
              <a:gd name="T79" fmla="*/ 148 h 215"/>
              <a:gd name="T80" fmla="*/ 150 w 215"/>
              <a:gd name="T81" fmla="*/ 163 h 215"/>
              <a:gd name="T82" fmla="*/ 163 w 215"/>
              <a:gd name="T83" fmla="*/ 162 h 215"/>
              <a:gd name="T84" fmla="*/ 179 w 215"/>
              <a:gd name="T85" fmla="*/ 193 h 215"/>
              <a:gd name="T86" fmla="*/ 197 w 215"/>
              <a:gd name="T87" fmla="*/ 175 h 215"/>
              <a:gd name="T88" fmla="*/ 190 w 215"/>
              <a:gd name="T89" fmla="*/ 141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5" h="215">
                <a:moveTo>
                  <a:pt x="190" y="141"/>
                </a:moveTo>
                <a:cubicBezTo>
                  <a:pt x="196" y="133"/>
                  <a:pt x="199" y="126"/>
                  <a:pt x="197" y="124"/>
                </a:cubicBezTo>
                <a:cubicBezTo>
                  <a:pt x="195" y="122"/>
                  <a:pt x="191" y="122"/>
                  <a:pt x="186" y="124"/>
                </a:cubicBezTo>
                <a:cubicBezTo>
                  <a:pt x="184" y="115"/>
                  <a:pt x="184" y="115"/>
                  <a:pt x="184" y="115"/>
                </a:cubicBezTo>
                <a:cubicBezTo>
                  <a:pt x="190" y="108"/>
                  <a:pt x="193" y="102"/>
                  <a:pt x="190" y="99"/>
                </a:cubicBezTo>
                <a:cubicBezTo>
                  <a:pt x="189" y="97"/>
                  <a:pt x="185" y="96"/>
                  <a:pt x="181" y="98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204" y="42"/>
                  <a:pt x="215" y="14"/>
                  <a:pt x="208" y="7"/>
                </a:cubicBezTo>
                <a:cubicBezTo>
                  <a:pt x="201" y="0"/>
                  <a:pt x="173" y="11"/>
                  <a:pt x="140" y="39"/>
                </a:cubicBezTo>
                <a:cubicBezTo>
                  <a:pt x="118" y="35"/>
                  <a:pt x="118" y="35"/>
                  <a:pt x="118" y="35"/>
                </a:cubicBezTo>
                <a:cubicBezTo>
                  <a:pt x="119" y="30"/>
                  <a:pt x="119" y="27"/>
                  <a:pt x="117" y="25"/>
                </a:cubicBezTo>
                <a:cubicBezTo>
                  <a:pt x="114" y="23"/>
                  <a:pt x="107" y="25"/>
                  <a:pt x="100" y="31"/>
                </a:cubicBezTo>
                <a:cubicBezTo>
                  <a:pt x="91" y="29"/>
                  <a:pt x="91" y="29"/>
                  <a:pt x="91" y="29"/>
                </a:cubicBezTo>
                <a:cubicBezTo>
                  <a:pt x="93" y="24"/>
                  <a:pt x="94" y="20"/>
                  <a:pt x="92" y="18"/>
                </a:cubicBezTo>
                <a:cubicBezTo>
                  <a:pt x="89" y="16"/>
                  <a:pt x="82" y="19"/>
                  <a:pt x="74" y="26"/>
                </a:cubicBezTo>
                <a:cubicBezTo>
                  <a:pt x="41" y="18"/>
                  <a:pt x="41" y="18"/>
                  <a:pt x="41" y="18"/>
                </a:cubicBezTo>
                <a:cubicBezTo>
                  <a:pt x="23" y="37"/>
                  <a:pt x="23" y="37"/>
                  <a:pt x="23" y="37"/>
                </a:cubicBezTo>
                <a:cubicBezTo>
                  <a:pt x="54" y="53"/>
                  <a:pt x="54" y="53"/>
                  <a:pt x="54" y="53"/>
                </a:cubicBezTo>
                <a:cubicBezTo>
                  <a:pt x="51" y="58"/>
                  <a:pt x="50" y="63"/>
                  <a:pt x="53" y="65"/>
                </a:cubicBezTo>
                <a:cubicBezTo>
                  <a:pt x="55" y="67"/>
                  <a:pt x="61" y="65"/>
                  <a:pt x="67" y="60"/>
                </a:cubicBezTo>
                <a:cubicBezTo>
                  <a:pt x="75" y="64"/>
                  <a:pt x="75" y="64"/>
                  <a:pt x="75" y="64"/>
                </a:cubicBezTo>
                <a:cubicBezTo>
                  <a:pt x="73" y="70"/>
                  <a:pt x="72" y="75"/>
                  <a:pt x="75" y="77"/>
                </a:cubicBezTo>
                <a:cubicBezTo>
                  <a:pt x="78" y="80"/>
                  <a:pt x="84" y="77"/>
                  <a:pt x="91" y="72"/>
                </a:cubicBezTo>
                <a:cubicBezTo>
                  <a:pt x="102" y="77"/>
                  <a:pt x="102" y="77"/>
                  <a:pt x="102" y="77"/>
                </a:cubicBezTo>
                <a:cubicBezTo>
                  <a:pt x="101" y="78"/>
                  <a:pt x="101" y="78"/>
                  <a:pt x="101" y="78"/>
                </a:cubicBezTo>
                <a:cubicBezTo>
                  <a:pt x="81" y="101"/>
                  <a:pt x="63" y="123"/>
                  <a:pt x="50" y="140"/>
                </a:cubicBezTo>
                <a:cubicBezTo>
                  <a:pt x="14" y="136"/>
                  <a:pt x="14" y="136"/>
                  <a:pt x="14" y="136"/>
                </a:cubicBezTo>
                <a:cubicBezTo>
                  <a:pt x="0" y="150"/>
                  <a:pt x="0" y="150"/>
                  <a:pt x="0" y="150"/>
                </a:cubicBezTo>
                <a:cubicBezTo>
                  <a:pt x="32" y="168"/>
                  <a:pt x="32" y="168"/>
                  <a:pt x="32" y="168"/>
                </a:cubicBezTo>
                <a:cubicBezTo>
                  <a:pt x="28" y="177"/>
                  <a:pt x="26" y="183"/>
                  <a:pt x="29" y="186"/>
                </a:cubicBezTo>
                <a:cubicBezTo>
                  <a:pt x="32" y="189"/>
                  <a:pt x="39" y="188"/>
                  <a:pt x="48" y="183"/>
                </a:cubicBezTo>
                <a:cubicBezTo>
                  <a:pt x="66" y="215"/>
                  <a:pt x="66" y="215"/>
                  <a:pt x="66" y="215"/>
                </a:cubicBezTo>
                <a:cubicBezTo>
                  <a:pt x="79" y="202"/>
                  <a:pt x="79" y="202"/>
                  <a:pt x="79" y="202"/>
                </a:cubicBezTo>
                <a:cubicBezTo>
                  <a:pt x="75" y="166"/>
                  <a:pt x="75" y="166"/>
                  <a:pt x="75" y="166"/>
                </a:cubicBezTo>
                <a:cubicBezTo>
                  <a:pt x="93" y="153"/>
                  <a:pt x="114" y="135"/>
                  <a:pt x="137" y="115"/>
                </a:cubicBezTo>
                <a:cubicBezTo>
                  <a:pt x="137" y="114"/>
                  <a:pt x="138" y="114"/>
                  <a:pt x="138" y="114"/>
                </a:cubicBezTo>
                <a:cubicBezTo>
                  <a:pt x="143" y="124"/>
                  <a:pt x="143" y="124"/>
                  <a:pt x="143" y="124"/>
                </a:cubicBezTo>
                <a:cubicBezTo>
                  <a:pt x="138" y="131"/>
                  <a:pt x="136" y="138"/>
                  <a:pt x="138" y="141"/>
                </a:cubicBezTo>
                <a:cubicBezTo>
                  <a:pt x="140" y="143"/>
                  <a:pt x="145" y="143"/>
                  <a:pt x="152" y="140"/>
                </a:cubicBezTo>
                <a:cubicBezTo>
                  <a:pt x="156" y="148"/>
                  <a:pt x="156" y="148"/>
                  <a:pt x="156" y="148"/>
                </a:cubicBezTo>
                <a:cubicBezTo>
                  <a:pt x="150" y="154"/>
                  <a:pt x="148" y="160"/>
                  <a:pt x="150" y="163"/>
                </a:cubicBezTo>
                <a:cubicBezTo>
                  <a:pt x="152" y="165"/>
                  <a:pt x="157" y="164"/>
                  <a:pt x="163" y="162"/>
                </a:cubicBezTo>
                <a:cubicBezTo>
                  <a:pt x="179" y="193"/>
                  <a:pt x="179" y="193"/>
                  <a:pt x="179" y="193"/>
                </a:cubicBezTo>
                <a:cubicBezTo>
                  <a:pt x="197" y="175"/>
                  <a:pt x="197" y="175"/>
                  <a:pt x="197" y="175"/>
                </a:cubicBezTo>
                <a:lnTo>
                  <a:pt x="190" y="14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09585"/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9" name="图片 28" descr="电池blue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6200000" flipV="1">
            <a:off x="3057589" y="785814"/>
            <a:ext cx="526106" cy="307664"/>
          </a:xfrm>
          <a:prstGeom prst="rect">
            <a:avLst/>
          </a:prstGeom>
        </p:spPr>
      </p:pic>
      <p:pic>
        <p:nvPicPr>
          <p:cNvPr id="30" name="图片 29" descr="成本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881454" y="617621"/>
            <a:ext cx="641149" cy="641150"/>
          </a:xfrm>
          <a:prstGeom prst="rect">
            <a:avLst/>
          </a:prstGeom>
        </p:spPr>
      </p:pic>
      <p:grpSp>
        <p:nvGrpSpPr>
          <p:cNvPr id="31" name="组合 81"/>
          <p:cNvGrpSpPr/>
          <p:nvPr/>
        </p:nvGrpSpPr>
        <p:grpSpPr>
          <a:xfrm rot="3863693">
            <a:off x="2090904" y="576143"/>
            <a:ext cx="586219" cy="662977"/>
            <a:chOff x="6916995" y="4568536"/>
            <a:chExt cx="829642" cy="811161"/>
          </a:xfrm>
        </p:grpSpPr>
        <p:grpSp>
          <p:nvGrpSpPr>
            <p:cNvPr id="32" name="组合 65"/>
            <p:cNvGrpSpPr/>
            <p:nvPr/>
          </p:nvGrpSpPr>
          <p:grpSpPr>
            <a:xfrm>
              <a:off x="6916995" y="4568536"/>
              <a:ext cx="811161" cy="811161"/>
              <a:chOff x="6965615" y="4650117"/>
              <a:chExt cx="811161" cy="811161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6965615" y="4650117"/>
                <a:ext cx="811161" cy="811161"/>
              </a:xfrm>
              <a:prstGeom prst="ellipse">
                <a:avLst/>
              </a:prstGeom>
              <a:solidFill>
                <a:srgbClr val="009ED6"/>
              </a:solidFill>
              <a:ln>
                <a:solidFill>
                  <a:srgbClr val="00B0F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6993195" y="4677697"/>
                <a:ext cx="756000" cy="75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B0F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3" name="椭圆 32"/>
            <p:cNvSpPr/>
            <p:nvPr/>
          </p:nvSpPr>
          <p:spPr>
            <a:xfrm>
              <a:off x="7088575" y="4740116"/>
              <a:ext cx="468000" cy="468000"/>
            </a:xfrm>
            <a:prstGeom prst="ellipse">
              <a:avLst/>
            </a:prstGeom>
            <a:solidFill>
              <a:srgbClr val="009ED6"/>
            </a:solidFill>
            <a:ln>
              <a:solidFill>
                <a:srgbClr val="00B0F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7124575" y="4776116"/>
              <a:ext cx="396000" cy="39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7286575" y="4938116"/>
              <a:ext cx="72000" cy="72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6" name="直接箭头连接符 35"/>
            <p:cNvCxnSpPr/>
            <p:nvPr/>
          </p:nvCxnSpPr>
          <p:spPr>
            <a:xfrm flipV="1">
              <a:off x="7366512" y="4938116"/>
              <a:ext cx="380125" cy="35999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箭头连接符 36"/>
            <p:cNvCxnSpPr/>
            <p:nvPr/>
          </p:nvCxnSpPr>
          <p:spPr>
            <a:xfrm flipH="1" flipV="1">
              <a:off x="7293079" y="4776116"/>
              <a:ext cx="36000" cy="198000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0" name="直接连接符 39"/>
          <p:cNvCxnSpPr/>
          <p:nvPr/>
        </p:nvCxnSpPr>
        <p:spPr>
          <a:xfrm>
            <a:off x="785786" y="1712626"/>
            <a:ext cx="7929618" cy="0"/>
          </a:xfrm>
          <a:prstGeom prst="line">
            <a:avLst/>
          </a:prstGeom>
          <a:ln w="12700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2071669" y="1714494"/>
            <a:ext cx="692903" cy="1102326"/>
          </a:xfrm>
          <a:prstGeom prst="rect">
            <a:avLst/>
          </a:prstGeom>
          <a:noFill/>
          <a:ln w="28575"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870441" y="1714494"/>
            <a:ext cx="1773130" cy="1102326"/>
          </a:xfrm>
          <a:prstGeom prst="rect">
            <a:avLst/>
          </a:prstGeom>
          <a:noFill/>
          <a:ln w="28575"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826167" y="1274137"/>
            <a:ext cx="983585" cy="438489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algn="ctr" defTabSz="914004">
              <a:defRPr/>
            </a:pPr>
            <a:r>
              <a:rPr lang="en-US" altLang="zh-CN" sz="12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  <a:sym typeface="Calibri" pitchFamily="34" charset="0"/>
              </a:rPr>
              <a:t>UE battery life</a:t>
            </a:r>
          </a:p>
        </p:txBody>
      </p:sp>
      <p:sp>
        <p:nvSpPr>
          <p:cNvPr id="44" name="矩形 43"/>
          <p:cNvSpPr/>
          <p:nvPr/>
        </p:nvSpPr>
        <p:spPr>
          <a:xfrm>
            <a:off x="3857620" y="1306066"/>
            <a:ext cx="983585" cy="253823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algn="ctr" defTabSz="914004">
              <a:defRPr/>
            </a:pPr>
            <a:r>
              <a:rPr lang="en-US" altLang="zh-CN" sz="12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  <a:sym typeface="Calibri" pitchFamily="34" charset="0"/>
              </a:rPr>
              <a:t>Mobility</a:t>
            </a:r>
          </a:p>
        </p:txBody>
      </p:sp>
      <p:sp>
        <p:nvSpPr>
          <p:cNvPr id="45" name="矩形 44"/>
          <p:cNvSpPr/>
          <p:nvPr/>
        </p:nvSpPr>
        <p:spPr>
          <a:xfrm>
            <a:off x="4738446" y="1306066"/>
            <a:ext cx="983585" cy="253823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algn="ctr" defTabSz="914004">
              <a:defRPr/>
            </a:pPr>
            <a:r>
              <a:rPr lang="en-US" altLang="zh-CN" sz="12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  <a:sym typeface="Calibri" pitchFamily="34" charset="0"/>
              </a:rPr>
              <a:t>Latency</a:t>
            </a:r>
          </a:p>
        </p:txBody>
      </p:sp>
      <p:sp>
        <p:nvSpPr>
          <p:cNvPr id="46" name="矩形 45"/>
          <p:cNvSpPr/>
          <p:nvPr/>
        </p:nvSpPr>
        <p:spPr>
          <a:xfrm>
            <a:off x="5715008" y="1274137"/>
            <a:ext cx="983585" cy="438489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algn="ctr" defTabSz="914004">
              <a:defRPr/>
            </a:pPr>
            <a:r>
              <a:rPr lang="en-US" altLang="zh-CN" sz="12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  <a:sym typeface="Calibri" pitchFamily="34" charset="0"/>
              </a:rPr>
              <a:t>Device cost</a:t>
            </a:r>
          </a:p>
        </p:txBody>
      </p:sp>
      <p:sp>
        <p:nvSpPr>
          <p:cNvPr id="47" name="矩形 46"/>
          <p:cNvSpPr/>
          <p:nvPr/>
        </p:nvSpPr>
        <p:spPr>
          <a:xfrm>
            <a:off x="6731687" y="1306066"/>
            <a:ext cx="983585" cy="253823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algn="ctr" defTabSz="914004">
              <a:defRPr/>
            </a:pPr>
            <a:r>
              <a:rPr lang="en-US" altLang="zh-CN" sz="12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  <a:sym typeface="Calibri" pitchFamily="34" charset="0"/>
              </a:rPr>
              <a:t>Capacity</a:t>
            </a:r>
          </a:p>
        </p:txBody>
      </p:sp>
      <p:sp>
        <p:nvSpPr>
          <p:cNvPr id="48" name="矩形 47"/>
          <p:cNvSpPr/>
          <p:nvPr/>
        </p:nvSpPr>
        <p:spPr>
          <a:xfrm>
            <a:off x="7803257" y="1317795"/>
            <a:ext cx="983585" cy="253823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algn="ctr" defTabSz="914004">
              <a:defRPr/>
            </a:pPr>
            <a:r>
              <a:rPr lang="en-US" altLang="zh-CN" sz="12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  <a:sym typeface="Calibri" pitchFamily="34" charset="0"/>
              </a:rPr>
              <a:t>Voice</a:t>
            </a:r>
          </a:p>
        </p:txBody>
      </p:sp>
      <p:cxnSp>
        <p:nvCxnSpPr>
          <p:cNvPr id="49" name="直接连接符 48"/>
          <p:cNvCxnSpPr/>
          <p:nvPr/>
        </p:nvCxnSpPr>
        <p:spPr>
          <a:xfrm>
            <a:off x="785786" y="2816820"/>
            <a:ext cx="7898520" cy="0"/>
          </a:xfrm>
          <a:prstGeom prst="line">
            <a:avLst/>
          </a:prstGeom>
          <a:ln w="12700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7929587" y="2389365"/>
            <a:ext cx="857255" cy="253823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defTabSz="914004">
              <a:defRPr/>
            </a:pPr>
            <a:r>
              <a:rPr lang="en-US" altLang="zh-CN" sz="1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</a:rPr>
              <a:t>Support</a:t>
            </a:r>
            <a:endParaRPr lang="en-US" altLang="zh-CN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Arial Bold" pitchFamily="34" charset="0"/>
            </a:endParaRPr>
          </a:p>
        </p:txBody>
      </p:sp>
      <p:graphicFrame>
        <p:nvGraphicFramePr>
          <p:cNvPr id="51" name="表格 50"/>
          <p:cNvGraphicFramePr>
            <a:graphicFrameLocks noGrp="1"/>
          </p:cNvGraphicFramePr>
          <p:nvPr/>
        </p:nvGraphicFramePr>
        <p:xfrm>
          <a:off x="250823" y="2919413"/>
          <a:ext cx="4106862" cy="2082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477"/>
                <a:gridCol w="684477"/>
                <a:gridCol w="684477"/>
                <a:gridCol w="684477"/>
                <a:gridCol w="684477"/>
                <a:gridCol w="684477"/>
              </a:tblGrid>
              <a:tr h="334965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1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Use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1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cases</a:t>
                      </a:r>
                      <a:endParaRPr lang="en-US" sz="1100" kern="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1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Data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1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volume</a:t>
                      </a:r>
                      <a:endParaRPr lang="zh-CN" sz="1100" kern="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1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Mobility</a:t>
                      </a:r>
                      <a:endParaRPr lang="zh-CN" sz="1100" kern="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1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Latency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1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requirements</a:t>
                      </a:r>
                      <a:endParaRPr lang="zh-CN" sz="1100" kern="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1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Voice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1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needed</a:t>
                      </a:r>
                      <a:endParaRPr lang="zh-CN" sz="1100" kern="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1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Suitable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1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Tech.</a:t>
                      </a:r>
                      <a:endParaRPr lang="zh-CN" sz="1100" kern="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>
                    <a:solidFill>
                      <a:srgbClr val="4F81BD"/>
                    </a:solidFill>
                  </a:tcPr>
                </a:tc>
              </a:tr>
              <a:tr h="334965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Smart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meters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low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No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low</a:t>
                      </a:r>
                      <a:endParaRPr lang="zh-CN" sz="10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No</a:t>
                      </a:r>
                      <a:endParaRPr lang="zh-CN" altLang="zh-CN" sz="1000" kern="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NB-</a:t>
                      </a:r>
                      <a:r>
                        <a:rPr lang="en-US" altLang="zh-CN" sz="1000" kern="100" dirty="0" err="1" smtClean="0">
                          <a:latin typeface="微软雅黑" pitchFamily="34" charset="-122"/>
                          <a:ea typeface="微软雅黑" pitchFamily="34" charset="-122"/>
                        </a:rPr>
                        <a:t>IoT</a:t>
                      </a:r>
                      <a:endParaRPr lang="zh-CN" sz="10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/>
                </a:tc>
              </a:tr>
              <a:tr h="334965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Smart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parking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low</a:t>
                      </a:r>
                      <a:endParaRPr lang="zh-CN" altLang="zh-CN" sz="1000" kern="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No</a:t>
                      </a:r>
                      <a:endParaRPr lang="zh-CN" altLang="zh-CN" sz="1000" kern="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low</a:t>
                      </a:r>
                      <a:endParaRPr lang="zh-CN" sz="10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No</a:t>
                      </a:r>
                      <a:endParaRPr lang="zh-CN" altLang="zh-CN" sz="1000" kern="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NB-</a:t>
                      </a:r>
                      <a:r>
                        <a:rPr lang="en-US" altLang="zh-CN" sz="1000" kern="100" dirty="0" err="1" smtClean="0">
                          <a:latin typeface="微软雅黑" pitchFamily="34" charset="-122"/>
                          <a:ea typeface="微软雅黑" pitchFamily="34" charset="-122"/>
                        </a:rPr>
                        <a:t>IoT</a:t>
                      </a:r>
                      <a:endParaRPr lang="zh-CN" altLang="zh-CN" sz="1000" kern="100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/>
                </a:tc>
              </a:tr>
              <a:tr h="334965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Wearable devices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low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high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high</a:t>
                      </a:r>
                      <a:endParaRPr lang="zh-CN" sz="10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Yes</a:t>
                      </a:r>
                      <a:endParaRPr lang="zh-CN" sz="10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err="1" smtClean="0">
                          <a:latin typeface="微软雅黑" pitchFamily="34" charset="-122"/>
                          <a:ea typeface="微软雅黑" pitchFamily="34" charset="-122"/>
                        </a:rPr>
                        <a:t>eMTC</a:t>
                      </a:r>
                      <a:endParaRPr lang="zh-CN" sz="10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/>
                </a:tc>
              </a:tr>
              <a:tr h="334965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Tele</a:t>
                      </a:r>
                    </a:p>
                    <a:p>
                      <a:pPr marL="0" indent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err="1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matics</a:t>
                      </a:r>
                      <a:endParaRPr lang="zh-CN" altLang="zh-CN" sz="1000" kern="1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Medium</a:t>
                      </a:r>
                      <a:endParaRPr lang="zh-CN" altLang="zh-CN" sz="1000" kern="1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high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high</a:t>
                      </a:r>
                      <a:endParaRPr lang="zh-CN" sz="10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微软雅黑" pitchFamily="34" charset="-122"/>
                          <a:ea typeface="微软雅黑" pitchFamily="34" charset="-122"/>
                        </a:rPr>
                        <a:t>Yes</a:t>
                      </a:r>
                      <a:endParaRPr lang="zh-CN" sz="10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altLang="zh-CN" sz="1000" kern="100" dirty="0" err="1" smtClean="0">
                          <a:latin typeface="微软雅黑" pitchFamily="34" charset="-122"/>
                          <a:ea typeface="微软雅黑" pitchFamily="34" charset="-122"/>
                        </a:rPr>
                        <a:t>eMTC</a:t>
                      </a:r>
                      <a:endParaRPr lang="zh-CN" sz="10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36000" marB="36000" anchor="ctr"/>
                </a:tc>
              </a:tr>
            </a:tbl>
          </a:graphicData>
        </a:graphic>
      </p:graphicFrame>
      <p:sp>
        <p:nvSpPr>
          <p:cNvPr id="52" name="矩形 51"/>
          <p:cNvSpPr/>
          <p:nvPr/>
        </p:nvSpPr>
        <p:spPr>
          <a:xfrm>
            <a:off x="8039825" y="1785932"/>
            <a:ext cx="747017" cy="253823"/>
          </a:xfrm>
          <a:prstGeom prst="rect">
            <a:avLst/>
          </a:prstGeom>
        </p:spPr>
        <p:txBody>
          <a:bodyPr wrap="square" lIns="68489" tIns="34244" rIns="68489" bIns="34244">
            <a:spAutoFit/>
          </a:bodyPr>
          <a:lstStyle/>
          <a:p>
            <a:pPr defTabSz="914004">
              <a:defRPr/>
            </a:pPr>
            <a:r>
              <a:rPr lang="en-US" altLang="zh-CN" sz="1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Bold" pitchFamily="34" charset="0"/>
              </a:rPr>
              <a:t>N/A</a:t>
            </a:r>
            <a:endParaRPr lang="en-US" altLang="zh-CN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Arial Bold" pitchFamily="34" charset="0"/>
            </a:endParaRPr>
          </a:p>
        </p:txBody>
      </p:sp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96542" y="714362"/>
            <a:ext cx="504548" cy="498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7" y="792953"/>
            <a:ext cx="8513763" cy="3482098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 smtClean="0"/>
              <a:t>eMTC</a:t>
            </a:r>
            <a:endParaRPr lang="en-US" sz="1600" dirty="0" smtClean="0"/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dirty="0" smtClean="0"/>
              <a:t>General enhancement: Power consumption ,latency, system acquisition time, load control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dirty="0" smtClean="0"/>
              <a:t>Spectrum efficiency enhancement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altLang="en-US" dirty="0"/>
              <a:t>Support </a:t>
            </a:r>
            <a:r>
              <a:rPr lang="en-US" altLang="en-US" dirty="0" smtClean="0"/>
              <a:t>of higher </a:t>
            </a:r>
            <a:r>
              <a:rPr lang="en-US" altLang="en-US" dirty="0"/>
              <a:t>UE </a:t>
            </a:r>
            <a:r>
              <a:rPr lang="en-US" altLang="en-US" dirty="0" smtClean="0"/>
              <a:t>velocity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NB-</a:t>
            </a:r>
            <a:r>
              <a:rPr lang="en-US" sz="1600" dirty="0" err="1" smtClean="0"/>
              <a:t>IoT</a:t>
            </a:r>
            <a:endParaRPr lang="en-US" sz="1600" dirty="0" smtClean="0"/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dirty="0" smtClean="0"/>
              <a:t>General enhancement</a:t>
            </a:r>
            <a:r>
              <a:rPr lang="en-US" dirty="0"/>
              <a:t>: Power consumption ,</a:t>
            </a:r>
            <a:r>
              <a:rPr lang="en-US" dirty="0" smtClean="0"/>
              <a:t>latency, </a:t>
            </a:r>
            <a:r>
              <a:rPr lang="en-US" dirty="0"/>
              <a:t>system acquisition </a:t>
            </a:r>
            <a:r>
              <a:rPr lang="en-US" dirty="0" smtClean="0"/>
              <a:t>time, load control</a:t>
            </a:r>
            <a:endParaRPr lang="en-US" dirty="0"/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dirty="0" smtClean="0"/>
              <a:t>New use cases support: TDD , small cell ,stand-alone operation mode support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dirty="0" smtClean="0"/>
              <a:t>Measurement accuracy enhancement</a:t>
            </a:r>
          </a:p>
          <a:p>
            <a:r>
              <a:rPr lang="en-US" sz="1600" dirty="0" smtClean="0"/>
              <a:t>Observation: </a:t>
            </a:r>
          </a:p>
          <a:p>
            <a:r>
              <a:rPr lang="en-US" sz="1600" dirty="0"/>
              <a:t>	</a:t>
            </a:r>
            <a:r>
              <a:rPr lang="en-US" sz="1600" dirty="0" smtClean="0"/>
              <a:t>Convergence the enhanced features in some use cases and deployment scenarios</a:t>
            </a:r>
            <a:endParaRPr lang="en-US" sz="1600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</a:t>
            </a:r>
            <a:r>
              <a:rPr lang="en-US" dirty="0" err="1" smtClean="0"/>
              <a:t>IoT</a:t>
            </a:r>
            <a:r>
              <a:rPr lang="en-US" dirty="0" smtClean="0"/>
              <a:t> evolution in Rel-15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5608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2"/>
          <p:cNvSpPr>
            <a:spLocks noGrp="1"/>
          </p:cNvSpPr>
          <p:nvPr>
            <p:ph type="title"/>
          </p:nvPr>
        </p:nvSpPr>
        <p:spPr>
          <a:xfrm>
            <a:off x="250825" y="142858"/>
            <a:ext cx="8513763" cy="447661"/>
          </a:xfrm>
        </p:spPr>
        <p:txBody>
          <a:bodyPr/>
          <a:lstStyle/>
          <a:p>
            <a:pPr lvl="0"/>
            <a:r>
              <a:rPr lang="en-US" altLang="zh-CN" dirty="0">
                <a:ea typeface="微软雅黑" pitchFamily="34" charset="-122"/>
              </a:rPr>
              <a:t>E</a:t>
            </a:r>
            <a:r>
              <a:rPr lang="en-US" altLang="zh-CN" dirty="0" smtClean="0">
                <a:ea typeface="微软雅黑" pitchFamily="34" charset="-122"/>
              </a:rPr>
              <a:t>volution of NB-</a:t>
            </a:r>
            <a:r>
              <a:rPr lang="en-US" altLang="zh-CN" dirty="0" err="1" smtClean="0">
                <a:ea typeface="微软雅黑" pitchFamily="34" charset="-122"/>
              </a:rPr>
              <a:t>IoT</a:t>
            </a:r>
            <a:r>
              <a:rPr lang="en-US" altLang="zh-CN" dirty="0" smtClean="0">
                <a:ea typeface="微软雅黑" pitchFamily="34" charset="-122"/>
              </a:rPr>
              <a:t>/</a:t>
            </a:r>
            <a:r>
              <a:rPr lang="en-US" altLang="zh-CN" dirty="0" err="1" smtClean="0">
                <a:ea typeface="微软雅黑" pitchFamily="34" charset="-122"/>
              </a:rPr>
              <a:t>eMTC</a:t>
            </a:r>
            <a:r>
              <a:rPr kumimoji="0" lang="zh-CN" altLang="en-US" b="0" kern="0" dirty="0" smtClean="0">
                <a:solidFill>
                  <a:schemeClr val="tx1"/>
                </a:solidFill>
              </a:rPr>
              <a:t/>
            </a:r>
            <a:br>
              <a:rPr kumimoji="0" lang="zh-CN" altLang="en-US" b="0" kern="0" dirty="0" smtClean="0">
                <a:solidFill>
                  <a:schemeClr val="tx1"/>
                </a:solidFill>
              </a:rPr>
            </a:br>
            <a:endParaRPr dirty="0" smtClean="0"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57576" y="714362"/>
            <a:ext cx="801495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>
            <a:lvl1pPr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742950" indent="-285750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–"/>
              <a:defRPr kumimoji="1" lang="zh-CN" altLang="en-US" sz="14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 marL="1143000" indent="-228600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  <a:defRPr sz="1600">
                <a:latin typeface="+mn-lt"/>
                <a:ea typeface="微软雅黑"/>
              </a:defRPr>
            </a:lvl3pPr>
            <a:lvl4pPr marL="1600200" indent="-228600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–"/>
              <a:defRPr sz="1400">
                <a:latin typeface="+mn-lt"/>
                <a:ea typeface="微软雅黑"/>
              </a:defRPr>
            </a:lvl4pPr>
            <a:lvl5pPr marL="2057400" indent="-228600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»"/>
              <a:defRPr sz="1200">
                <a:latin typeface="+mn-lt"/>
                <a:ea typeface="微软雅黑"/>
              </a:defRPr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9pPr>
          </a:lstStyle>
          <a:p>
            <a:pPr indent="-285750"/>
            <a:r>
              <a:rPr lang="en-US" altLang="zh-CN" dirty="0"/>
              <a:t>It’s natural to consider independent evolution for NB-</a:t>
            </a:r>
            <a:r>
              <a:rPr lang="en-US" altLang="zh-CN" dirty="0" err="1"/>
              <a:t>IoT</a:t>
            </a:r>
            <a:r>
              <a:rPr lang="en-US" altLang="zh-CN" dirty="0"/>
              <a:t>/</a:t>
            </a:r>
            <a:r>
              <a:rPr lang="en-US" altLang="zh-CN" dirty="0" err="1"/>
              <a:t>eMTC</a:t>
            </a:r>
            <a:r>
              <a:rPr lang="en-US" altLang="zh-CN" dirty="0"/>
              <a:t> in future releases</a:t>
            </a:r>
          </a:p>
          <a:p>
            <a:pPr lvl="1"/>
            <a:r>
              <a:rPr lang="en-US" altLang="zh-CN" dirty="0"/>
              <a:t>For </a:t>
            </a:r>
            <a:r>
              <a:rPr lang="en-US" altLang="zh-CN" dirty="0" err="1"/>
              <a:t>eMTC</a:t>
            </a:r>
            <a:r>
              <a:rPr lang="en-US" altLang="zh-CN" dirty="0"/>
              <a:t>, the desired improvements may be for more flexibly resource utilization to support more variable </a:t>
            </a:r>
            <a:r>
              <a:rPr lang="en-US" altLang="zh-CN" dirty="0" err="1"/>
              <a:t>IoT</a:t>
            </a:r>
            <a:r>
              <a:rPr lang="en-US" altLang="zh-CN" dirty="0"/>
              <a:t> applications. </a:t>
            </a:r>
          </a:p>
          <a:p>
            <a:pPr lvl="1"/>
            <a:r>
              <a:rPr lang="en-US" altLang="zh-CN" dirty="0"/>
              <a:t>For NB-</a:t>
            </a:r>
            <a:r>
              <a:rPr lang="en-US" altLang="zh-CN" dirty="0" err="1"/>
              <a:t>IoT</a:t>
            </a:r>
            <a:r>
              <a:rPr lang="en-US" altLang="zh-CN" dirty="0"/>
              <a:t>, the desired improvements may be still focus on lower power consumption/device cost  and super large coverage.</a:t>
            </a:r>
          </a:p>
          <a:p>
            <a:pPr lvl="1"/>
            <a:r>
              <a:rPr lang="en-US" altLang="zh-CN" dirty="0"/>
              <a:t>Some suitable technologies still can be used in both NB-</a:t>
            </a:r>
            <a:r>
              <a:rPr lang="en-US" altLang="zh-CN" dirty="0" err="1"/>
              <a:t>IoT</a:t>
            </a:r>
            <a:r>
              <a:rPr lang="en-US" altLang="zh-CN" dirty="0"/>
              <a:t> and </a:t>
            </a:r>
            <a:r>
              <a:rPr lang="en-US" altLang="zh-CN" dirty="0" err="1"/>
              <a:t>eMTC</a:t>
            </a:r>
            <a:endParaRPr lang="en-US" altLang="zh-CN" dirty="0"/>
          </a:p>
          <a:p>
            <a:pPr lvl="2"/>
            <a:r>
              <a:rPr lang="en-US" altLang="zh-CN" dirty="0"/>
              <a:t>Such features may be transparent to higher layer in order to avoid switching between different modes</a:t>
            </a:r>
          </a:p>
          <a:p>
            <a:pPr lvl="2"/>
            <a:r>
              <a:rPr lang="en-US" altLang="zh-CN" dirty="0"/>
              <a:t>E.g., </a:t>
            </a:r>
            <a:r>
              <a:rPr lang="en-US" altLang="zh-CN" dirty="0" smtClean="0"/>
              <a:t>wake-up-signal (WUS) </a:t>
            </a:r>
          </a:p>
          <a:p>
            <a:pPr lvl="1"/>
            <a:r>
              <a:rPr lang="en-US" altLang="zh-CN" dirty="0" smtClean="0"/>
              <a:t>Differentiation between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eMTC</a:t>
            </a:r>
            <a:r>
              <a:rPr lang="en-US" altLang="zh-CN" dirty="0" smtClean="0"/>
              <a:t> should be kept since they target different deployment scenarios</a:t>
            </a:r>
          </a:p>
          <a:p>
            <a:pPr lvl="1"/>
            <a:endParaRPr lang="en-US" altLang="zh-CN" dirty="0"/>
          </a:p>
          <a:p>
            <a:pPr lvl="2"/>
            <a:endParaRPr lang="en-US" altLang="zh-CN" dirty="0"/>
          </a:p>
        </p:txBody>
      </p:sp>
      <p:sp>
        <p:nvSpPr>
          <p:cNvPr id="8" name="矩形 31"/>
          <p:cNvSpPr>
            <a:spLocks noChangeArrowheads="1"/>
          </p:cNvSpPr>
          <p:nvPr/>
        </p:nvSpPr>
        <p:spPr bwMode="auto">
          <a:xfrm>
            <a:off x="4510088" y="2057402"/>
            <a:ext cx="185737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zh-CN" altLang="en-US" sz="1600"/>
          </a:p>
          <a:p>
            <a:pPr algn="ctr"/>
            <a:endParaRPr lang="zh-CN" altLang="en-US" sz="1600"/>
          </a:p>
          <a:p>
            <a:pPr algn="ctr"/>
            <a:endParaRPr lang="en-US" altLang="zh-CN" sz="1600"/>
          </a:p>
          <a:p>
            <a:pPr algn="ctr"/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2"/>
          <p:cNvSpPr>
            <a:spLocks noGrp="1"/>
          </p:cNvSpPr>
          <p:nvPr>
            <p:ph type="title"/>
          </p:nvPr>
        </p:nvSpPr>
        <p:spPr>
          <a:xfrm>
            <a:off x="250825" y="142858"/>
            <a:ext cx="8513763" cy="447661"/>
          </a:xfrm>
        </p:spPr>
        <p:txBody>
          <a:bodyPr/>
          <a:lstStyle/>
          <a:p>
            <a:pPr lvl="0"/>
            <a:r>
              <a:rPr lang="en-US" altLang="zh-CN" dirty="0" smtClean="0">
                <a:ea typeface="微软雅黑" pitchFamily="34" charset="-122"/>
              </a:rPr>
              <a:t>Evolution of NB-</a:t>
            </a:r>
            <a:r>
              <a:rPr lang="en-US" altLang="zh-CN" dirty="0" err="1" smtClean="0">
                <a:ea typeface="微软雅黑" pitchFamily="34" charset="-122"/>
              </a:rPr>
              <a:t>IoT</a:t>
            </a:r>
            <a:r>
              <a:rPr lang="en-US" altLang="zh-CN" dirty="0" smtClean="0">
                <a:ea typeface="微软雅黑" pitchFamily="34" charset="-122"/>
              </a:rPr>
              <a:t>/</a:t>
            </a:r>
            <a:r>
              <a:rPr lang="en-US" altLang="zh-CN" dirty="0" err="1" smtClean="0">
                <a:ea typeface="微软雅黑" pitchFamily="34" charset="-122"/>
              </a:rPr>
              <a:t>eMTC</a:t>
            </a:r>
            <a:r>
              <a:rPr lang="en-US" altLang="zh-CN" dirty="0">
                <a:ea typeface="微软雅黑" pitchFamily="34" charset="-122"/>
              </a:rPr>
              <a:t> to </a:t>
            </a:r>
            <a:r>
              <a:rPr lang="en-US" altLang="zh-CN" dirty="0" err="1">
                <a:ea typeface="微软雅黑" pitchFamily="34" charset="-122"/>
              </a:rPr>
              <a:t>mMTC</a:t>
            </a:r>
            <a:r>
              <a:rPr kumimoji="0" lang="zh-CN" altLang="en-US" b="0" kern="0" dirty="0" smtClean="0">
                <a:solidFill>
                  <a:schemeClr val="tx1"/>
                </a:solidFill>
              </a:rPr>
              <a:t/>
            </a:r>
            <a:br>
              <a:rPr kumimoji="0" lang="zh-CN" altLang="en-US" b="0" kern="0" dirty="0" smtClean="0">
                <a:solidFill>
                  <a:schemeClr val="tx1"/>
                </a:solidFill>
              </a:rPr>
            </a:br>
            <a:endParaRPr dirty="0" smtClean="0"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57576" y="714362"/>
            <a:ext cx="801495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>
            <a:lvl1pPr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742950" indent="-285750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–"/>
              <a:defRPr kumimoji="1" lang="zh-CN" altLang="en-US" sz="1400" b="0" i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 marL="1143000" indent="-228600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  <a:defRPr sz="1600">
                <a:latin typeface="+mn-lt"/>
                <a:ea typeface="微软雅黑"/>
              </a:defRPr>
            </a:lvl3pPr>
            <a:lvl4pPr marL="1600200" indent="-228600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–"/>
              <a:defRPr sz="1400">
                <a:latin typeface="+mn-lt"/>
                <a:ea typeface="微软雅黑"/>
              </a:defRPr>
            </a:lvl4pPr>
            <a:lvl5pPr marL="2057400" indent="-228600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»"/>
              <a:defRPr sz="1200">
                <a:latin typeface="+mn-lt"/>
                <a:ea typeface="微软雅黑"/>
              </a:defRPr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</a:defRPr>
            </a:lvl9pPr>
          </a:lstStyle>
          <a:p>
            <a:pPr indent="-285750"/>
            <a:r>
              <a:rPr lang="en-US" altLang="zh-CN" dirty="0" smtClean="0"/>
              <a:t>It’s important to consider of final evolution </a:t>
            </a:r>
            <a:r>
              <a:rPr lang="en-US" altLang="zh-CN" dirty="0"/>
              <a:t>for NB-</a:t>
            </a:r>
            <a:r>
              <a:rPr lang="en-US" altLang="zh-CN" dirty="0" err="1"/>
              <a:t>IoT</a:t>
            </a:r>
            <a:r>
              <a:rPr lang="en-US" altLang="zh-CN" dirty="0"/>
              <a:t>/</a:t>
            </a:r>
            <a:r>
              <a:rPr lang="en-US" altLang="zh-CN" dirty="0" err="1"/>
              <a:t>eMTC</a:t>
            </a:r>
            <a:r>
              <a:rPr lang="en-US" altLang="zh-CN" dirty="0"/>
              <a:t> </a:t>
            </a:r>
            <a:r>
              <a:rPr lang="en-US" altLang="zh-CN" dirty="0" smtClean="0"/>
              <a:t>to </a:t>
            </a:r>
            <a:r>
              <a:rPr lang="en-US" altLang="zh-CN" dirty="0" err="1" smtClean="0"/>
              <a:t>mMTC</a:t>
            </a:r>
            <a:r>
              <a:rPr lang="en-US" altLang="zh-CN" dirty="0" smtClean="0"/>
              <a:t> in </a:t>
            </a:r>
            <a:r>
              <a:rPr lang="en-US" altLang="zh-CN" dirty="0"/>
              <a:t>future releases</a:t>
            </a:r>
          </a:p>
          <a:p>
            <a:pPr lvl="1"/>
            <a:r>
              <a:rPr lang="en-US" altLang="zh-CN" dirty="0" smtClean="0"/>
              <a:t>Features specific for 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deployment scenario and 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application should be prioritized</a:t>
            </a:r>
          </a:p>
          <a:p>
            <a:pPr lvl="2"/>
            <a:r>
              <a:rPr lang="en-US" altLang="zh-CN" dirty="0" smtClean="0"/>
              <a:t>E.g. Positioning improvement , power consumption reduction</a:t>
            </a:r>
          </a:p>
          <a:p>
            <a:pPr lvl="1"/>
            <a:r>
              <a:rPr lang="en-US" altLang="zh-CN" dirty="0"/>
              <a:t>Features benefits both technologies should be introduced together to simplify standardization </a:t>
            </a:r>
            <a:r>
              <a:rPr lang="en-US" altLang="zh-CN" dirty="0" smtClean="0"/>
              <a:t>work</a:t>
            </a:r>
          </a:p>
          <a:p>
            <a:pPr lvl="2"/>
            <a:r>
              <a:rPr lang="en-US" altLang="zh-CN" dirty="0" smtClean="0"/>
              <a:t>At the same time, there is no need to duplicate everything aspects of individual technology without justification of specifically targeted scenario</a:t>
            </a:r>
          </a:p>
          <a:p>
            <a:pPr lvl="2"/>
            <a:r>
              <a:rPr lang="en-US" altLang="zh-CN" dirty="0" smtClean="0"/>
              <a:t>Detailed design should still be optimized current frame of each technology and deployment scenario.</a:t>
            </a:r>
            <a:endParaRPr lang="en-US" altLang="zh-CN" dirty="0"/>
          </a:p>
          <a:p>
            <a:endParaRPr lang="en-US" altLang="zh-CN" dirty="0"/>
          </a:p>
          <a:p>
            <a:pPr lvl="2"/>
            <a:endParaRPr lang="en-US" altLang="zh-CN" dirty="0"/>
          </a:p>
        </p:txBody>
      </p:sp>
      <p:sp>
        <p:nvSpPr>
          <p:cNvPr id="8" name="矩形 31"/>
          <p:cNvSpPr>
            <a:spLocks noChangeArrowheads="1"/>
          </p:cNvSpPr>
          <p:nvPr/>
        </p:nvSpPr>
        <p:spPr bwMode="auto">
          <a:xfrm>
            <a:off x="4510088" y="2057402"/>
            <a:ext cx="185737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zh-CN" altLang="en-US" sz="1600"/>
          </a:p>
          <a:p>
            <a:pPr algn="ctr"/>
            <a:endParaRPr lang="zh-CN" altLang="en-US" sz="1600"/>
          </a:p>
          <a:p>
            <a:pPr algn="ctr"/>
            <a:endParaRPr lang="en-US" altLang="zh-CN" sz="1600"/>
          </a:p>
          <a:p>
            <a:pPr algn="ctr"/>
            <a:endParaRPr lang="zh-CN" altLang="en-US" sz="1600"/>
          </a:p>
        </p:txBody>
      </p:sp>
    </p:spTree>
    <p:extLst>
      <p:ext uri="{BB962C8B-B14F-4D97-AF65-F5344CB8AC3E}">
        <p14:creationId xmlns="" xmlns:p14="http://schemas.microsoft.com/office/powerpoint/2010/main" val="17503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>
            <p:ph type="title"/>
          </p:nvPr>
        </p:nvSpPr>
        <p:spPr>
          <a:xfrm>
            <a:off x="253206" y="142858"/>
            <a:ext cx="8513763" cy="447661"/>
          </a:xfrm>
        </p:spPr>
        <p:txBody>
          <a:bodyPr/>
          <a:lstStyle/>
          <a:p>
            <a:pPr lvl="0" eaLnBrk="1" hangingPunct="1"/>
            <a:r>
              <a:rPr lang="en-US" altLang="zh-CN" dirty="0" smtClean="0">
                <a:ea typeface="微软雅黑" pitchFamily="34" charset="-122"/>
              </a:rPr>
              <a:t>Evolution of NB-</a:t>
            </a:r>
            <a:r>
              <a:rPr lang="en-US" altLang="zh-CN" dirty="0" err="1" smtClean="0">
                <a:ea typeface="微软雅黑" pitchFamily="34" charset="-122"/>
              </a:rPr>
              <a:t>IoT</a:t>
            </a:r>
            <a:r>
              <a:rPr lang="en-US" altLang="zh-CN" dirty="0" smtClean="0">
                <a:ea typeface="微软雅黑" pitchFamily="34" charset="-122"/>
              </a:rPr>
              <a:t>/</a:t>
            </a:r>
            <a:r>
              <a:rPr lang="en-US" altLang="zh-CN" dirty="0" err="1" smtClean="0">
                <a:ea typeface="微软雅黑" pitchFamily="34" charset="-122"/>
              </a:rPr>
              <a:t>eMTC</a:t>
            </a:r>
            <a:r>
              <a:rPr lang="en-US" altLang="zh-CN" dirty="0" smtClean="0">
                <a:ea typeface="微软雅黑" pitchFamily="34" charset="-122"/>
              </a:rPr>
              <a:t> to </a:t>
            </a:r>
            <a:r>
              <a:rPr lang="en-US" altLang="zh-CN" dirty="0" err="1" smtClean="0">
                <a:ea typeface="微软雅黑" pitchFamily="34" charset="-122"/>
              </a:rPr>
              <a:t>mMTC</a:t>
            </a:r>
            <a:r>
              <a:rPr kumimoji="0" lang="zh-CN" altLang="en-US" b="0" kern="0" dirty="0" smtClean="0">
                <a:solidFill>
                  <a:schemeClr val="tx1"/>
                </a:solidFill>
              </a:rPr>
              <a:t/>
            </a:r>
            <a:br>
              <a:rPr kumimoji="0" lang="zh-CN" altLang="en-US" b="0" kern="0" dirty="0" smtClean="0">
                <a:solidFill>
                  <a:schemeClr val="tx1"/>
                </a:solidFill>
              </a:rPr>
            </a:br>
            <a:endParaRPr dirty="0" smtClean="0">
              <a:ea typeface="微软雅黑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27829" y="3057530"/>
            <a:ext cx="8013600" cy="1357328"/>
          </a:xfrm>
          <a:prstGeom prst="rect">
            <a:avLst/>
          </a:prstGeom>
          <a:solidFill>
            <a:srgbClr val="4F7EBD"/>
          </a:solidFill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noAutofit/>
          </a:bodyPr>
          <a:lstStyle/>
          <a:p>
            <a:pPr marL="288925" lvl="1" indent="-174625">
              <a:lnSpc>
                <a:spcPct val="150000"/>
              </a:lnSpc>
              <a:buFont typeface="Arial" pitchFamily="34" charset="0"/>
              <a:buChar char="•"/>
            </a:pPr>
            <a:r>
              <a:rPr kumimoji="1" lang="en-US" altLang="zh-CN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Further study is required </a:t>
            </a:r>
          </a:p>
          <a:p>
            <a:pPr marL="746125" lvl="2" indent="-174625">
              <a:lnSpc>
                <a:spcPct val="150000"/>
              </a:lnSpc>
              <a:buFont typeface="Arial" pitchFamily="34" charset="0"/>
              <a:buChar char="•"/>
            </a:pPr>
            <a:r>
              <a:rPr kumimoji="1" lang="en-US" altLang="zh-CN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KPI targets that can satisfy diverse </a:t>
            </a:r>
            <a:r>
              <a:rPr kumimoji="1" lang="en-US" altLang="zh-CN" sz="1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IoT</a:t>
            </a:r>
            <a:r>
              <a:rPr kumimoji="1" lang="en-US" altLang="zh-CN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application requirement</a:t>
            </a:r>
          </a:p>
          <a:p>
            <a:pPr marL="571500" lvl="2">
              <a:lnSpc>
                <a:spcPct val="150000"/>
              </a:lnSpc>
            </a:pPr>
            <a:endParaRPr kumimoji="1" lang="en-US" altLang="zh-CN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矩形 31"/>
          <p:cNvSpPr>
            <a:spLocks noChangeArrowheads="1"/>
          </p:cNvSpPr>
          <p:nvPr/>
        </p:nvSpPr>
        <p:spPr bwMode="auto">
          <a:xfrm>
            <a:off x="4510088" y="2057402"/>
            <a:ext cx="185737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zh-CN" altLang="en-US" sz="1600"/>
          </a:p>
          <a:p>
            <a:pPr algn="ctr"/>
            <a:endParaRPr lang="zh-CN" altLang="en-US" sz="1600"/>
          </a:p>
          <a:p>
            <a:pPr algn="ctr"/>
            <a:endParaRPr lang="en-US" altLang="zh-CN" sz="1600"/>
          </a:p>
          <a:p>
            <a:pPr algn="ctr"/>
            <a:endParaRPr lang="zh-CN" altLang="en-US" sz="1600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527829" y="427771"/>
            <a:ext cx="8335992" cy="26432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noAutofit/>
          </a:bodyPr>
          <a:lstStyle/>
          <a:p>
            <a:pPr marL="228600" lvl="1" indent="-168275">
              <a:lnSpc>
                <a:spcPct val="130000"/>
              </a:lnSpc>
              <a:buFont typeface="Arial" pitchFamily="34" charset="0"/>
              <a:buChar char="•"/>
            </a:pPr>
            <a:r>
              <a:rPr lang="en-GB" altLang="zh-CN" b="1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KPIs </a:t>
            </a:r>
            <a:r>
              <a:rPr lang="en-US" altLang="zh-CN" b="1" dirty="0" smtClean="0">
                <a:latin typeface="Arial" pitchFamily="34" charset="0"/>
                <a:ea typeface="Arial Unicode MS" pitchFamily="34" charset="-122"/>
                <a:cs typeface="Arial" pitchFamily="34" charset="0"/>
                <a:sym typeface="Calibri" pitchFamily="34" charset="0"/>
              </a:rPr>
              <a:t>currently considered:</a:t>
            </a:r>
          </a:p>
          <a:p>
            <a:pPr marL="572400" lvl="1" indent="-230400">
              <a:lnSpc>
                <a:spcPts val="2800"/>
              </a:lnSpc>
              <a:buFont typeface="Wingdings" pitchFamily="2" charset="2"/>
              <a:buChar char="ü"/>
            </a:pPr>
            <a:r>
              <a:rPr lang="en-GB" altLang="zh-CN" sz="1600" dirty="0">
                <a:sym typeface="Calibri" pitchFamily="34" charset="0"/>
              </a:rPr>
              <a:t>The target for coverage, i.e. </a:t>
            </a:r>
            <a:r>
              <a:rPr lang="en-US" altLang="zh-CN" sz="1600" dirty="0" err="1">
                <a:sym typeface="Calibri" pitchFamily="34" charset="0"/>
              </a:rPr>
              <a:t>MaxCL</a:t>
            </a:r>
            <a:r>
              <a:rPr lang="en-US" altLang="zh-CN" sz="1600" dirty="0">
                <a:sym typeface="Calibri" pitchFamily="34" charset="0"/>
              </a:rPr>
              <a:t> in uplink and downlink between device and Base Station site (antenna connector(s)) for a data rate of 160bps, </a:t>
            </a:r>
            <a:r>
              <a:rPr lang="en-GB" altLang="zh-CN" sz="1600" dirty="0">
                <a:sym typeface="Calibri" pitchFamily="34" charset="0"/>
              </a:rPr>
              <a:t>should be </a:t>
            </a:r>
            <a:r>
              <a:rPr lang="en-US" altLang="zh-CN" sz="1600" dirty="0">
                <a:sym typeface="Calibri" pitchFamily="34" charset="0"/>
              </a:rPr>
              <a:t>164dB</a:t>
            </a:r>
          </a:p>
          <a:p>
            <a:pPr marL="572400" lvl="1" indent="-230400">
              <a:lnSpc>
                <a:spcPts val="2800"/>
              </a:lnSpc>
              <a:buFont typeface="Wingdings" pitchFamily="2" charset="2"/>
              <a:buChar char="ü"/>
            </a:pPr>
            <a:r>
              <a:rPr lang="en-US" altLang="zh-CN" sz="1600" dirty="0">
                <a:sym typeface="Calibri" pitchFamily="34" charset="0"/>
              </a:rPr>
              <a:t>The target for UE battery life for </a:t>
            </a:r>
            <a:r>
              <a:rPr lang="en-US" altLang="zh-CN" sz="1600" dirty="0" err="1">
                <a:sym typeface="Calibri" pitchFamily="34" charset="0"/>
              </a:rPr>
              <a:t>mMTC</a:t>
            </a:r>
            <a:r>
              <a:rPr lang="en-US" altLang="zh-CN" sz="1600" dirty="0">
                <a:sym typeface="Calibri" pitchFamily="34" charset="0"/>
              </a:rPr>
              <a:t> </a:t>
            </a:r>
            <a:r>
              <a:rPr lang="en-US" altLang="zh-CN" sz="1600" dirty="0" smtClean="0">
                <a:sym typeface="Calibri" pitchFamily="34" charset="0"/>
              </a:rPr>
              <a:t>: </a:t>
            </a:r>
            <a:r>
              <a:rPr lang="en-US" altLang="zh-CN" sz="1600" dirty="0">
                <a:sym typeface="Calibri" pitchFamily="34" charset="0"/>
              </a:rPr>
              <a:t>beyond 10 years, 15 years is desirable</a:t>
            </a:r>
          </a:p>
          <a:p>
            <a:pPr marL="572400" lvl="1" indent="-230400">
              <a:lnSpc>
                <a:spcPts val="2800"/>
              </a:lnSpc>
              <a:buFont typeface="Wingdings" pitchFamily="2" charset="2"/>
              <a:buChar char="ü"/>
            </a:pPr>
            <a:r>
              <a:rPr lang="en-GB" altLang="zh-CN" sz="1600" dirty="0">
                <a:sym typeface="Calibri" pitchFamily="34" charset="0"/>
              </a:rPr>
              <a:t>The target for connection density </a:t>
            </a:r>
            <a:r>
              <a:rPr lang="en-GB" altLang="zh-CN" sz="1600" dirty="0" smtClean="0">
                <a:sym typeface="Calibri" pitchFamily="34" charset="0"/>
              </a:rPr>
              <a:t>: at least </a:t>
            </a:r>
            <a:r>
              <a:rPr lang="en-GB" altLang="zh-CN" sz="1600" dirty="0">
                <a:sym typeface="Calibri" pitchFamily="34" charset="0"/>
              </a:rPr>
              <a:t>1 000 000 device/km2 in urban environment</a:t>
            </a:r>
          </a:p>
          <a:p>
            <a:pPr marL="572400" lvl="1" indent="-230400">
              <a:lnSpc>
                <a:spcPts val="2800"/>
              </a:lnSpc>
              <a:buFont typeface="Wingdings" pitchFamily="2" charset="2"/>
              <a:buChar char="ü"/>
            </a:pPr>
            <a:r>
              <a:rPr lang="en-GB" altLang="zh-CN" sz="1600" dirty="0">
                <a:sym typeface="Calibri" pitchFamily="34" charset="0"/>
              </a:rPr>
              <a:t>The target for latency :</a:t>
            </a:r>
            <a:r>
              <a:rPr lang="en-GB" altLang="zh-CN" sz="1600" dirty="0" smtClean="0">
                <a:sym typeface="Calibri" pitchFamily="34" charset="0"/>
              </a:rPr>
              <a:t> at most </a:t>
            </a:r>
            <a:r>
              <a:rPr lang="en-GB" sz="1600" dirty="0" smtClean="0"/>
              <a:t>10 </a:t>
            </a:r>
            <a:r>
              <a:rPr lang="en-GB" sz="1600" dirty="0"/>
              <a:t>seconds latency requirement for uplink exception report </a:t>
            </a:r>
            <a:endParaRPr lang="en-US" altLang="zh-CN" sz="1600" dirty="0" smtClean="0">
              <a:latin typeface="Arial" pitchFamily="34" charset="0"/>
              <a:ea typeface="Arial Unicode MS" pitchFamily="34" charset="-122"/>
              <a:cs typeface="Arial" pitchFamily="34" charset="0"/>
              <a:sym typeface="Calibri" pitchFamily="34" charset="0"/>
            </a:endParaRPr>
          </a:p>
          <a:p>
            <a:pPr marL="685800" lvl="1" indent="-168275">
              <a:lnSpc>
                <a:spcPct val="130000"/>
              </a:lnSpc>
              <a:buFont typeface="Arial" pitchFamily="34" charset="0"/>
              <a:buChar char="•"/>
            </a:pPr>
            <a:endParaRPr kumimoji="1" lang="en-US" altLang="zh-CN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In Rel-15, enhancement should focus on be enhancement of specific aspects of individual technology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sz="1600" dirty="0" smtClean="0"/>
              <a:t>Support of both </a:t>
            </a:r>
            <a:r>
              <a:rPr lang="en-US" sz="1600" dirty="0" err="1" smtClean="0"/>
              <a:t>eMTC</a:t>
            </a:r>
            <a:r>
              <a:rPr lang="en-US" sz="1600" dirty="0" smtClean="0"/>
              <a:t> and NB-</a:t>
            </a:r>
            <a:r>
              <a:rPr lang="en-US" sz="1600" dirty="0" err="1" smtClean="0"/>
              <a:t>IoT</a:t>
            </a:r>
            <a:r>
              <a:rPr lang="en-US" sz="1600" dirty="0" smtClean="0"/>
              <a:t> mode and switching between two air interface should be based UE implementation.</a:t>
            </a:r>
          </a:p>
          <a:p>
            <a:pPr marL="1428750" lvl="2"/>
            <a:r>
              <a:rPr kumimoji="1" lang="en-US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No specification optimization for dual mode operation in Rel-15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For any future release, enhancement shall consider convergence to the final evolution path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sz="1600" dirty="0" smtClean="0"/>
              <a:t>General enhancement should be adopted for both technologies with minor variations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sz="1600" dirty="0" smtClean="0"/>
              <a:t>Differentiations targeting specific use case of each technology should be kept</a:t>
            </a:r>
            <a:endParaRPr lang="en-US" sz="1600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微软雅黑" pitchFamily="34" charset="-122"/>
              </a:rPr>
              <a:t>Proposals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1738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smtClean="0">
                <a:ea typeface="微软雅黑" pitchFamily="34" charset="-122"/>
              </a:rPr>
              <a:t>Thank you</a:t>
            </a:r>
            <a:endParaRPr sz="2400" smtClean="0"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5294</TotalTime>
  <Words>724</Words>
  <Application>Microsoft Office PowerPoint</Application>
  <PresentationFormat>On-screen Show (16:9)</PresentationFormat>
  <Paragraphs>164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</vt:lpstr>
      <vt:lpstr>3GPP TSG RAN Meeting #76 West Palm Beach, Florida,  June 5-8, 2017 Agenda item: 10.1.1 Document for: Discussion</vt:lpstr>
      <vt:lpstr>IoT : Roadmap in 3GPP</vt:lpstr>
      <vt:lpstr>Characteristics of  Current IoT applications</vt:lpstr>
      <vt:lpstr>Further IoT evolution in Rel-15</vt:lpstr>
      <vt:lpstr>Evolution of NB-IoT/eMTC </vt:lpstr>
      <vt:lpstr>Evolution of NB-IoT/eMTC to mMTC </vt:lpstr>
      <vt:lpstr>Evolution of NB-IoT/eMTC to mMTC </vt:lpstr>
      <vt:lpstr>Proposals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Considerations on NB-IoT/eMTC</dc:title>
  <dc:creator>ZTE</dc:creator>
  <cp:lastModifiedBy>R3-172015</cp:lastModifiedBy>
  <cp:revision>55</cp:revision>
  <dcterms:created xsi:type="dcterms:W3CDTF">2017-05-10T01:47:56Z</dcterms:created>
  <dcterms:modified xsi:type="dcterms:W3CDTF">2017-05-29T12:15:51Z</dcterms:modified>
</cp:coreProperties>
</file>