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45" r:id="rId7"/>
    <p:sldId id="739" r:id="rId8"/>
    <p:sldId id="740" r:id="rId9"/>
    <p:sldId id="741" r:id="rId10"/>
    <p:sldId id="742" r:id="rId11"/>
    <p:sldId id="743" r:id="rId12"/>
    <p:sldId id="744" r:id="rId13"/>
    <p:sldId id="746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8"/>
    <p:restoredTop sz="91922"/>
  </p:normalViewPr>
  <p:slideViewPr>
    <p:cSldViewPr snapToGrid="0">
      <p:cViewPr>
        <p:scale>
          <a:sx n="110" d="100"/>
          <a:sy n="110" d="100"/>
        </p:scale>
        <p:origin x="304" y="4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6/2/17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6/2/17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7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RP-170871 – SP-160339 -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#76, 5-9 June, 2017, Palm Beach, FL, USA</a:t>
            </a: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17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.png"/><Relationship Id="rId5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.pn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</a:t>
            </a:r>
            <a:r>
              <a:rPr lang="de-DE" sz="2200" dirty="0" err="1"/>
              <a:t>to</a:t>
            </a:r>
            <a:r>
              <a:rPr lang="de-DE" sz="2200" dirty="0"/>
              <a:t> TSG </a:t>
            </a:r>
            <a:r>
              <a:rPr lang="de-DE" sz="2200" dirty="0" smtClean="0"/>
              <a:t>RAN #76</a:t>
            </a:r>
            <a: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/>
            </a:r>
            <a:b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</a:br>
            <a:r>
              <a:rPr lang="en-US" sz="18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Questions for Advice and Requests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WG5 Summary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6951663" y="1004888"/>
            <a:ext cx="1962150" cy="3457575"/>
          </a:xfrm>
        </p:spPr>
        <p:txBody>
          <a:bodyPr/>
          <a:lstStyle/>
          <a:p>
            <a:pPr marL="341313" indent="-341313"/>
            <a:r>
              <a:rPr lang="de-DE" altLang="en-US" sz="1800">
                <a:ea typeface="ＭＳ Ｐゴシック" charset="-128"/>
              </a:rPr>
              <a:t>No requests or questions for RAN: ongoing discussion is handled in LS exchange, etc. at the WG level.</a:t>
            </a:r>
          </a:p>
          <a:p>
            <a:pPr marL="341313" indent="-341313"/>
            <a:endParaRPr lang="de-DE" altLang="en-US" sz="1400">
              <a:ea typeface="ＭＳ Ｐゴシック" charset="-128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1843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8" y="868363"/>
            <a:ext cx="5961062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sp>
        <p:nvSpPr>
          <p:cNvPr id="19458" name="Content Placeholder 1"/>
          <p:cNvSpPr>
            <a:spLocks noGrp="1"/>
          </p:cNvSpPr>
          <p:nvPr>
            <p:ph idx="1"/>
          </p:nvPr>
        </p:nvSpPr>
        <p:spPr>
          <a:xfrm>
            <a:off x="350838" y="3970338"/>
            <a:ext cx="8388350" cy="533400"/>
          </a:xfrm>
        </p:spPr>
        <p:txBody>
          <a:bodyPr/>
          <a:lstStyle/>
          <a:p>
            <a:pPr marL="341313" indent="-341313"/>
            <a:r>
              <a:rPr lang="de-DE" altLang="en-US" sz="2000">
                <a:ea typeface="ＭＳ Ｐゴシック" charset="-128"/>
              </a:rPr>
              <a:t>No requests or questions for RAN: ongoing discussion is handled in LS exchange, etc. at the WG level.</a:t>
            </a:r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19200"/>
            <a:ext cx="8164513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Topics for RAN-SA Coordination</a:t>
            </a:r>
            <a:endParaRPr lang="de-DE" altLang="en-US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Questions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triggered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by</a:t>
            </a:r>
            <a:r>
              <a:rPr lang="de-DE" altLang="en-US" sz="2400" dirty="0" smtClean="0">
                <a:ea typeface="ＭＳ Ｐゴシック" charset="-128"/>
              </a:rPr>
              <a:t> SA2 LSs</a:t>
            </a:r>
          </a:p>
          <a:p>
            <a:pPr marL="739815" lvl="1" indent="-341313"/>
            <a:r>
              <a:rPr lang="en-US" altLang="en-US" sz="1800" dirty="0">
                <a:ea typeface="ＭＳ Ｐゴシック" charset="-128"/>
              </a:rPr>
              <a:t>Emergency Support in NR (SP-170351/RP-173700</a:t>
            </a:r>
            <a:r>
              <a:rPr lang="en-US" altLang="en-US" sz="1800" dirty="0" smtClean="0">
                <a:ea typeface="ＭＳ Ｐゴシック" charset="-128"/>
              </a:rPr>
              <a:t>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EPC </a:t>
            </a:r>
            <a:r>
              <a:rPr lang="en-US" altLang="en-US" sz="1800" dirty="0" err="1" smtClean="0">
                <a:ea typeface="ＭＳ Ｐゴシック" charset="-128"/>
              </a:rPr>
              <a:t>QoS</a:t>
            </a:r>
            <a:r>
              <a:rPr lang="en-US" altLang="en-US" sz="1800" dirty="0" smtClean="0">
                <a:ea typeface="ＭＳ Ｐゴシック" charset="-128"/>
              </a:rPr>
              <a:t> aspects for TSG RAN’s lower latency features (SP-170350/RP-170897)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EUTRAN sharing enhancement (SP-170348/RP-170899)</a:t>
            </a:r>
            <a:endParaRPr lang="de-DE" altLang="en-US" sz="1800" dirty="0">
              <a:ea typeface="ＭＳ Ｐゴシック" charset="-128"/>
            </a:endParaRPr>
          </a:p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Other </a:t>
            </a:r>
            <a:r>
              <a:rPr lang="de-DE" altLang="en-US" sz="2400" dirty="0" err="1" smtClean="0">
                <a:ea typeface="ＭＳ Ｐゴシック" charset="-128"/>
              </a:rPr>
              <a:t>topics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for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coordination</a:t>
            </a:r>
            <a:endParaRPr lang="de-DE" altLang="en-US" sz="2400" dirty="0" smtClean="0">
              <a:ea typeface="ＭＳ Ｐゴシック" charset="-128"/>
            </a:endParaRPr>
          </a:p>
          <a:p>
            <a:pPr marL="739815" lvl="1" indent="-341313"/>
            <a:r>
              <a:rPr lang="en-GB" sz="1800" dirty="0"/>
              <a:t>Cross TSG planning for CIOT in Rel-15 and Rel-16</a:t>
            </a:r>
            <a:r>
              <a:rPr lang="en-US" sz="1800" dirty="0"/>
              <a:t> </a:t>
            </a:r>
            <a:r>
              <a:rPr lang="en-US" sz="1800" dirty="0" smtClean="0"/>
              <a:t>(SP-170518)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Low Latency </a:t>
            </a:r>
            <a:r>
              <a:rPr lang="en-US" altLang="en-US" sz="1800" dirty="0" err="1" smtClean="0">
                <a:ea typeface="ＭＳ Ｐゴシック" charset="-128"/>
              </a:rPr>
              <a:t>QoS</a:t>
            </a:r>
            <a:r>
              <a:rPr lang="en-US" altLang="en-US" sz="1800" dirty="0" smtClean="0">
                <a:ea typeface="ＭＳ Ｐゴシック" charset="-128"/>
              </a:rPr>
              <a:t> control (SA and RAN alignment) (SP-170535/RP-171250)</a:t>
            </a:r>
          </a:p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Agreed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>
                <a:ea typeface="ＭＳ Ｐゴシック" charset="-128"/>
              </a:rPr>
              <a:t>at RAN-SA </a:t>
            </a:r>
            <a:r>
              <a:rPr lang="de-DE" altLang="en-US" sz="2400" dirty="0" err="1">
                <a:ea typeface="ＭＳ Ｐゴシック" charset="-128"/>
              </a:rPr>
              <a:t>joint</a:t>
            </a:r>
            <a:r>
              <a:rPr lang="de-DE" altLang="en-US" sz="2400" dirty="0">
                <a:ea typeface="ＭＳ Ｐゴシック" charset="-128"/>
              </a:rPr>
              <a:t> </a:t>
            </a:r>
            <a:r>
              <a:rPr lang="de-DE" altLang="en-US" sz="2400" dirty="0" err="1">
                <a:ea typeface="ＭＳ Ｐゴシック" charset="-128"/>
              </a:rPr>
              <a:t>session</a:t>
            </a:r>
            <a:r>
              <a:rPr lang="de-DE" altLang="en-US" sz="2400" dirty="0">
                <a:ea typeface="ＭＳ Ｐゴシック" charset="-128"/>
              </a:rPr>
              <a:t> at TSG 75:</a:t>
            </a:r>
          </a:p>
          <a:p>
            <a:pPr marL="739815" lvl="1" indent="-341313"/>
            <a:r>
              <a:rPr lang="de-DE" altLang="en-US" sz="1600" dirty="0">
                <a:ea typeface="ＭＳ Ｐゴシック" charset="-128"/>
              </a:rPr>
              <a:t>RAN </a:t>
            </a:r>
            <a:r>
              <a:rPr lang="de-DE" altLang="en-US" sz="1600" dirty="0" err="1">
                <a:ea typeface="ＭＳ Ｐゴシック" charset="-128"/>
              </a:rPr>
              <a:t>should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identify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conclusions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with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system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impacts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by</a:t>
            </a:r>
            <a:r>
              <a:rPr lang="de-DE" altLang="en-US" sz="1600" dirty="0">
                <a:ea typeface="ＭＳ Ｐゴシック" charset="-128"/>
              </a:rPr>
              <a:t> TSG 76 (</a:t>
            </a:r>
            <a:r>
              <a:rPr lang="de-DE" altLang="en-US" sz="1600" dirty="0" err="1">
                <a:ea typeface="ＭＳ Ｐゴシック" charset="-128"/>
              </a:rPr>
              <a:t>latest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by</a:t>
            </a:r>
            <a:r>
              <a:rPr lang="de-DE" altLang="en-US" sz="1600" dirty="0">
                <a:ea typeface="ＭＳ Ｐゴシック" charset="-128"/>
              </a:rPr>
              <a:t> TSG 77</a:t>
            </a:r>
            <a:r>
              <a:rPr lang="de-DE" altLang="en-US" sz="1600" dirty="0" smtClean="0">
                <a:ea typeface="ＭＳ Ｐゴシック" charset="-128"/>
              </a:rPr>
              <a:t>).</a:t>
            </a:r>
          </a:p>
          <a:p>
            <a:pPr marL="739815" lvl="1" indent="-341313"/>
            <a:r>
              <a:rPr lang="de-DE" altLang="en-US" sz="1600" dirty="0" smtClean="0">
                <a:ea typeface="ＭＳ Ｐゴシック" charset="-128"/>
              </a:rPr>
              <a:t>The </a:t>
            </a:r>
            <a:r>
              <a:rPr lang="de-DE" altLang="en-US" sz="1600" dirty="0" err="1" smtClean="0">
                <a:ea typeface="ＭＳ Ｐゴシック" charset="-128"/>
              </a:rPr>
              <a:t>next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slide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shows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the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implications</a:t>
            </a:r>
            <a:r>
              <a:rPr lang="de-DE" altLang="en-US" sz="1600" dirty="0" smtClean="0">
                <a:ea typeface="ＭＳ Ｐゴシック" charset="-128"/>
              </a:rPr>
              <a:t>.</a:t>
            </a:r>
            <a:endParaRPr lang="de-DE" altLang="en-US" sz="1600" dirty="0">
              <a:ea typeface="ＭＳ Ｐゴシック" charset="-128"/>
            </a:endParaRPr>
          </a:p>
          <a:p>
            <a:pPr marL="341313" indent="-341313"/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Status after TSG 74: RAN &amp; SA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29" y="821803"/>
            <a:ext cx="7843245" cy="3891485"/>
          </a:xfr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SA#76. None of the work or study items sent to plenary for approval are shown in the figures (though some of these expectations are discussed.)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Report</a:t>
            </a:r>
          </a:p>
          <a:p>
            <a:pPr lvl="1">
              <a:lnSpc>
                <a:spcPct val="80000"/>
              </a:lnSpc>
            </a:pP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Coordination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Summary of Requests and Questions for Advice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443163"/>
            <a:ext cx="8488363" cy="2278062"/>
          </a:xfrm>
        </p:spPr>
        <p:txBody>
          <a:bodyPr/>
          <a:lstStyle/>
          <a:p>
            <a:pPr marL="341313" indent="-341313"/>
            <a:r>
              <a:rPr lang="de-DE" altLang="en-US" sz="2400" dirty="0">
                <a:ea typeface="ＭＳ Ｐゴシック" charset="-128"/>
              </a:rPr>
              <a:t>Rel-14 </a:t>
            </a:r>
            <a:r>
              <a:rPr lang="de-DE" altLang="en-US" sz="2400" dirty="0" err="1">
                <a:ea typeface="ＭＳ Ｐゴシック" charset="-128"/>
              </a:rPr>
              <a:t>frozen</a:t>
            </a:r>
            <a:endParaRPr lang="de-DE" altLang="en-US" sz="2000" dirty="0">
              <a:ea typeface="ＭＳ Ｐゴシック" charset="-128"/>
            </a:endParaRP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Stage 3 </a:t>
            </a:r>
            <a:r>
              <a:rPr lang="de-DE" altLang="en-US" sz="2000" dirty="0" err="1">
                <a:ea typeface="ＭＳ Ｐゴシック" charset="-128"/>
              </a:rPr>
              <a:t>and</a:t>
            </a:r>
            <a:r>
              <a:rPr lang="de-DE" altLang="en-US" sz="2000" dirty="0">
                <a:ea typeface="ＭＳ Ｐゴシック" charset="-128"/>
              </a:rPr>
              <a:t> ASN.1 </a:t>
            </a:r>
            <a:r>
              <a:rPr lang="de-DE" altLang="en-US" sz="2000" dirty="0" err="1">
                <a:ea typeface="ＭＳ Ｐゴシック" charset="-128"/>
              </a:rPr>
              <a:t>freeze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occurs</a:t>
            </a:r>
            <a:r>
              <a:rPr lang="de-DE" altLang="en-US" sz="2000" dirty="0">
                <a:ea typeface="ＭＳ Ｐゴシック" charset="-128"/>
              </a:rPr>
              <a:t> at TSG 76. </a:t>
            </a:r>
            <a:r>
              <a:rPr lang="de-DE" altLang="en-US" sz="2000" dirty="0" err="1">
                <a:ea typeface="ＭＳ Ｐゴシック" charset="-128"/>
              </a:rPr>
              <a:t>No</a:t>
            </a:r>
            <a:r>
              <a:rPr lang="de-DE" altLang="en-US" sz="2000" dirty="0">
                <a:ea typeface="ＭＳ Ｐゴシック" charset="-128"/>
              </a:rPr>
              <a:t> SA </a:t>
            </a:r>
            <a:r>
              <a:rPr lang="de-DE" altLang="en-US" sz="2000" dirty="0" err="1">
                <a:ea typeface="ＭＳ Ｐゴシック" charset="-128"/>
              </a:rPr>
              <a:t>exceptions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submitted</a:t>
            </a:r>
            <a:r>
              <a:rPr lang="de-DE" altLang="en-US" sz="2000" dirty="0">
                <a:ea typeface="ＭＳ Ｐゴシック" charset="-128"/>
              </a:rPr>
              <a:t>.</a:t>
            </a:r>
          </a:p>
          <a:p>
            <a:pPr marL="341313" indent="-341313"/>
            <a:r>
              <a:rPr lang="de-DE" altLang="en-US" sz="2400" dirty="0">
                <a:ea typeface="ＭＳ Ｐゴシック" charset="-128"/>
              </a:rPr>
              <a:t>Rel-15 </a:t>
            </a:r>
            <a:r>
              <a:rPr lang="de-DE" altLang="en-US" sz="2400" dirty="0" err="1">
                <a:ea typeface="ＭＳ Ｐゴシック" charset="-128"/>
              </a:rPr>
              <a:t>ongoing</a:t>
            </a:r>
            <a:endParaRPr lang="de-DE" altLang="en-US" sz="2400" dirty="0">
              <a:ea typeface="ＭＳ Ｐゴシック" charset="-128"/>
            </a:endParaRP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Stage 1 </a:t>
            </a:r>
            <a:r>
              <a:rPr lang="de-DE" altLang="en-US" sz="2000" dirty="0" err="1">
                <a:ea typeface="ＭＳ Ｐゴシック" charset="-128"/>
              </a:rPr>
              <a:t>freezes</a:t>
            </a:r>
            <a:r>
              <a:rPr lang="de-DE" altLang="en-US" sz="2000" dirty="0">
                <a:ea typeface="ＭＳ Ｐゴシック" charset="-128"/>
              </a:rPr>
              <a:t> at TSG 76 </a:t>
            </a:r>
            <a:r>
              <a:rPr lang="de-DE" altLang="en-US" sz="2000" dirty="0" err="1">
                <a:ea typeface="ＭＳ Ｐゴシック" charset="-128"/>
              </a:rPr>
              <a:t>for</a:t>
            </a:r>
            <a:r>
              <a:rPr lang="de-DE" altLang="en-US" sz="2000" dirty="0">
                <a:ea typeface="ＭＳ Ｐゴシック" charset="-128"/>
              </a:rPr>
              <a:t> Rel-15. SA1 </a:t>
            </a:r>
            <a:r>
              <a:rPr lang="de-DE" altLang="en-US" sz="2000" dirty="0" err="1">
                <a:ea typeface="ＭＳ Ｐゴシック" charset="-128"/>
              </a:rPr>
              <a:t>studies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that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continue</a:t>
            </a:r>
            <a:r>
              <a:rPr lang="de-DE" altLang="en-US" sz="2000" dirty="0">
                <a:ea typeface="ＭＳ Ｐゴシック" charset="-128"/>
              </a:rPr>
              <a:t> =&gt; Rel-16.</a:t>
            </a: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Normative </a:t>
            </a:r>
            <a:r>
              <a:rPr lang="de-DE" altLang="en-US" sz="2000" dirty="0" err="1">
                <a:ea typeface="ＭＳ Ｐゴシック" charset="-128"/>
              </a:rPr>
              <a:t>stage</a:t>
            </a:r>
            <a:r>
              <a:rPr lang="de-DE" altLang="en-US" sz="2000" dirty="0">
                <a:ea typeface="ＭＳ Ｐゴシック" charset="-128"/>
              </a:rPr>
              <a:t> 2 </a:t>
            </a:r>
            <a:r>
              <a:rPr lang="de-DE" altLang="en-US" sz="2000" dirty="0" err="1">
                <a:ea typeface="ＭＳ Ｐゴシック" charset="-128"/>
              </a:rPr>
              <a:t>ongoing</a:t>
            </a:r>
            <a:r>
              <a:rPr lang="de-DE" altLang="en-US" sz="2000" dirty="0">
                <a:ea typeface="ＭＳ Ｐゴシック" charset="-128"/>
              </a:rPr>
              <a:t>. WIDs </a:t>
            </a:r>
            <a:r>
              <a:rPr lang="de-DE" altLang="en-US" sz="2000" dirty="0" err="1">
                <a:ea typeface="ＭＳ Ｐゴシック" charset="-128"/>
              </a:rPr>
              <a:t>for</a:t>
            </a:r>
            <a:r>
              <a:rPr lang="de-DE" altLang="en-US" sz="2000" dirty="0">
                <a:ea typeface="ＭＳ Ｐゴシック" charset="-128"/>
              </a:rPr>
              <a:t> 5G Phase 2 </a:t>
            </a:r>
            <a:r>
              <a:rPr lang="de-DE" altLang="en-US" sz="2000" dirty="0" err="1">
                <a:ea typeface="ＭＳ Ｐゴシック" charset="-128"/>
              </a:rPr>
              <a:t>studies</a:t>
            </a:r>
            <a:r>
              <a:rPr lang="de-DE" altLang="en-US" sz="2000" dirty="0">
                <a:ea typeface="ＭＳ Ｐゴシック" charset="-128"/>
              </a:rPr>
              <a:t> at TSG 76.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4" y="942975"/>
            <a:ext cx="6921640" cy="15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sp>
        <p:nvSpPr>
          <p:cNvPr id="9218" name="Content Placeholder 2"/>
          <p:cNvSpPr txBox="1">
            <a:spLocks/>
          </p:cNvSpPr>
          <p:nvPr/>
        </p:nvSpPr>
        <p:spPr bwMode="auto">
          <a:xfrm>
            <a:off x="46038" y="3678238"/>
            <a:ext cx="90519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1430" tIns="45715" rIns="91430" bIns="45715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1413" indent="-227013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598613" indent="-227013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5813" indent="-227013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buFontTx/>
              <a:buBlip>
                <a:blip r:embed="rId4"/>
              </a:buBlip>
            </a:pPr>
            <a:r>
              <a:rPr lang="de-DE" altLang="en-US" sz="1600" dirty="0"/>
              <a:t>SA1 </a:t>
            </a:r>
            <a:r>
              <a:rPr lang="de-DE" altLang="en-US" sz="1600" dirty="0" err="1"/>
              <a:t>has</a:t>
            </a:r>
            <a:r>
              <a:rPr lang="de-DE" altLang="en-US" sz="1600" dirty="0"/>
              <a:t> </a:t>
            </a:r>
            <a:r>
              <a:rPr lang="de-DE" altLang="en-US" sz="1600" dirty="0" err="1"/>
              <a:t>sent</a:t>
            </a:r>
            <a:r>
              <a:rPr lang="de-DE" altLang="en-US" sz="1600" dirty="0"/>
              <a:t> Normative 3GPP TS 22.261 Service </a:t>
            </a:r>
            <a:r>
              <a:rPr lang="de-DE" altLang="en-US" sz="1600" dirty="0" err="1"/>
              <a:t>Requirements</a:t>
            </a:r>
            <a:r>
              <a:rPr lang="de-DE" altLang="en-US" sz="1600" dirty="0"/>
              <a:t> </a:t>
            </a:r>
            <a:r>
              <a:rPr lang="de-DE" altLang="en-US" sz="1600" dirty="0" err="1"/>
              <a:t>for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the</a:t>
            </a:r>
            <a:r>
              <a:rPr lang="de-DE" altLang="en-US" sz="1600" dirty="0"/>
              <a:t> 5G System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TSG SA </a:t>
            </a:r>
            <a:r>
              <a:rPr lang="de-DE" altLang="en-US" sz="1600" dirty="0" err="1"/>
              <a:t>for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approval</a:t>
            </a:r>
            <a:r>
              <a:rPr lang="de-DE" altLang="en-US" sz="1600" dirty="0"/>
              <a:t>. RAN WGs will </a:t>
            </a:r>
            <a:r>
              <a:rPr lang="de-DE" altLang="en-US" sz="1600" dirty="0" err="1"/>
              <a:t>now</a:t>
            </a:r>
            <a:r>
              <a:rPr lang="de-DE" altLang="en-US" sz="1600" dirty="0"/>
              <a:t> </a:t>
            </a:r>
            <a:r>
              <a:rPr lang="de-DE" altLang="en-US" sz="1600" dirty="0" err="1"/>
              <a:t>be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able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</a:t>
            </a:r>
            <a:r>
              <a:rPr lang="de-DE" altLang="en-US" sz="1600" dirty="0" err="1"/>
              <a:t>refer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an </a:t>
            </a:r>
            <a:r>
              <a:rPr lang="de-DE" altLang="en-US" sz="1600" dirty="0" err="1"/>
              <a:t>approved</a:t>
            </a:r>
            <a:r>
              <a:rPr lang="de-DE" altLang="en-US" sz="1600" dirty="0"/>
              <a:t> TS </a:t>
            </a:r>
            <a:r>
              <a:rPr lang="de-DE" altLang="en-US" sz="1600" dirty="0" err="1"/>
              <a:t>for</a:t>
            </a:r>
            <a:r>
              <a:rPr lang="de-DE" altLang="en-US" sz="1600" dirty="0"/>
              <a:t> 5G </a:t>
            </a:r>
            <a:r>
              <a:rPr lang="de-DE" altLang="en-US" sz="1600" dirty="0" err="1"/>
              <a:t>requirements</a:t>
            </a:r>
            <a:r>
              <a:rPr lang="de-DE" altLang="en-US" sz="1600" dirty="0"/>
              <a:t>.</a:t>
            </a:r>
          </a:p>
          <a:p>
            <a:pPr>
              <a:buFontTx/>
              <a:buBlip>
                <a:blip r:embed="rId4"/>
              </a:buBlip>
            </a:pPr>
            <a:r>
              <a:rPr lang="de-DE" altLang="en-US" sz="1600" dirty="0"/>
              <a:t>LS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TSG RAN (S1-171461/RP-17xxxx) </a:t>
            </a:r>
            <a:r>
              <a:rPr lang="de-DE" altLang="en-US" sz="1600" dirty="0" err="1"/>
              <a:t>includes</a:t>
            </a:r>
            <a:r>
              <a:rPr lang="de-DE" altLang="en-US" sz="1600" dirty="0"/>
              <a:t> Rel-15 eV2X WID </a:t>
            </a:r>
            <a:r>
              <a:rPr lang="de-DE" altLang="en-US" sz="1600" dirty="0" err="1"/>
              <a:t>and</a:t>
            </a:r>
            <a:r>
              <a:rPr lang="de-DE" altLang="en-US" sz="1600" dirty="0"/>
              <a:t> eV2X TS, </a:t>
            </a:r>
            <a:r>
              <a:rPr lang="de-DE" altLang="en-US" sz="1600" dirty="0" err="1"/>
              <a:t>sent</a:t>
            </a:r>
            <a:r>
              <a:rPr lang="de-DE" altLang="en-US" sz="1600" dirty="0"/>
              <a:t> </a:t>
            </a:r>
            <a:r>
              <a:rPr lang="de-DE" altLang="en-US" sz="1600" dirty="0" err="1"/>
              <a:t>for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approval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SA 75. TSG RAN </a:t>
            </a:r>
            <a:r>
              <a:rPr lang="de-DE" altLang="en-US" sz="1600" dirty="0" err="1"/>
              <a:t>is</a:t>
            </a:r>
            <a:r>
              <a:rPr lang="de-DE" altLang="en-US" sz="1600" dirty="0"/>
              <a:t> </a:t>
            </a:r>
            <a:r>
              <a:rPr lang="de-DE" altLang="en-US" sz="1600" dirty="0" err="1"/>
              <a:t>kindly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asked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to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take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the</a:t>
            </a:r>
            <a:r>
              <a:rPr lang="de-DE" altLang="en-US" sz="1600" dirty="0"/>
              <a:t> WID </a:t>
            </a:r>
            <a:r>
              <a:rPr lang="de-DE" altLang="en-US" sz="1600" dirty="0" err="1"/>
              <a:t>and</a:t>
            </a:r>
            <a:r>
              <a:rPr lang="de-DE" altLang="en-US" sz="1600" dirty="0"/>
              <a:t> TS </a:t>
            </a:r>
            <a:r>
              <a:rPr lang="de-DE" altLang="en-US" sz="1600" dirty="0" err="1"/>
              <a:t>into</a:t>
            </a:r>
            <a:r>
              <a:rPr lang="de-DE" altLang="en-US" sz="1600" dirty="0"/>
              <a:t> </a:t>
            </a:r>
            <a:r>
              <a:rPr lang="de-DE" altLang="en-US" sz="1600" dirty="0" err="1"/>
              <a:t>account</a:t>
            </a:r>
            <a:r>
              <a:rPr lang="de-DE" altLang="en-US" sz="1600" dirty="0"/>
              <a:t> </a:t>
            </a:r>
            <a:r>
              <a:rPr lang="de-DE" altLang="en-US" sz="1600" dirty="0" err="1"/>
              <a:t>for</a:t>
            </a:r>
            <a:r>
              <a:rPr lang="de-DE" altLang="en-US" sz="1600" dirty="0"/>
              <a:t> </a:t>
            </a:r>
            <a:r>
              <a:rPr lang="de-DE" altLang="en-US" sz="1600" dirty="0" err="1"/>
              <a:t>planning</a:t>
            </a:r>
            <a:r>
              <a:rPr lang="de-DE" altLang="en-US" sz="1600" dirty="0"/>
              <a:t> </a:t>
            </a:r>
            <a:r>
              <a:rPr lang="de-DE" altLang="en-US" sz="1600" dirty="0" err="1"/>
              <a:t>their</a:t>
            </a:r>
            <a:r>
              <a:rPr lang="de-DE" altLang="en-US" sz="1600" dirty="0"/>
              <a:t> Rel-15 eV2X </a:t>
            </a:r>
            <a:r>
              <a:rPr lang="de-DE" altLang="en-US" sz="1600" dirty="0" err="1"/>
              <a:t>study</a:t>
            </a:r>
            <a:r>
              <a:rPr lang="de-DE" altLang="en-US" sz="1600" dirty="0"/>
              <a:t>.</a:t>
            </a:r>
          </a:p>
        </p:txBody>
      </p:sp>
      <p:pic>
        <p:nvPicPr>
          <p:cNvPr id="9219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7865" y="801688"/>
            <a:ext cx="6013450" cy="287655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sp>
        <p:nvSpPr>
          <p:cNvPr id="11266" name="Content Placeholder 2"/>
          <p:cNvSpPr txBox="1">
            <a:spLocks/>
          </p:cNvSpPr>
          <p:nvPr/>
        </p:nvSpPr>
        <p:spPr bwMode="auto">
          <a:xfrm>
            <a:off x="325438" y="4051300"/>
            <a:ext cx="889317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91430" tIns="45715" rIns="91430" bIns="45715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buFontTx/>
              <a:buBlip>
                <a:blip r:embed="rId4"/>
              </a:buBlip>
            </a:pPr>
            <a:r>
              <a:rPr lang="de-DE" altLang="en-US" sz="2000"/>
              <a:t>Items for discussion with RAN are listed on the following slide.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13" y="839788"/>
            <a:ext cx="8380000" cy="3885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>
                <a:ea typeface="ＭＳ Ｐゴシック" charset="-128"/>
              </a:rPr>
              <a:t>SA2 Related Items for RAN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SA2 </a:t>
            </a:r>
            <a:r>
              <a:rPr lang="de-DE" altLang="en-US" sz="2400" dirty="0" err="1" smtClean="0">
                <a:ea typeface="ＭＳ Ｐゴシック" charset="-128"/>
              </a:rPr>
              <a:t>pauses</a:t>
            </a:r>
            <a:r>
              <a:rPr lang="de-DE" altLang="en-US" sz="2400" dirty="0" smtClean="0">
                <a:ea typeface="ＭＳ Ｐゴシック" charset="-128"/>
              </a:rPr>
              <a:t> FS_LTE_LIGHT_CONNECTION</a:t>
            </a:r>
          </a:p>
          <a:p>
            <a:pPr marL="739815" lvl="1" indent="-341313"/>
            <a:r>
              <a:rPr lang="de-DE" altLang="en-US" sz="2000" dirty="0" err="1" smtClean="0">
                <a:ea typeface="ＭＳ Ｐゴシック" charset="-128"/>
              </a:rPr>
              <a:t>Wait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for</a:t>
            </a:r>
            <a:r>
              <a:rPr lang="de-DE" altLang="en-US" sz="2000" dirty="0" smtClean="0">
                <a:ea typeface="ＭＳ Ｐゴシック" charset="-128"/>
              </a:rPr>
              <a:t> RAN </a:t>
            </a:r>
            <a:r>
              <a:rPr lang="de-DE" altLang="en-US" sz="2000" dirty="0" err="1" smtClean="0">
                <a:ea typeface="ＭＳ Ｐゴシック" charset="-128"/>
              </a:rPr>
              <a:t>work</a:t>
            </a:r>
            <a:r>
              <a:rPr lang="de-DE" altLang="en-US" sz="2000" dirty="0" smtClean="0">
                <a:ea typeface="ＭＳ Ｐゴシック" charset="-128"/>
              </a:rPr>
              <a:t> on RRC_INACTIVE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progress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harmonize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approaches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between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</a:p>
          <a:p>
            <a:pPr marL="739815" lvl="1" indent="-341313"/>
            <a:r>
              <a:rPr lang="de-DE" altLang="en-US" sz="1800" dirty="0" smtClean="0">
                <a:ea typeface="ＭＳ Ｐゴシック" charset="-128"/>
              </a:rPr>
              <a:t>RAN </a:t>
            </a:r>
            <a:r>
              <a:rPr lang="de-DE" altLang="en-US" sz="1800" dirty="0" err="1">
                <a:ea typeface="ＭＳ Ｐゴシック" charset="-128"/>
              </a:rPr>
              <a:t>should</a:t>
            </a:r>
            <a:r>
              <a:rPr lang="de-DE" altLang="en-US" sz="1800" dirty="0">
                <a:ea typeface="ＭＳ Ｐゴシック" charset="-128"/>
              </a:rPr>
              <a:t> </a:t>
            </a:r>
            <a:r>
              <a:rPr lang="de-DE" altLang="en-US" sz="1800" dirty="0" err="1">
                <a:ea typeface="ＭＳ Ｐゴシック" charset="-128"/>
              </a:rPr>
              <a:t>identify</a:t>
            </a:r>
            <a:r>
              <a:rPr lang="de-DE" altLang="en-US" sz="1800" dirty="0">
                <a:ea typeface="ＭＳ Ｐゴシック" charset="-128"/>
              </a:rPr>
              <a:t> </a:t>
            </a:r>
            <a:r>
              <a:rPr lang="de-DE" altLang="en-US" sz="1800" dirty="0" err="1">
                <a:ea typeface="ＭＳ Ｐゴシック" charset="-128"/>
              </a:rPr>
              <a:t>conclusions</a:t>
            </a:r>
            <a:r>
              <a:rPr lang="de-DE" altLang="en-US" sz="1800" dirty="0">
                <a:ea typeface="ＭＳ Ｐゴシック" charset="-128"/>
              </a:rPr>
              <a:t> </a:t>
            </a:r>
            <a:r>
              <a:rPr lang="de-DE" altLang="en-US" sz="1800" dirty="0" err="1">
                <a:ea typeface="ＭＳ Ｐゴシック" charset="-128"/>
              </a:rPr>
              <a:t>with</a:t>
            </a:r>
            <a:r>
              <a:rPr lang="de-DE" altLang="en-US" sz="1800" dirty="0">
                <a:ea typeface="ＭＳ Ｐゴシック" charset="-128"/>
              </a:rPr>
              <a:t> </a:t>
            </a:r>
            <a:r>
              <a:rPr lang="de-DE" altLang="en-US" sz="1800" dirty="0" err="1" smtClean="0">
                <a:ea typeface="ＭＳ Ｐゴシック" charset="-128"/>
              </a:rPr>
              <a:t>system</a:t>
            </a:r>
            <a:r>
              <a:rPr lang="de-DE" altLang="en-US" sz="1800" dirty="0" smtClean="0">
                <a:ea typeface="ＭＳ Ｐゴシック" charset="-128"/>
              </a:rPr>
              <a:t> </a:t>
            </a:r>
            <a:r>
              <a:rPr lang="de-DE" altLang="en-US" sz="1800" dirty="0" err="1">
                <a:ea typeface="ＭＳ Ｐゴシック" charset="-128"/>
              </a:rPr>
              <a:t>impacts</a:t>
            </a:r>
            <a:r>
              <a:rPr lang="de-DE" altLang="en-US" sz="1800" dirty="0">
                <a:ea typeface="ＭＳ Ｐゴシック" charset="-128"/>
              </a:rPr>
              <a:t> </a:t>
            </a:r>
            <a:r>
              <a:rPr lang="de-DE" altLang="en-US" sz="1800" dirty="0" err="1">
                <a:ea typeface="ＭＳ Ｐゴシック" charset="-128"/>
              </a:rPr>
              <a:t>by</a:t>
            </a:r>
            <a:r>
              <a:rPr lang="de-DE" altLang="en-US" sz="1800" dirty="0">
                <a:ea typeface="ＭＳ Ｐゴシック" charset="-128"/>
              </a:rPr>
              <a:t> TSG 76 (</a:t>
            </a:r>
            <a:r>
              <a:rPr lang="de-DE" altLang="en-US" sz="1800" dirty="0" err="1">
                <a:ea typeface="ＭＳ Ｐゴシック" charset="-128"/>
              </a:rPr>
              <a:t>latest</a:t>
            </a:r>
            <a:r>
              <a:rPr lang="de-DE" altLang="en-US" sz="1800" dirty="0">
                <a:ea typeface="ＭＳ Ｐゴシック" charset="-128"/>
              </a:rPr>
              <a:t> </a:t>
            </a:r>
            <a:r>
              <a:rPr lang="de-DE" altLang="en-US" sz="1800" dirty="0" err="1">
                <a:ea typeface="ＭＳ Ｐゴシック" charset="-128"/>
              </a:rPr>
              <a:t>by</a:t>
            </a:r>
            <a:r>
              <a:rPr lang="de-DE" altLang="en-US" sz="1800" dirty="0">
                <a:ea typeface="ＭＳ Ｐゴシック" charset="-128"/>
              </a:rPr>
              <a:t> TSG 77</a:t>
            </a:r>
            <a:r>
              <a:rPr lang="de-DE" altLang="en-US" sz="1800" dirty="0" smtClean="0">
                <a:ea typeface="ＭＳ Ｐゴシック" charset="-128"/>
              </a:rPr>
              <a:t>).</a:t>
            </a:r>
          </a:p>
          <a:p>
            <a:pPr marL="341313" indent="-341313"/>
            <a:endParaRPr lang="de-DE" altLang="en-US" sz="2200" dirty="0" smtClean="0">
              <a:ea typeface="ＭＳ Ｐゴシック" charset="-128"/>
            </a:endParaRPr>
          </a:p>
          <a:p>
            <a:pPr marL="341313" indent="-341313"/>
            <a:endParaRPr lang="de-DE" altLang="en-US" sz="2400" dirty="0" smtClean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50" y="706835"/>
            <a:ext cx="7543219" cy="4075901"/>
          </a:xfrm>
        </p:spPr>
      </p:pic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2"/>
          <p:cNvSpPr>
            <a:spLocks noGrp="1"/>
          </p:cNvSpPr>
          <p:nvPr>
            <p:ph idx="1"/>
          </p:nvPr>
        </p:nvSpPr>
        <p:spPr>
          <a:xfrm>
            <a:off x="303213" y="4060825"/>
            <a:ext cx="8424862" cy="723900"/>
          </a:xfrm>
        </p:spPr>
        <p:txBody>
          <a:bodyPr/>
          <a:lstStyle/>
          <a:p>
            <a:pPr marL="341313" indent="-341313"/>
            <a:r>
              <a:rPr lang="de-DE" altLang="en-US" sz="2000">
                <a:ea typeface="ＭＳ Ｐゴシック" charset="-128"/>
              </a:rPr>
              <a:t>No requests or questions for RAN: ongoing discussion is handled in LS exchange, etc. at the WG level.</a:t>
            </a:r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028700"/>
            <a:ext cx="754538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114300" y="4467225"/>
            <a:ext cx="8924925" cy="398463"/>
          </a:xfrm>
        </p:spPr>
        <p:txBody>
          <a:bodyPr/>
          <a:lstStyle/>
          <a:p>
            <a:pPr marL="341313" indent="-341313"/>
            <a:r>
              <a:rPr lang="de-DE" altLang="en-US" sz="1600">
                <a:ea typeface="ＭＳ Ｐゴシック" charset="-128"/>
              </a:rPr>
              <a:t>No requests or questions for RAN: ongoing discussion is handled in LS exchange, etc. at the WG level.</a:t>
            </a:r>
          </a:p>
          <a:p>
            <a:pPr marL="341313" indent="-341313"/>
            <a:endParaRPr lang="de-DE" altLang="en-US" sz="2000">
              <a:ea typeface="ＭＳ Ｐゴシック" charset="-128"/>
            </a:endParaRP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952500"/>
            <a:ext cx="8720138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8229</TotalTime>
  <Words>459</Words>
  <Application>Microsoft Macintosh PowerPoint</Application>
  <PresentationFormat>On-screen Show (16:9)</PresentationFormat>
  <Paragraphs>55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Calibri</vt:lpstr>
      <vt:lpstr>ＭＳ Ｐゴシック</vt:lpstr>
      <vt:lpstr>Times New Roman</vt:lpstr>
      <vt:lpstr>Arial</vt:lpstr>
      <vt:lpstr>Office Theme</vt:lpstr>
      <vt:lpstr>TSG SA Report to TSG RAN #76 Questions for Advice and Requests</vt:lpstr>
      <vt:lpstr>Contents</vt:lpstr>
      <vt:lpstr>SA Status Overview</vt:lpstr>
      <vt:lpstr>SA WG1 Summary</vt:lpstr>
      <vt:lpstr>SA WG2 Summary</vt:lpstr>
      <vt:lpstr>SA2 Related Items for RAN</vt:lpstr>
      <vt:lpstr>SA WG3 Summary</vt:lpstr>
      <vt:lpstr>SA WG3LI Summary</vt:lpstr>
      <vt:lpstr>SA WG4 Summary</vt:lpstr>
      <vt:lpstr>SA WG5 Summary</vt:lpstr>
      <vt:lpstr>SA WG6 Summary</vt:lpstr>
      <vt:lpstr>Topics for RAN-SA Coordination</vt:lpstr>
      <vt:lpstr>Status after TSG 74: RAN &amp; SA</vt:lpstr>
      <vt:lpstr>Thanks</vt:lpstr>
    </vt:vector>
  </TitlesOfParts>
  <Company>3GPP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Erik Guttman</cp:lastModifiedBy>
  <cp:revision>1168</cp:revision>
  <cp:lastPrinted>2017-02-24T12:37:51Z</cp:lastPrinted>
  <dcterms:created xsi:type="dcterms:W3CDTF">2008-08-30T09:32:10Z</dcterms:created>
  <dcterms:modified xsi:type="dcterms:W3CDTF">2017-06-02T16:33:38Z</dcterms:modified>
</cp:coreProperties>
</file>