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2" r:id="rId3"/>
    <p:sldId id="264" r:id="rId4"/>
    <p:sldId id="269" r:id="rId5"/>
    <p:sldId id="265" r:id="rId6"/>
    <p:sldId id="260" r:id="rId7"/>
    <p:sldId id="266" r:id="rId8"/>
    <p:sldId id="261" r:id="rId9"/>
  </p:sldIdLst>
  <p:sldSz cx="9144000" cy="6858000" type="screen4x3"/>
  <p:notesSz cx="6884988" cy="10018713"/>
  <p:embeddedFontLst>
    <p:embeddedFont>
      <p:font typeface="Ericsson Capital TT" panose="020B0604020202020204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4"/>
            <p14:sldId id="269"/>
            <p14:sldId id="265"/>
            <p14:sldId id="260"/>
            <p14:sldId id="266"/>
            <p14:sldId id="26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51" autoAdjust="0"/>
    <p:restoredTop sz="95319" autoAdjust="0"/>
  </p:normalViewPr>
  <p:slideViewPr>
    <p:cSldViewPr snapToGrid="0" snapToObjects="1">
      <p:cViewPr varScale="1">
        <p:scale>
          <a:sx n="80" d="100"/>
          <a:sy n="80" d="100"/>
        </p:scale>
        <p:origin x="-372" y="-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C6A4-5950-4D82-BE0D-3E38BEEA3C5E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22233-B2AE-4985-8934-97B448F367E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14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8998D3-D492-414A-B3EB-0AE21116B23F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990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5C4230-12A2-482A-8A22-8B4B117E5157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112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2016  |  2016-11-28  |  Page </a:t>
            </a:r>
            <a:fld id="{BF8C3D6E-1ACF-47FE-8023-8CE4823FFB73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3700" y="2857978"/>
            <a:ext cx="8351839" cy="1790222"/>
          </a:xfrm>
        </p:spPr>
        <p:txBody>
          <a:bodyPr>
            <a:noAutofit/>
          </a:bodyPr>
          <a:lstStyle/>
          <a:p>
            <a:r>
              <a:rPr lang="en-US" sz="4000" dirty="0"/>
              <a:t>Motivation for Study on Enhanced LTE Support for Aerial Vehicles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NTT DOCOMO, INC.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93700" y="527980"/>
            <a:ext cx="56380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 #75, Dubrovnik, Croatia, March 6 - 9, 2017</a:t>
            </a:r>
          </a:p>
          <a:p>
            <a:r>
              <a:rPr lang="en-US" dirty="0"/>
              <a:t>AI </a:t>
            </a:r>
            <a:r>
              <a:rPr lang="en-US" dirty="0" smtClean="0"/>
              <a:t>10.1.2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 smtClean="0"/>
              <a:t>RP-170157</a:t>
            </a:r>
            <a:endParaRPr lang="en-US" dirty="0"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64810"/>
            <a:ext cx="8351839" cy="4552870"/>
          </a:xfrm>
        </p:spPr>
        <p:txBody>
          <a:bodyPr>
            <a:normAutofit/>
          </a:bodyPr>
          <a:lstStyle/>
          <a:p>
            <a:r>
              <a:rPr lang="en-US" dirty="0"/>
              <a:t>Airplanes</a:t>
            </a:r>
          </a:p>
          <a:p>
            <a:pPr lvl="1"/>
            <a:r>
              <a:rPr lang="en-US" dirty="0"/>
              <a:t>Cruising altitude:  ~12 km</a:t>
            </a:r>
          </a:p>
          <a:p>
            <a:pPr lvl="1"/>
            <a:r>
              <a:rPr lang="en-US" dirty="0"/>
              <a:t>Speed: 878–926 km/h</a:t>
            </a:r>
          </a:p>
          <a:p>
            <a:pPr lvl="1"/>
            <a:endParaRPr lang="en-US" dirty="0"/>
          </a:p>
          <a:p>
            <a:r>
              <a:rPr lang="en-US" dirty="0"/>
              <a:t>Unmanned aerial vehicles (UAVs)</a:t>
            </a:r>
          </a:p>
          <a:p>
            <a:pPr lvl="1"/>
            <a:r>
              <a:rPr lang="en-US" dirty="0"/>
              <a:t>Example: commercial drones</a:t>
            </a:r>
          </a:p>
          <a:p>
            <a:pPr lvl="2"/>
            <a:r>
              <a:rPr lang="en-US" dirty="0"/>
              <a:t>Altitude: ~100 m</a:t>
            </a:r>
          </a:p>
          <a:p>
            <a:pPr lvl="2"/>
            <a:r>
              <a:rPr lang="en-US" dirty="0"/>
              <a:t>Speed: ~160 km/h</a:t>
            </a:r>
          </a:p>
          <a:p>
            <a:pPr lvl="2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Aerial Vehicles</a:t>
            </a:r>
          </a:p>
        </p:txBody>
      </p:sp>
    </p:spTree>
    <p:extLst>
      <p:ext uri="{BB962C8B-B14F-4D97-AF65-F5344CB8AC3E}">
        <p14:creationId xmlns:p14="http://schemas.microsoft.com/office/powerpoint/2010/main" val="2371069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4222032"/>
          </a:xfrm>
        </p:spPr>
        <p:txBody>
          <a:bodyPr>
            <a:normAutofit/>
          </a:bodyPr>
          <a:lstStyle/>
          <a:p>
            <a:r>
              <a:rPr lang="en-US" dirty="0"/>
              <a:t>Use cases: package delivery, search-and-rescue, monitoring of critical infrastructure, wildlife conservation, flying cameras, and surveillance</a:t>
            </a:r>
          </a:p>
          <a:p>
            <a:pPr lvl="1"/>
            <a:endParaRPr lang="en-US" dirty="0"/>
          </a:p>
          <a:p>
            <a:r>
              <a:rPr lang="en-US" dirty="0"/>
              <a:t>Connectivity needs</a:t>
            </a:r>
          </a:p>
          <a:p>
            <a:pPr lvl="1"/>
            <a:r>
              <a:rPr lang="en-US" dirty="0"/>
              <a:t>Provide command and control to drones</a:t>
            </a:r>
          </a:p>
          <a:p>
            <a:pPr lvl="1"/>
            <a:r>
              <a:rPr lang="en-US" dirty="0"/>
              <a:t>Receive video feed from drones</a:t>
            </a:r>
          </a:p>
          <a:p>
            <a:pPr lvl="1"/>
            <a:r>
              <a:rPr lang="en-US" dirty="0"/>
              <a:t>Wide-area coverage</a:t>
            </a:r>
          </a:p>
          <a:p>
            <a:pPr lvl="1"/>
            <a:r>
              <a:rPr lang="en-US" dirty="0"/>
              <a:t>Work for non-line-of-sight scenarios</a:t>
            </a:r>
          </a:p>
          <a:p>
            <a:pPr lvl="1"/>
            <a:r>
              <a:rPr lang="en-US" dirty="0"/>
              <a:t>Mobility support (handover)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Drones</a:t>
            </a:r>
          </a:p>
        </p:txBody>
      </p:sp>
    </p:spTree>
    <p:extLst>
      <p:ext uri="{BB962C8B-B14F-4D97-AF65-F5344CB8AC3E}">
        <p14:creationId xmlns:p14="http://schemas.microsoft.com/office/powerpoint/2010/main" val="6898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3701" y="1148553"/>
            <a:ext cx="8351839" cy="3650888"/>
          </a:xfrm>
        </p:spPr>
        <p:txBody>
          <a:bodyPr>
            <a:normAutofit/>
          </a:bodyPr>
          <a:lstStyle/>
          <a:p>
            <a:r>
              <a:rPr lang="en-US" altLang="ja-JP" dirty="0"/>
              <a:t>Potential challenges on emerging drone services</a:t>
            </a:r>
          </a:p>
          <a:p>
            <a:pPr lvl="1"/>
            <a:r>
              <a:rPr lang="en-GB" dirty="0"/>
              <a:t>The UL signal from an aerial vehicle increases interference in the neighbour cells. The increased interference gives a negative impact to the UE on the ground, e.g. smartphone, </a:t>
            </a:r>
            <a:r>
              <a:rPr lang="en-GB" dirty="0" err="1"/>
              <a:t>IoT</a:t>
            </a:r>
            <a:r>
              <a:rPr lang="en-GB" dirty="0"/>
              <a:t> device, etc. Hence there might need to limit such interference</a:t>
            </a:r>
            <a:r>
              <a:rPr lang="ja-JP" altLang="en-US" dirty="0"/>
              <a:t> </a:t>
            </a:r>
            <a:r>
              <a:rPr lang="en-US" altLang="ja-JP" dirty="0"/>
              <a:t>(Fig.1).</a:t>
            </a:r>
          </a:p>
          <a:p>
            <a:pPr lvl="1"/>
            <a:r>
              <a:rPr lang="en-GB" dirty="0"/>
              <a:t>There might be a drone carrying a cellular module that is only certified for terrestrial operation. Such usage may not be permitted from a regulatory standpoint in certain regions. In that sense, the UL signal from such a UE can be regarded as jamming. </a:t>
            </a:r>
            <a:r>
              <a:rPr lang="en-US" altLang="ja-JP" dirty="0"/>
              <a:t>(Fig.2).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Drones</a:t>
            </a:r>
            <a:endParaRPr lang="en-US" dirty="0"/>
          </a:p>
        </p:txBody>
      </p:sp>
      <p:graphicFrame>
        <p:nvGraphicFramePr>
          <p:cNvPr id="5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135222"/>
              </p:ext>
            </p:extLst>
          </p:nvPr>
        </p:nvGraphicFramePr>
        <p:xfrm>
          <a:off x="334692" y="4607713"/>
          <a:ext cx="5262563" cy="184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Visio" r:id="rId3" imgW="5262023" imgH="1846588" progId="Visio.Drawing.11">
                  <p:embed/>
                </p:oleObj>
              </mc:Choice>
              <mc:Fallback>
                <p:oleObj name="Visio" r:id="rId3" imgW="5262023" imgH="1846588" progId="Visio.Drawing.11">
                  <p:embed/>
                  <p:pic>
                    <p:nvPicPr>
                      <p:cNvPr id="4" name="オブジェクト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692" y="4607713"/>
                        <a:ext cx="5262563" cy="1846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020973"/>
              </p:ext>
            </p:extLst>
          </p:nvPr>
        </p:nvGraphicFramePr>
        <p:xfrm>
          <a:off x="6095332" y="5085824"/>
          <a:ext cx="2749550" cy="131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Visio" r:id="rId5" imgW="2749876" imgH="1313441" progId="Visio.Drawing.11">
                  <p:embed/>
                </p:oleObj>
              </mc:Choice>
              <mc:Fallback>
                <p:oleObj name="Visio" r:id="rId5" imgW="2749876" imgH="1313441" progId="Visio.Drawing.11">
                  <p:embed/>
                  <p:pic>
                    <p:nvPicPr>
                      <p:cNvPr id="5" name="オブジェクト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5332" y="5085824"/>
                        <a:ext cx="2749550" cy="1312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5"/>
          <p:cNvSpPr txBox="1"/>
          <p:nvPr/>
        </p:nvSpPr>
        <p:spPr>
          <a:xfrm>
            <a:off x="910756" y="6453976"/>
            <a:ext cx="4176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/>
              <a:t>Fig.1</a:t>
            </a:r>
            <a:r>
              <a:rPr lang="en-US" altLang="ja-JP" sz="1200" dirty="0"/>
              <a:t>: Interference characteristics from a drone as a UE</a:t>
            </a:r>
            <a:endParaRPr kumimoji="1" lang="ja-JP" altLang="en-US" sz="1200" dirty="0"/>
          </a:p>
        </p:txBody>
      </p:sp>
      <p:sp>
        <p:nvSpPr>
          <p:cNvPr id="8" name="テキスト ボックス 6"/>
          <p:cNvSpPr txBox="1"/>
          <p:nvPr/>
        </p:nvSpPr>
        <p:spPr>
          <a:xfrm>
            <a:off x="6167340" y="6471335"/>
            <a:ext cx="2366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Fig.2: Types of Drone UE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00672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case: inflight internet services for in-flight passengers</a:t>
            </a:r>
          </a:p>
          <a:p>
            <a:endParaRPr lang="en-US" dirty="0"/>
          </a:p>
          <a:p>
            <a:r>
              <a:rPr lang="en-US" dirty="0"/>
              <a:t>Connectivity needs</a:t>
            </a:r>
          </a:p>
          <a:p>
            <a:pPr lvl="1"/>
            <a:r>
              <a:rPr lang="en-US" dirty="0"/>
              <a:t>Near-4G quality</a:t>
            </a:r>
          </a:p>
          <a:p>
            <a:pPr lvl="1"/>
            <a:r>
              <a:rPr lang="en-US" dirty="0"/>
              <a:t>Efficiency and capacity for sustaining future growth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Airplanes</a:t>
            </a:r>
          </a:p>
        </p:txBody>
      </p:sp>
    </p:spTree>
    <p:extLst>
      <p:ext uri="{BB962C8B-B14F-4D97-AF65-F5344CB8AC3E}">
        <p14:creationId xmlns:p14="http://schemas.microsoft.com/office/powerpoint/2010/main" val="86322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4283247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Large activities in industry around drone connectivity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In-flight connectivity trials with LTE</a:t>
            </a:r>
          </a:p>
          <a:p>
            <a:pPr lvl="1"/>
            <a:endParaRPr lang="en-US" dirty="0"/>
          </a:p>
          <a:p>
            <a:pPr marL="3556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Large interests in getting connectivity through LTE network</a:t>
            </a:r>
          </a:p>
          <a:p>
            <a:pPr lvl="1"/>
            <a:r>
              <a:rPr lang="en-US" dirty="0"/>
              <a:t>Business opportunity for LTE operators</a:t>
            </a:r>
          </a:p>
          <a:p>
            <a:pPr lvl="1"/>
            <a:r>
              <a:rPr lang="en-US" dirty="0"/>
              <a:t>Furthermore improvements enhances the business prospects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GB" dirty="0"/>
              <a:t>First phase focuses on drone related aspects (till RAN #77) </a:t>
            </a:r>
            <a:endParaRPr lang="en-US" dirty="0"/>
          </a:p>
          <a:p>
            <a:pPr lvl="0" hangingPunct="0"/>
            <a:r>
              <a:rPr lang="en-GB" dirty="0"/>
              <a:t>Second phase studies aspects related to airplanes (till RAN #79)</a:t>
            </a:r>
            <a:endParaRPr lang="en-US" dirty="0"/>
          </a:p>
          <a:p>
            <a:pPr lvl="1" hangingPunct="0"/>
            <a:r>
              <a:rPr lang="en-GB" dirty="0"/>
              <a:t>Reuse findings, if applicable, from the study on drones.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Phasing</a:t>
            </a:r>
          </a:p>
        </p:txBody>
      </p:sp>
    </p:spTree>
    <p:extLst>
      <p:ext uri="{BB962C8B-B14F-4D97-AF65-F5344CB8AC3E}">
        <p14:creationId xmlns:p14="http://schemas.microsoft.com/office/powerpoint/2010/main" val="3737260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388</TotalTime>
  <Words>355</Words>
  <Application>Microsoft Office PowerPoint</Application>
  <PresentationFormat>画面に合わせる (4:3)</PresentationFormat>
  <Paragraphs>67</Paragraphs>
  <Slides>8</Slides>
  <Notes>4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Arial</vt:lpstr>
      <vt:lpstr>ＭＳ Ｐゴシック</vt:lpstr>
      <vt:lpstr>Ericsson Capital TT</vt:lpstr>
      <vt:lpstr>PresentationTemplate2011</vt:lpstr>
      <vt:lpstr>Visio</vt:lpstr>
      <vt:lpstr>Motivation for Study on Enhanced LTE Support for Aerial Vehicles</vt:lpstr>
      <vt:lpstr>Aerial Vehicles</vt:lpstr>
      <vt:lpstr>Drones</vt:lpstr>
      <vt:lpstr>Drones</vt:lpstr>
      <vt:lpstr>Airplanes</vt:lpstr>
      <vt:lpstr>LTE</vt:lpstr>
      <vt:lpstr>Phasing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Study on Enhanced LTE Support for Aerial Vehicles</dc:title>
  <dc:creator>0126540</dc:creator>
  <dc:description>Rev PA1</dc:description>
  <cp:lastModifiedBy>NTT DOCOMO, INC.</cp:lastModifiedBy>
  <cp:revision>37</cp:revision>
  <dcterms:created xsi:type="dcterms:W3CDTF">2016-11-28T18:24:32Z</dcterms:created>
  <dcterms:modified xsi:type="dcterms:W3CDTF">2017-02-28T10:04:32Z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2016-11-28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