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sldIdLst>
    <p:sldId id="307" r:id="rId2"/>
    <p:sldId id="288" r:id="rId3"/>
    <p:sldId id="289" r:id="rId4"/>
    <p:sldId id="492" r:id="rId5"/>
    <p:sldId id="350" r:id="rId6"/>
    <p:sldId id="437" r:id="rId7"/>
    <p:sldId id="319" r:id="rId8"/>
    <p:sldId id="499" r:id="rId9"/>
    <p:sldId id="498" r:id="rId10"/>
    <p:sldId id="306" r:id="rId11"/>
  </p:sldIdLst>
  <p:sldSz cx="12192000" cy="6858000"/>
  <p:notesSz cx="7559675" cy="10691813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Holen Sanja" initials="HS" lastIdx="2" clrIdx="0">
    <p:extLst>
      <p:ext uri="{19B8F6BF-5375-455C-9EA6-DF929625EA0E}">
        <p15:presenceInfo xmlns:p15="http://schemas.microsoft.com/office/powerpoint/2012/main" userId="S-1-5-21-2099080207-2052537580-1232828436-4736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0B5E5"/>
    <a:srgbClr val="1647B2"/>
    <a:srgbClr val="1648B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6520"/>
    <p:restoredTop sz="92175"/>
  </p:normalViewPr>
  <p:slideViewPr>
    <p:cSldViewPr snapToGrid="0" snapToObjects="1">
      <p:cViewPr varScale="1">
        <p:scale>
          <a:sx n="101" d="100"/>
          <a:sy n="101" d="100"/>
        </p:scale>
        <p:origin x="320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commentAuthors" Target="commentAuthor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276600" cy="5365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281488" y="0"/>
            <a:ext cx="3276600" cy="5365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683227-7C49-7A4B-A878-C1E097393225}" type="datetimeFigureOut">
              <a:rPr lang="en-US" smtClean="0"/>
              <a:t>10/2/19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573088" y="1336675"/>
            <a:ext cx="6413500" cy="36083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55650" y="5145088"/>
            <a:ext cx="6048375" cy="42100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10155238"/>
            <a:ext cx="3276600" cy="5365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281488" y="10155238"/>
            <a:ext cx="3276600" cy="5365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490745-A5FD-3440-BDBA-AF4EC761D8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568951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20650" y="744538"/>
            <a:ext cx="6616700" cy="37226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hr-HR" dirty="0"/>
              <a:t>Today – every</a:t>
            </a:r>
            <a:r>
              <a:rPr lang="hr-HR" baseline="0" dirty="0"/>
              <a:t> country has its own network</a:t>
            </a:r>
          </a:p>
          <a:p>
            <a:r>
              <a:rPr lang="hr-HR" baseline="0" dirty="0"/>
              <a:t>Some are from the same manifacturer some are not.</a:t>
            </a:r>
          </a:p>
          <a:p>
            <a:r>
              <a:rPr lang="hr-HR" baseline="0" dirty="0"/>
              <a:t>But even some networks are from the same manifacturer – interoperability is not possible.</a:t>
            </a:r>
          </a:p>
          <a:p>
            <a:endParaRPr lang="hr-H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9183FA-4B60-48D4-A2F4-4201C00E76CC}" type="slidenum">
              <a:rPr lang="hr-HR" smtClean="0"/>
              <a:t>2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07682684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20650" y="744538"/>
            <a:ext cx="6616700" cy="37226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hr-HR" dirty="0"/>
              <a:t>The idea is that all those</a:t>
            </a:r>
            <a:r>
              <a:rPr lang="hr-HR" baseline="0" dirty="0"/>
              <a:t> networks – act like one</a:t>
            </a:r>
          </a:p>
          <a:p>
            <a:r>
              <a:rPr lang="hr-HR" baseline="0" dirty="0"/>
              <a:t>It will probably not be one network but all those networks has to act like one.</a:t>
            </a:r>
            <a:endParaRPr lang="hr-H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9183FA-4B60-48D4-A2F4-4201C00E76CC}" type="slidenum">
              <a:rPr lang="hr-HR" smtClean="0"/>
              <a:t>3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96769051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C490745-A5FD-3440-BDBA-AF4EC761D8AB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52203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5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6" name="PlaceHolder 3"/>
          <p:cNvSpPr>
            <a:spLocks noGrp="1"/>
          </p:cNvSpPr>
          <p:nvPr>
            <p:ph type="body"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8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9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0" name="PlaceHolder 4"/>
          <p:cNvSpPr>
            <a:spLocks noGrp="1"/>
          </p:cNvSpPr>
          <p:nvPr>
            <p:ph type="body"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1" name="PlaceHolder 5"/>
          <p:cNvSpPr>
            <a:spLocks noGrp="1"/>
          </p:cNvSpPr>
          <p:nvPr>
            <p:ph type="body"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3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4" name="PlaceHolder 3"/>
          <p:cNvSpPr>
            <a:spLocks noGrp="1"/>
          </p:cNvSpPr>
          <p:nvPr>
            <p:ph type="body"/>
          </p:nvPr>
        </p:nvSpPr>
        <p:spPr>
          <a:xfrm>
            <a:off x="4319640" y="160452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5" name="PlaceHolder 4"/>
          <p:cNvSpPr>
            <a:spLocks noGrp="1"/>
          </p:cNvSpPr>
          <p:nvPr>
            <p:ph type="body"/>
          </p:nvPr>
        </p:nvSpPr>
        <p:spPr>
          <a:xfrm>
            <a:off x="8029800" y="160452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6" name="PlaceHolder 5"/>
          <p:cNvSpPr>
            <a:spLocks noGrp="1"/>
          </p:cNvSpPr>
          <p:nvPr>
            <p:ph type="body"/>
          </p:nvPr>
        </p:nvSpPr>
        <p:spPr>
          <a:xfrm>
            <a:off x="8029800" y="368208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7" name="PlaceHolder 6"/>
          <p:cNvSpPr>
            <a:spLocks noGrp="1"/>
          </p:cNvSpPr>
          <p:nvPr>
            <p:ph type="body"/>
          </p:nvPr>
        </p:nvSpPr>
        <p:spPr>
          <a:xfrm>
            <a:off x="4319640" y="368208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8" name="PlaceHolder 7"/>
          <p:cNvSpPr>
            <a:spLocks noGrp="1"/>
          </p:cNvSpPr>
          <p:nvPr>
            <p:ph type="body"/>
          </p:nvPr>
        </p:nvSpPr>
        <p:spPr>
          <a:xfrm>
            <a:off x="609480" y="368208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801B2D-A945-B149-BADF-C3EF35D39A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35610FC-585A-3645-BE14-B7BB1F0411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99ECBAA-9A3A-9540-9683-E0FA117233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B30C41-2A5E-F24E-BE7C-670AC039D5E6}" type="datetimeFigureOut">
              <a:rPr lang="en-US" smtClean="0"/>
              <a:t>10/2/19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E83675B-4E96-2C47-AB84-3B4D0AA114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F97187A-3537-0149-9BFC-B63888E007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1C4142-27F4-774C-88FC-052D44AB2B5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817222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90F4D8-E4F1-444B-9F30-69C7C42BE49F}" type="datetimeFigureOut">
              <a:rPr lang="en-GB" smtClean="0"/>
              <a:t>02/10/2019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F8F4A1-9B3B-46A0-A030-581254CC3C6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626926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800" b="0" strike="noStrike" spc="-1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4" name="PlaceHolder 2"/>
          <p:cNvSpPr>
            <a:spLocks noGrp="1"/>
          </p:cNvSpPr>
          <p:nvPr>
            <p:ph type="subTitle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tIns="0" rIns="0" bIns="0" anchor="t" anchorCtr="0"/>
          <a:lstStyle>
            <a:lvl1pPr algn="l">
              <a:defRPr/>
            </a:lvl1pPr>
          </a:lstStyle>
          <a:p>
            <a:pPr algn="ctr"/>
            <a:endParaRPr lang="es-ES" sz="3200" b="0" strike="noStrike" spc="-1" dirty="0">
              <a:latin typeface="Arial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8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9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laceHolder 1"/>
          <p:cNvSpPr>
            <a:spLocks noGrp="1"/>
          </p:cNvSpPr>
          <p:nvPr>
            <p:ph type="subTitle"/>
          </p:nvPr>
        </p:nvSpPr>
        <p:spPr>
          <a:xfrm>
            <a:off x="609480" y="273600"/>
            <a:ext cx="10972440" cy="530784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s-ES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3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4" name="PlaceHolder 3"/>
          <p:cNvSpPr>
            <a:spLocks noGrp="1"/>
          </p:cNvSpPr>
          <p:nvPr>
            <p:ph type="body"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5" name="PlaceHolder 4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7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8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9" name="PlaceHolder 4"/>
          <p:cNvSpPr>
            <a:spLocks noGrp="1"/>
          </p:cNvSpPr>
          <p:nvPr>
            <p:ph type="body"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en-US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1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2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3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6"/>
          <p:cNvPicPr/>
          <p:nvPr/>
        </p:nvPicPr>
        <p:blipFill>
          <a:blip r:embed="rId17"/>
          <a:stretch/>
        </p:blipFill>
        <p:spPr>
          <a:xfrm>
            <a:off x="0" y="6368400"/>
            <a:ext cx="1228320" cy="473040"/>
          </a:xfrm>
          <a:prstGeom prst="rect">
            <a:avLst/>
          </a:prstGeom>
          <a:ln>
            <a:noFill/>
          </a:ln>
        </p:spPr>
      </p:pic>
      <p:sp>
        <p:nvSpPr>
          <p:cNvPr id="4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r>
              <a:rPr lang="en-US" sz="1800" b="0" strike="noStrike" spc="-1" dirty="0">
                <a:solidFill>
                  <a:srgbClr val="000000"/>
                </a:solidFill>
                <a:latin typeface="Arial"/>
              </a:rPr>
              <a:t>Click to edit the title text format</a:t>
            </a:r>
          </a:p>
        </p:txBody>
      </p:sp>
      <p:sp>
        <p:nvSpPr>
          <p:cNvPr id="2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800" b="0" strike="noStrike" spc="-1" dirty="0">
                <a:solidFill>
                  <a:srgbClr val="000000"/>
                </a:solidFill>
                <a:latin typeface="Arial"/>
              </a:rPr>
              <a:t>Click to edit the outline text format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2000" b="0" strike="noStrike" spc="-1" dirty="0">
                <a:solidFill>
                  <a:srgbClr val="000000"/>
                </a:solidFill>
                <a:latin typeface="Arial"/>
              </a:rPr>
              <a:t>Second Outline Level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strike="noStrike" spc="-1" dirty="0">
                <a:solidFill>
                  <a:srgbClr val="000000"/>
                </a:solidFill>
                <a:latin typeface="Arial"/>
              </a:rPr>
              <a:t>Third Outline Level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800" b="0" strike="noStrike" spc="-1" dirty="0">
                <a:solidFill>
                  <a:srgbClr val="000000"/>
                </a:solidFill>
                <a:latin typeface="Arial"/>
              </a:rPr>
              <a:t>Fourth Outline Level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strike="noStrike" spc="-1" dirty="0">
                <a:solidFill>
                  <a:srgbClr val="000000"/>
                </a:solidFill>
                <a:latin typeface="Arial"/>
              </a:rPr>
              <a:t>Fifth Outline Level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strike="noStrike" spc="-1" dirty="0">
                <a:solidFill>
                  <a:srgbClr val="000000"/>
                </a:solidFill>
                <a:latin typeface="Arial"/>
              </a:rPr>
              <a:t>Sixth Outline Level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strike="noStrike" spc="-1" dirty="0">
                <a:solidFill>
                  <a:srgbClr val="000000"/>
                </a:solidFill>
                <a:latin typeface="Arial"/>
              </a:rPr>
              <a:t>Seventh Outline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rgbClr val="1647B2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psc-europe.eu/" TargetMode="External"/><Relationship Id="rId2" Type="http://schemas.openxmlformats.org/officeDocument/2006/relationships/hyperlink" Target="http://www.broadway-info.eu/" TargetMode="Externa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tiff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3.png"/><Relationship Id="rId18" Type="http://schemas.openxmlformats.org/officeDocument/2006/relationships/image" Target="../media/image18.png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17" Type="http://schemas.openxmlformats.org/officeDocument/2006/relationships/image" Target="../media/image17.png"/><Relationship Id="rId2" Type="http://schemas.openxmlformats.org/officeDocument/2006/relationships/slideLayout" Target="../slideLayouts/slideLayout14.xml"/><Relationship Id="rId16" Type="http://schemas.openxmlformats.org/officeDocument/2006/relationships/image" Target="../media/image16.png"/><Relationship Id="rId1" Type="http://schemas.openxmlformats.org/officeDocument/2006/relationships/tags" Target="../tags/tag1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5" Type="http://schemas.openxmlformats.org/officeDocument/2006/relationships/image" Target="../media/image15.png"/><Relationship Id="rId10" Type="http://schemas.openxmlformats.org/officeDocument/2006/relationships/image" Target="../media/image10.png"/><Relationship Id="rId19" Type="http://schemas.openxmlformats.org/officeDocument/2006/relationships/image" Target="../media/image19.png"/><Relationship Id="rId4" Type="http://schemas.openxmlformats.org/officeDocument/2006/relationships/image" Target="../media/image4.jpeg"/><Relationship Id="rId9" Type="http://schemas.openxmlformats.org/officeDocument/2006/relationships/image" Target="../media/image9.png"/><Relationship Id="rId14" Type="http://schemas.openxmlformats.org/officeDocument/2006/relationships/image" Target="../media/image1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4.xml"/><Relationship Id="rId1" Type="http://schemas.openxmlformats.org/officeDocument/2006/relationships/tags" Target="../tags/tag2.xml"/><Relationship Id="rId6" Type="http://schemas.openxmlformats.org/officeDocument/2006/relationships/image" Target="../media/image19.png"/><Relationship Id="rId5" Type="http://schemas.openxmlformats.org/officeDocument/2006/relationships/image" Target="../media/image20.png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9.png"/><Relationship Id="rId4" Type="http://schemas.openxmlformats.org/officeDocument/2006/relationships/image" Target="../media/image2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6.tiff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emf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E7D2DEA8-6F5C-0545-83A0-96005E374BAE}"/>
              </a:ext>
            </a:extLst>
          </p:cNvPr>
          <p:cNvSpPr/>
          <p:nvPr/>
        </p:nvSpPr>
        <p:spPr>
          <a:xfrm>
            <a:off x="10045148" y="6142382"/>
            <a:ext cx="2146852" cy="715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8" name="CustomShape 1"/>
          <p:cNvSpPr/>
          <p:nvPr/>
        </p:nvSpPr>
        <p:spPr>
          <a:xfrm>
            <a:off x="838080" y="1213717"/>
            <a:ext cx="10514880" cy="32043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ctr">
              <a:lnSpc>
                <a:spcPct val="90000"/>
              </a:lnSpc>
              <a:spcBef>
                <a:spcPts val="1001"/>
              </a:spcBef>
            </a:pPr>
            <a:endParaRPr lang="es-ES" sz="4800" b="1" strike="noStrike" spc="-1" dirty="0">
              <a:solidFill>
                <a:srgbClr val="1748B2"/>
              </a:solidFill>
              <a:latin typeface="+mj-lt"/>
              <a:ea typeface="DejaVu Sans"/>
            </a:endParaRPr>
          </a:p>
          <a:p>
            <a:pPr algn="ctr">
              <a:lnSpc>
                <a:spcPct val="90000"/>
              </a:lnSpc>
              <a:spcBef>
                <a:spcPts val="1001"/>
              </a:spcBef>
            </a:pPr>
            <a:r>
              <a:rPr lang="es-ES" sz="4800" b="1" strike="noStrike" spc="-1" dirty="0">
                <a:solidFill>
                  <a:srgbClr val="1748B2"/>
                </a:solidFill>
                <a:latin typeface="+mj-lt"/>
                <a:ea typeface="DejaVu Sans"/>
              </a:rPr>
              <a:t> </a:t>
            </a:r>
          </a:p>
          <a:p>
            <a:pPr algn="ctr">
              <a:lnSpc>
                <a:spcPct val="90000"/>
              </a:lnSpc>
              <a:spcBef>
                <a:spcPts val="1001"/>
              </a:spcBef>
            </a:pPr>
            <a:r>
              <a:rPr lang="en-US" sz="2400" dirty="0">
                <a:solidFill>
                  <a:srgbClr val="3F51A0"/>
                </a:solidFill>
                <a:latin typeface="arial" charset="0"/>
              </a:rPr>
              <a:t>PSCE as MRP</a:t>
            </a:r>
          </a:p>
          <a:p>
            <a:pPr algn="ctr">
              <a:lnSpc>
                <a:spcPct val="90000"/>
              </a:lnSpc>
              <a:spcBef>
                <a:spcPts val="1001"/>
              </a:spcBef>
            </a:pPr>
            <a:endParaRPr lang="en-GB" b="1" cap="all" dirty="0"/>
          </a:p>
          <a:p>
            <a:pPr algn="ctr">
              <a:lnSpc>
                <a:spcPct val="90000"/>
              </a:lnSpc>
              <a:spcBef>
                <a:spcPts val="1001"/>
              </a:spcBef>
            </a:pPr>
            <a:r>
              <a:rPr lang="en-GB" b="1" cap="all" dirty="0"/>
              <a:t>Update ON</a:t>
            </a:r>
          </a:p>
          <a:p>
            <a:pPr algn="ctr">
              <a:lnSpc>
                <a:spcPct val="90000"/>
              </a:lnSpc>
              <a:spcBef>
                <a:spcPts val="1001"/>
              </a:spcBef>
            </a:pPr>
            <a:r>
              <a:rPr lang="en-GB" b="1" cap="all" dirty="0"/>
              <a:t>THE EUROPEAN BROADWAY TO BROADNET: PAN EUROPEAN PUBLIC SAFETY MOBILE BROADBAND</a:t>
            </a:r>
          </a:p>
          <a:p>
            <a:pPr algn="ctr">
              <a:lnSpc>
                <a:spcPct val="90000"/>
              </a:lnSpc>
              <a:spcBef>
                <a:spcPts val="1001"/>
              </a:spcBef>
            </a:pPr>
            <a:endParaRPr lang="en-GB" b="1" cap="all" spc="-1" dirty="0">
              <a:solidFill>
                <a:srgbClr val="1748B2"/>
              </a:solidFill>
              <a:latin typeface="Calibri"/>
              <a:ea typeface="DejaVu Sans"/>
            </a:endParaRPr>
          </a:p>
          <a:p>
            <a:pPr algn="ctr">
              <a:lnSpc>
                <a:spcPct val="90000"/>
              </a:lnSpc>
              <a:spcBef>
                <a:spcPts val="1001"/>
              </a:spcBef>
            </a:pPr>
            <a:r>
              <a:rPr lang="en-GB" b="1" cap="all" spc="-1" dirty="0">
                <a:solidFill>
                  <a:srgbClr val="1748B2"/>
                </a:solidFill>
                <a:latin typeface="Calibri"/>
                <a:ea typeface="DejaVu Sans"/>
              </a:rPr>
              <a:t>BROADWAY Tender Process complete !!</a:t>
            </a:r>
            <a:endParaRPr lang="es-ES" sz="2800" b="0" strike="noStrike" spc="-1" dirty="0">
              <a:solidFill>
                <a:srgbClr val="1748B2"/>
              </a:solidFill>
              <a:latin typeface="Calibri"/>
              <a:ea typeface="DejaVu Sans"/>
            </a:endParaRPr>
          </a:p>
          <a:p>
            <a:pPr algn="r"/>
            <a:r>
              <a:rPr lang="en-GB" sz="2000" b="1" dirty="0"/>
              <a:t>David Lund</a:t>
            </a:r>
          </a:p>
          <a:p>
            <a:pPr algn="r"/>
            <a:r>
              <a:rPr lang="en-GB" sz="2000" b="1" dirty="0">
                <a:hlinkClick r:id="rId2"/>
              </a:rPr>
              <a:t>www.broadway-info.eu</a:t>
            </a:r>
            <a:r>
              <a:rPr lang="en-GB" sz="2000" b="1" dirty="0"/>
              <a:t> </a:t>
            </a:r>
          </a:p>
          <a:p>
            <a:pPr algn="r"/>
            <a:r>
              <a:rPr lang="en-GB" sz="1600" dirty="0"/>
              <a:t>Public Safety Communication Europe (PSCE) Forum</a:t>
            </a:r>
          </a:p>
          <a:p>
            <a:pPr algn="r"/>
            <a:r>
              <a:rPr lang="en-GB" sz="1600" dirty="0">
                <a:hlinkClick r:id="rId3"/>
              </a:rPr>
              <a:t>www.psc-europe.eu</a:t>
            </a:r>
            <a:r>
              <a:rPr lang="en-GB" sz="1600" dirty="0"/>
              <a:t> </a:t>
            </a:r>
          </a:p>
          <a:p>
            <a:pPr algn="ctr">
              <a:lnSpc>
                <a:spcPct val="90000"/>
              </a:lnSpc>
              <a:spcBef>
                <a:spcPts val="1001"/>
              </a:spcBef>
            </a:pPr>
            <a:endParaRPr lang="es-ES" sz="2800" b="0" strike="noStrike" spc="-1" dirty="0">
              <a:latin typeface="Arial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B82CFE2-F7A0-444C-9A9C-9411F3EDA61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95762" y="787400"/>
            <a:ext cx="3800475" cy="14478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490B9A9F-FF5A-5948-8622-982188D7AD94}"/>
              </a:ext>
            </a:extLst>
          </p:cNvPr>
          <p:cNvSpPr txBox="1"/>
          <p:nvPr/>
        </p:nvSpPr>
        <p:spPr>
          <a:xfrm>
            <a:off x="10274300" y="418068"/>
            <a:ext cx="13260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PCG43_36</a:t>
            </a:r>
          </a:p>
        </p:txBody>
      </p:sp>
    </p:spTree>
    <p:extLst>
      <p:ext uri="{BB962C8B-B14F-4D97-AF65-F5344CB8AC3E}">
        <p14:creationId xmlns:p14="http://schemas.microsoft.com/office/powerpoint/2010/main" val="258313221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7C1BFDCF-3E58-4F25-B9B3-2AFA335542C1}"/>
              </a:ext>
            </a:extLst>
          </p:cNvPr>
          <p:cNvSpPr>
            <a:spLocks noGrp="1"/>
          </p:cNvSpPr>
          <p:nvPr>
            <p:ph type="subTitle"/>
          </p:nvPr>
        </p:nvSpPr>
        <p:spPr>
          <a:xfrm>
            <a:off x="609120" y="2034731"/>
            <a:ext cx="10972800" cy="3976687"/>
          </a:xfrm>
        </p:spPr>
        <p:txBody>
          <a:bodyPr>
            <a:normAutofit/>
          </a:bodyPr>
          <a:lstStyle/>
          <a:p>
            <a:r>
              <a:rPr lang="en-GB" sz="2800" dirty="0"/>
              <a:t>The “</a:t>
            </a:r>
            <a:r>
              <a:rPr lang="en-GB" sz="2800" b="1" dirty="0">
                <a:solidFill>
                  <a:schemeClr val="tx1"/>
                </a:solidFill>
              </a:rPr>
              <a:t>Broad</a:t>
            </a:r>
            <a:r>
              <a:rPr lang="en-GB" sz="2800" b="1" dirty="0"/>
              <a:t>Map</a:t>
            </a:r>
            <a:r>
              <a:rPr lang="en-GB" sz="2800" dirty="0"/>
              <a:t>” project has received funding from the European Union’s Horizon 2020 research and innovation programme under grant agreement No. </a:t>
            </a:r>
            <a:r>
              <a:rPr lang="en-GB" sz="2800" b="1" dirty="0"/>
              <a:t>700380</a:t>
            </a:r>
            <a:r>
              <a:rPr lang="en-GB" sz="2800" dirty="0"/>
              <a:t>.</a:t>
            </a:r>
          </a:p>
          <a:p>
            <a:endParaRPr lang="en-GB" sz="2800" dirty="0"/>
          </a:p>
          <a:p>
            <a:r>
              <a:rPr lang="en-GB" sz="2800" dirty="0"/>
              <a:t>This “</a:t>
            </a:r>
            <a:r>
              <a:rPr lang="en-GB" sz="2800" b="1" dirty="0">
                <a:solidFill>
                  <a:schemeClr val="tx1"/>
                </a:solidFill>
              </a:rPr>
              <a:t>Broad</a:t>
            </a:r>
            <a:r>
              <a:rPr lang="en-GB" sz="2800" b="1" dirty="0">
                <a:solidFill>
                  <a:srgbClr val="1648B5"/>
                </a:solidFill>
              </a:rPr>
              <a:t>Way</a:t>
            </a:r>
            <a:r>
              <a:rPr lang="en-GB" sz="2800" dirty="0">
                <a:solidFill>
                  <a:srgbClr val="1648B5"/>
                </a:solidFill>
              </a:rPr>
              <a:t>”</a:t>
            </a:r>
            <a:r>
              <a:rPr lang="en-GB" sz="2800" dirty="0"/>
              <a:t> project receives funding from the European </a:t>
            </a:r>
          </a:p>
          <a:p>
            <a:r>
              <a:rPr lang="en-GB" sz="2800" dirty="0"/>
              <a:t>Union’s Horizon 2020 research and innovation programme under grant agreement No. </a:t>
            </a:r>
            <a:r>
              <a:rPr lang="en-GB" sz="2800" b="1" dirty="0"/>
              <a:t>786912</a:t>
            </a:r>
            <a:r>
              <a:rPr lang="en-GB" sz="2800" dirty="0"/>
              <a:t>.</a:t>
            </a:r>
            <a:br>
              <a:rPr lang="en-GB" b="1" dirty="0"/>
            </a:br>
            <a:endParaRPr lang="en-GB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3558468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hr-HR" dirty="0"/>
              <a:t>			</a:t>
            </a:r>
          </a:p>
          <a:p>
            <a:r>
              <a:rPr lang="hr-HR" dirty="0"/>
              <a:t>				</a:t>
            </a:r>
          </a:p>
          <a:p>
            <a:r>
              <a:rPr lang="hr-HR" dirty="0"/>
              <a:t>				</a:t>
            </a:r>
            <a:endParaRPr lang="hr-HR" b="1" dirty="0">
              <a:solidFill>
                <a:schemeClr val="tx1"/>
              </a:solidFill>
            </a:endParaRPr>
          </a:p>
        </p:txBody>
      </p:sp>
      <p:sp>
        <p:nvSpPr>
          <p:cNvPr id="2" name="AutoShape 2" descr="Slikovni rezultat za europe blank map"/>
          <p:cNvSpPr>
            <a:spLocks noChangeAspect="1" noChangeArrowheads="1"/>
          </p:cNvSpPr>
          <p:nvPr/>
        </p:nvSpPr>
        <p:spPr bwMode="auto">
          <a:xfrm>
            <a:off x="207433" y="-144462"/>
            <a:ext cx="4064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hr-HR" sz="2400"/>
          </a:p>
        </p:txBody>
      </p:sp>
      <p:sp>
        <p:nvSpPr>
          <p:cNvPr id="5" name="AutoShape 4" descr="Slikovni rezultat za europe blank map"/>
          <p:cNvSpPr>
            <a:spLocks noChangeAspect="1" noChangeArrowheads="1"/>
          </p:cNvSpPr>
          <p:nvPr/>
        </p:nvSpPr>
        <p:spPr bwMode="auto">
          <a:xfrm>
            <a:off x="410633" y="7938"/>
            <a:ext cx="4064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hr-HR" sz="2400"/>
          </a:p>
        </p:txBody>
      </p:sp>
      <p:sp>
        <p:nvSpPr>
          <p:cNvPr id="6" name="AutoShape 24" descr="Slikovni rezultat za base staion tower drawing transparent"/>
          <p:cNvSpPr>
            <a:spLocks noChangeAspect="1" noChangeArrowheads="1"/>
          </p:cNvSpPr>
          <p:nvPr/>
        </p:nvSpPr>
        <p:spPr bwMode="auto">
          <a:xfrm>
            <a:off x="613833" y="160338"/>
            <a:ext cx="4064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hr-HR" sz="2400"/>
          </a:p>
        </p:txBody>
      </p:sp>
      <p:sp>
        <p:nvSpPr>
          <p:cNvPr id="7" name="AutoShape 26" descr="Slikovni rezultat za base staion tower drawing transparent"/>
          <p:cNvSpPr>
            <a:spLocks noChangeAspect="1" noChangeArrowheads="1"/>
          </p:cNvSpPr>
          <p:nvPr/>
        </p:nvSpPr>
        <p:spPr bwMode="auto">
          <a:xfrm>
            <a:off x="817033" y="312738"/>
            <a:ext cx="4064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hr-HR" sz="2400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5FC6F77A-67FF-3943-B3AB-79645AD1FEFB}"/>
              </a:ext>
            </a:extLst>
          </p:cNvPr>
          <p:cNvGrpSpPr/>
          <p:nvPr/>
        </p:nvGrpSpPr>
        <p:grpSpPr>
          <a:xfrm>
            <a:off x="1352281" y="1297424"/>
            <a:ext cx="9314399" cy="5490326"/>
            <a:chOff x="2336371" y="1484785"/>
            <a:chExt cx="9217024" cy="4838939"/>
          </a:xfrm>
        </p:grpSpPr>
        <p:pic>
          <p:nvPicPr>
            <p:cNvPr id="3078" name="Picture 6" descr="Slikovni rezultat za europe blank map no borders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36371" y="1484785"/>
              <a:ext cx="9217024" cy="483893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2A53160A-EC21-FD49-B24B-75661A0E3037}"/>
                </a:ext>
              </a:extLst>
            </p:cNvPr>
            <p:cNvGrpSpPr/>
            <p:nvPr/>
          </p:nvGrpSpPr>
          <p:grpSpPr>
            <a:xfrm>
              <a:off x="3983765" y="1908284"/>
              <a:ext cx="5677878" cy="3806319"/>
              <a:chOff x="3983765" y="1908284"/>
              <a:chExt cx="5677878" cy="3806319"/>
            </a:xfrm>
          </p:grpSpPr>
          <p:pic>
            <p:nvPicPr>
              <p:cNvPr id="3088" name="Picture 16" descr="Slikovni rezultat za base station tower drawing transparent"/>
              <p:cNvPicPr>
                <a:picLocks noChangeAspect="1" noChangeArrowheads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flipH="1">
                <a:off x="5294009" y="3066970"/>
                <a:ext cx="729827" cy="641817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3090" name="Picture 18" descr="Slikovni rezultat za base station tower drawing transparent"/>
              <p:cNvPicPr>
                <a:picLocks noChangeAspect="1" noChangeArrowheads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944885" y="2050353"/>
                <a:ext cx="480513" cy="874593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3092" name="Picture 20" descr="Slikovni rezultat za base station tower drawing transparent"/>
              <p:cNvPicPr>
                <a:picLocks noChangeAspect="1" noChangeArrowheads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8208235" y="1908284"/>
                <a:ext cx="946635" cy="977405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3100" name="Picture 28" descr="Slikovni rezultat za base staion tower drawing transparent"/>
              <p:cNvPicPr>
                <a:picLocks noChangeAspect="1" noChangeArrowheads="1"/>
              </p:cNvPicPr>
              <p:nvPr/>
            </p:nvPicPr>
            <p:blipFill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039885" y="4435923"/>
                <a:ext cx="508255" cy="924687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3102" name="Picture 30" descr="Slikovni rezultat za base staion tower drawing transparent"/>
              <p:cNvPicPr>
                <a:picLocks noChangeAspect="1" noChangeArrowheads="1"/>
              </p:cNvPicPr>
              <p:nvPr/>
            </p:nvPicPr>
            <p:blipFill>
              <a:blip r:embed="rId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983765" y="4575157"/>
                <a:ext cx="861624" cy="646219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3104" name="Picture 32" descr="Slikovni rezultat za base staion tower drawing transparent"/>
              <p:cNvPicPr>
                <a:picLocks noChangeAspect="1" noChangeArrowheads="1"/>
              </p:cNvPicPr>
              <p:nvPr/>
            </p:nvPicPr>
            <p:blipFill>
              <a:blip r:embed="rId10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639756" y="4097528"/>
                <a:ext cx="768160" cy="676793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22" name="Picture 32" descr="Slikovni rezultat za base staion tower drawing transparent"/>
              <p:cNvPicPr>
                <a:picLocks noChangeAspect="1" noChangeArrowheads="1"/>
              </p:cNvPicPr>
              <p:nvPr/>
            </p:nvPicPr>
            <p:blipFill>
              <a:blip r:embed="rId10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501283" y="2449541"/>
                <a:ext cx="768160" cy="676793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3106" name="Picture 34" descr="Slikovni rezultat za base staion tower drawing transparent"/>
              <p:cNvPicPr>
                <a:picLocks noChangeAspect="1" noChangeArrowheads="1"/>
              </p:cNvPicPr>
              <p:nvPr/>
            </p:nvPicPr>
            <p:blipFill>
              <a:blip r:embed="rId1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556273" y="4638459"/>
                <a:ext cx="777223" cy="582917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3108" name="Picture 36" descr="Slikovni rezultat za base station tower drawing transparent"/>
              <p:cNvPicPr>
                <a:picLocks noChangeAspect="1" noChangeArrowheads="1"/>
              </p:cNvPicPr>
              <p:nvPr/>
            </p:nvPicPr>
            <p:blipFill>
              <a:blip r:embed="rId1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728182" y="3708785"/>
                <a:ext cx="768085" cy="576064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3110" name="Picture 38" descr="Slikovni rezultat za base staion tower drawing transparent"/>
              <p:cNvPicPr>
                <a:picLocks noChangeAspect="1" noChangeArrowheads="1"/>
              </p:cNvPicPr>
              <p:nvPr/>
            </p:nvPicPr>
            <p:blipFill>
              <a:blip r:embed="rId1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333495" y="4307501"/>
                <a:ext cx="1014276" cy="535313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3112" name="Picture 40" descr="Slikovni rezultat za base staion tower drawing transparent"/>
              <p:cNvPicPr>
                <a:picLocks noChangeAspect="1" noChangeArrowheads="1"/>
              </p:cNvPicPr>
              <p:nvPr/>
            </p:nvPicPr>
            <p:blipFill>
              <a:blip r:embed="rId1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8442443" y="3521522"/>
                <a:ext cx="1219200" cy="91440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27" name="Picture 16" descr="Slikovni rezultat za base station tower drawing transparent"/>
              <p:cNvPicPr>
                <a:picLocks noChangeAspect="1" noChangeArrowheads="1"/>
              </p:cNvPicPr>
              <p:nvPr/>
            </p:nvPicPr>
            <p:blipFill>
              <a:blip r:embed="rId1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476362" y="4841500"/>
                <a:ext cx="489751" cy="430693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28" name="Picture 20" descr="Slikovni rezultat za base station tower drawing transparent"/>
              <p:cNvPicPr>
                <a:picLocks noChangeAspect="1" noChangeArrowheads="1"/>
              </p:cNvPicPr>
              <p:nvPr/>
            </p:nvPicPr>
            <p:blipFill>
              <a:blip r:embed="rId1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8280610" y="4435925"/>
                <a:ext cx="623252" cy="64351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29" name="Picture 30" descr="Slikovni rezultat za base staion tower drawing transparent"/>
              <p:cNvPicPr>
                <a:picLocks noChangeAspect="1" noChangeArrowheads="1"/>
              </p:cNvPicPr>
              <p:nvPr/>
            </p:nvPicPr>
            <p:blipFill>
              <a:blip r:embed="rId1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966113" y="5221376"/>
                <a:ext cx="657636" cy="493227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3116" name="Picture 44" descr="Slikovni rezultat za base staion tower drawing transparent"/>
              <p:cNvPicPr>
                <a:picLocks noChangeAspect="1" noChangeArrowheads="1"/>
              </p:cNvPicPr>
              <p:nvPr/>
            </p:nvPicPr>
            <p:blipFill>
              <a:blip r:embed="rId1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flipH="1">
                <a:off x="6556273" y="3657468"/>
                <a:ext cx="951239" cy="713429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</p:grpSp>
      <p:sp>
        <p:nvSpPr>
          <p:cNvPr id="31" name="TextBox 30">
            <a:extLst>
              <a:ext uri="{FF2B5EF4-FFF2-40B4-BE49-F238E27FC236}">
                <a16:creationId xmlns:a16="http://schemas.microsoft.com/office/drawing/2014/main" id="{FA75B372-F99A-3141-8F8C-836592146FCD}"/>
              </a:ext>
            </a:extLst>
          </p:cNvPr>
          <p:cNvSpPr txBox="1"/>
          <p:nvPr/>
        </p:nvSpPr>
        <p:spPr>
          <a:xfrm>
            <a:off x="817033" y="-11428"/>
            <a:ext cx="5332807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4000" b="1" dirty="0">
                <a:solidFill>
                  <a:srgbClr val="1748B2"/>
                </a:solidFill>
              </a:rPr>
              <a:t>The Common Challenge </a:t>
            </a:r>
          </a:p>
          <a:p>
            <a:pPr algn="r"/>
            <a:r>
              <a:rPr lang="en-US" sz="4000" b="1" dirty="0">
                <a:solidFill>
                  <a:srgbClr val="1748B2"/>
                </a:solidFill>
              </a:rPr>
              <a:t>– we have today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1311344-B834-CD4A-A34A-F4CD43083C1A}"/>
              </a:ext>
            </a:extLst>
          </p:cNvPr>
          <p:cNvSpPr txBox="1"/>
          <p:nvPr/>
        </p:nvSpPr>
        <p:spPr>
          <a:xfrm>
            <a:off x="166565" y="5908474"/>
            <a:ext cx="8278100" cy="923330"/>
          </a:xfrm>
          <a:prstGeom prst="rect">
            <a:avLst/>
          </a:prstGeom>
          <a:solidFill>
            <a:schemeClr val="bg1"/>
          </a:solidFill>
          <a:effectLst>
            <a:softEdge rad="50800"/>
          </a:effectLst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Minimal interoperability – a limiting factor for pan-European response collaboration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Old technology – voice and short data only (2G equivalent)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Vendor locked </a:t>
            </a:r>
          </a:p>
        </p:txBody>
      </p:sp>
      <p:pic>
        <p:nvPicPr>
          <p:cNvPr id="32" name="Picture 31">
            <a:extLst>
              <a:ext uri="{FF2B5EF4-FFF2-40B4-BE49-F238E27FC236}">
                <a16:creationId xmlns:a16="http://schemas.microsoft.com/office/drawing/2014/main" id="{5ECF4938-E598-B147-81E2-D3349BDE87CA}"/>
              </a:ext>
            </a:extLst>
          </p:cNvPr>
          <p:cNvPicPr>
            <a:picLocks noChangeAspect="1"/>
          </p:cNvPicPr>
          <p:nvPr/>
        </p:nvPicPr>
        <p:blipFill>
          <a:blip r:embed="rId19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21319" y="26904"/>
            <a:ext cx="3170681" cy="1107199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52294003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hr-HR" dirty="0"/>
              <a:t>			</a:t>
            </a:r>
          </a:p>
          <a:p>
            <a:r>
              <a:rPr lang="hr-HR" dirty="0"/>
              <a:t>				</a:t>
            </a:r>
          </a:p>
          <a:p>
            <a:r>
              <a:rPr lang="hr-HR" dirty="0"/>
              <a:t>				</a:t>
            </a:r>
            <a:endParaRPr lang="hr-HR" b="1" dirty="0">
              <a:solidFill>
                <a:schemeClr val="tx1"/>
              </a:solidFill>
            </a:endParaRP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B47F6827-C3FF-F14E-9E56-B55D7C20A437}"/>
              </a:ext>
            </a:extLst>
          </p:cNvPr>
          <p:cNvGrpSpPr/>
          <p:nvPr/>
        </p:nvGrpSpPr>
        <p:grpSpPr>
          <a:xfrm>
            <a:off x="1326521" y="1297214"/>
            <a:ext cx="9322063" cy="5491846"/>
            <a:chOff x="2336371" y="1484785"/>
            <a:chExt cx="9217024" cy="4838939"/>
          </a:xfrm>
        </p:grpSpPr>
        <p:pic>
          <p:nvPicPr>
            <p:cNvPr id="5" name="Picture 6" descr="Slikovni rezultat za europe blank map no borders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36371" y="1484785"/>
              <a:ext cx="9217024" cy="483893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100" name="Picture 4" descr="Slikovni rezultat za base staion tower drawing transparent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43872" y="1643879"/>
              <a:ext cx="4512501" cy="396834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2" name="TextBox 11">
            <a:extLst>
              <a:ext uri="{FF2B5EF4-FFF2-40B4-BE49-F238E27FC236}">
                <a16:creationId xmlns:a16="http://schemas.microsoft.com/office/drawing/2014/main" id="{22F46B34-E802-BF4D-ABA7-A267B643F7FB}"/>
              </a:ext>
            </a:extLst>
          </p:cNvPr>
          <p:cNvSpPr txBox="1"/>
          <p:nvPr/>
        </p:nvSpPr>
        <p:spPr>
          <a:xfrm>
            <a:off x="811961" y="-14033"/>
            <a:ext cx="5332807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4000" b="1" dirty="0">
                <a:solidFill>
                  <a:srgbClr val="1748B2"/>
                </a:solidFill>
              </a:rPr>
              <a:t>The Common Challenge </a:t>
            </a:r>
          </a:p>
          <a:p>
            <a:pPr algn="r"/>
            <a:r>
              <a:rPr lang="en-US" sz="4000" b="1" dirty="0">
                <a:solidFill>
                  <a:srgbClr val="1748B2"/>
                </a:solidFill>
              </a:rPr>
              <a:t>– we need today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8D85F021-EA41-3A4C-9C1C-AA03FB1759CE}"/>
              </a:ext>
            </a:extLst>
          </p:cNvPr>
          <p:cNvSpPr txBox="1"/>
          <p:nvPr/>
        </p:nvSpPr>
        <p:spPr>
          <a:xfrm>
            <a:off x="166565" y="5908474"/>
            <a:ext cx="7638117" cy="923330"/>
          </a:xfrm>
          <a:prstGeom prst="rect">
            <a:avLst/>
          </a:prstGeom>
          <a:solidFill>
            <a:schemeClr val="bg1"/>
          </a:solidFill>
          <a:effectLst>
            <a:softEdge rad="50800"/>
          </a:effectLst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Secure, Mission Critical broadband communication – operable everywhere !!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Applications &amp; the Internet of Public Safety things (</a:t>
            </a:r>
            <a:r>
              <a:rPr lang="en-US" dirty="0" err="1"/>
              <a:t>IoPST</a:t>
            </a:r>
            <a:r>
              <a:rPr lang="en-US" dirty="0"/>
              <a:t>) Ecosystem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Future evolution as technology advances – </a:t>
            </a:r>
            <a:r>
              <a:rPr lang="en-US" dirty="0" err="1"/>
              <a:t>standardised</a:t>
            </a:r>
            <a:r>
              <a:rPr lang="en-US" dirty="0"/>
              <a:t> with no vendor lock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6DCE6CBB-5452-E841-AE3E-B76D8CE18F8E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21319" y="26904"/>
            <a:ext cx="3170681" cy="1107199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78278577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9733C553-0622-E744-8046-D7BADB65E84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2308" y="1"/>
            <a:ext cx="3533347" cy="68580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6EC7EC28-E10C-A04F-BA61-E8CC57E4ECD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2048059"/>
            <a:ext cx="3531039" cy="5636085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80E464E5-DF15-FE45-8796-E858A66AD39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0834" y="795131"/>
            <a:ext cx="8651166" cy="5260844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963E7ACB-7C42-2E4B-AD66-EB2F6F1F5C9D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21319" y="26904"/>
            <a:ext cx="3170681" cy="1107199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86A02BD3-39FF-AE45-9FA5-88A8160ED266}"/>
              </a:ext>
            </a:extLst>
          </p:cNvPr>
          <p:cNvSpPr txBox="1"/>
          <p:nvPr/>
        </p:nvSpPr>
        <p:spPr>
          <a:xfrm>
            <a:off x="8906485" y="6362537"/>
            <a:ext cx="328551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err="1">
                <a:solidFill>
                  <a:srgbClr val="1748B2"/>
                </a:solidFill>
              </a:rPr>
              <a:t>www.broadway-info.eu</a:t>
            </a:r>
            <a:endParaRPr lang="en-US" sz="2400" dirty="0">
              <a:solidFill>
                <a:srgbClr val="1748B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36896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7646DF0C-BEF8-4843-BCA4-28C56F5DC30E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77810" y="2423366"/>
            <a:ext cx="3189406" cy="113324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1693688A-DF9D-444B-9564-494D68C40F2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70957" y="2461889"/>
            <a:ext cx="3170681" cy="1107199"/>
          </a:xfrm>
          <a:prstGeom prst="rect">
            <a:avLst/>
          </a:prstGeom>
        </p:spPr>
      </p:pic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5A84B6C4-4191-DF4B-88E9-C15D31801BED}"/>
              </a:ext>
            </a:extLst>
          </p:cNvPr>
          <p:cNvCxnSpPr>
            <a:cxnSpLocks/>
          </p:cNvCxnSpPr>
          <p:nvPr/>
        </p:nvCxnSpPr>
        <p:spPr>
          <a:xfrm>
            <a:off x="154546" y="2253803"/>
            <a:ext cx="3928057" cy="0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EA33D489-E311-5849-BC96-A2C1E5A5CD89}"/>
              </a:ext>
            </a:extLst>
          </p:cNvPr>
          <p:cNvCxnSpPr>
            <a:cxnSpLocks/>
          </p:cNvCxnSpPr>
          <p:nvPr/>
        </p:nvCxnSpPr>
        <p:spPr>
          <a:xfrm>
            <a:off x="4082603" y="2253803"/>
            <a:ext cx="3928057" cy="0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45BF7CF7-C8CD-B141-9C83-47B2CB0FA1C5}"/>
              </a:ext>
            </a:extLst>
          </p:cNvPr>
          <p:cNvCxnSpPr>
            <a:cxnSpLocks/>
          </p:cNvCxnSpPr>
          <p:nvPr/>
        </p:nvCxnSpPr>
        <p:spPr>
          <a:xfrm>
            <a:off x="8010660" y="2253803"/>
            <a:ext cx="3928057" cy="0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41661435-1DF5-C342-89A4-68B115FCC80A}"/>
              </a:ext>
            </a:extLst>
          </p:cNvPr>
          <p:cNvCxnSpPr/>
          <p:nvPr/>
        </p:nvCxnSpPr>
        <p:spPr>
          <a:xfrm>
            <a:off x="4082603" y="940158"/>
            <a:ext cx="0" cy="4533363"/>
          </a:xfrm>
          <a:prstGeom prst="line">
            <a:avLst/>
          </a:prstGeom>
          <a:ln w="31750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86C88882-8C06-D346-9451-6829C9570175}"/>
              </a:ext>
            </a:extLst>
          </p:cNvPr>
          <p:cNvCxnSpPr/>
          <p:nvPr/>
        </p:nvCxnSpPr>
        <p:spPr>
          <a:xfrm>
            <a:off x="8010660" y="940158"/>
            <a:ext cx="0" cy="4533363"/>
          </a:xfrm>
          <a:prstGeom prst="line">
            <a:avLst/>
          </a:prstGeom>
          <a:ln w="31750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>
            <a:extLst>
              <a:ext uri="{FF2B5EF4-FFF2-40B4-BE49-F238E27FC236}">
                <a16:creationId xmlns:a16="http://schemas.microsoft.com/office/drawing/2014/main" id="{F1025EB0-B919-5D43-88FC-E2EF12C417F7}"/>
              </a:ext>
            </a:extLst>
          </p:cNvPr>
          <p:cNvSpPr txBox="1"/>
          <p:nvPr/>
        </p:nvSpPr>
        <p:spPr>
          <a:xfrm>
            <a:off x="3614109" y="431509"/>
            <a:ext cx="9515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rgbClr val="1748B2"/>
                </a:solidFill>
              </a:rPr>
              <a:t>May ‘18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AFE1074C-CA74-C54E-983B-C99C2BE08AC3}"/>
              </a:ext>
            </a:extLst>
          </p:cNvPr>
          <p:cNvSpPr txBox="1"/>
          <p:nvPr/>
        </p:nvSpPr>
        <p:spPr>
          <a:xfrm>
            <a:off x="7622219" y="431509"/>
            <a:ext cx="6527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rgbClr val="1748B2"/>
                </a:solidFill>
              </a:rPr>
              <a:t>2022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868F57-8297-4640-BFC4-ECE8EE08D97C}"/>
              </a:ext>
            </a:extLst>
          </p:cNvPr>
          <p:cNvSpPr txBox="1"/>
          <p:nvPr/>
        </p:nvSpPr>
        <p:spPr>
          <a:xfrm>
            <a:off x="1356314" y="3651440"/>
            <a:ext cx="13114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rgbClr val="1748B2"/>
                </a:solidFill>
              </a:rPr>
              <a:t>Preparation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4D203BC7-5C37-004C-BC94-725B5125CE5C}"/>
              </a:ext>
            </a:extLst>
          </p:cNvPr>
          <p:cNvSpPr txBox="1"/>
          <p:nvPr/>
        </p:nvSpPr>
        <p:spPr>
          <a:xfrm>
            <a:off x="4495754" y="3651440"/>
            <a:ext cx="30070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rgbClr val="1748B2"/>
                </a:solidFill>
              </a:rPr>
              <a:t>Pre-Commercial Procurement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FC87B010-6118-8348-A35F-65C76367F01B}"/>
              </a:ext>
            </a:extLst>
          </p:cNvPr>
          <p:cNvSpPr txBox="1"/>
          <p:nvPr/>
        </p:nvSpPr>
        <p:spPr>
          <a:xfrm>
            <a:off x="9109560" y="3657863"/>
            <a:ext cx="167225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dirty="0">
                <a:solidFill>
                  <a:srgbClr val="1748B2"/>
                </a:solidFill>
              </a:rPr>
              <a:t>Procurement </a:t>
            </a:r>
          </a:p>
          <a:p>
            <a:pPr algn="ctr"/>
            <a:r>
              <a:rPr lang="en-US" b="1" dirty="0">
                <a:solidFill>
                  <a:srgbClr val="1748B2"/>
                </a:solidFill>
              </a:rPr>
              <a:t>and </a:t>
            </a:r>
          </a:p>
          <a:p>
            <a:pPr algn="ctr"/>
            <a:r>
              <a:rPr lang="en-US" b="1" dirty="0">
                <a:solidFill>
                  <a:srgbClr val="1748B2"/>
                </a:solidFill>
              </a:rPr>
              <a:t>Operation</a:t>
            </a:r>
          </a:p>
        </p:txBody>
      </p:sp>
      <p:pic>
        <p:nvPicPr>
          <p:cNvPr id="22" name="Picture 21" descr="../Logo/BroadMapLogoHighRes.png">
            <a:extLst>
              <a:ext uri="{FF2B5EF4-FFF2-40B4-BE49-F238E27FC236}">
                <a16:creationId xmlns:a16="http://schemas.microsoft.com/office/drawing/2014/main" id="{2F8294C9-4D01-2B4E-9D92-50C7EB0EC6ED}"/>
              </a:ext>
            </a:extLst>
          </p:cNvPr>
          <p:cNvPicPr/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3567" y="2489477"/>
            <a:ext cx="3190014" cy="1052021"/>
          </a:xfrm>
          <a:prstGeom prst="rect">
            <a:avLst/>
          </a:prstGeom>
          <a:noFill/>
          <a:ln>
            <a:noFill/>
          </a:ln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id="{3BD509D7-869C-514C-9571-394C46B31800}"/>
              </a:ext>
            </a:extLst>
          </p:cNvPr>
          <p:cNvSpPr txBox="1"/>
          <p:nvPr/>
        </p:nvSpPr>
        <p:spPr>
          <a:xfrm>
            <a:off x="7693659" y="5619333"/>
            <a:ext cx="6431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rgbClr val="1748B2"/>
                </a:solidFill>
              </a:rPr>
              <a:t>TRL8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FF6B6FD7-AAE2-CB48-8F02-2FC9BB9C0DC4}"/>
              </a:ext>
            </a:extLst>
          </p:cNvPr>
          <p:cNvSpPr txBox="1"/>
          <p:nvPr/>
        </p:nvSpPr>
        <p:spPr>
          <a:xfrm>
            <a:off x="3123331" y="5612838"/>
            <a:ext cx="19185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rgbClr val="1748B2"/>
                </a:solidFill>
              </a:rPr>
              <a:t>An understanding of the need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F4706BCA-C1BA-1E4F-A5F7-B9D9FE8B2944}"/>
              </a:ext>
            </a:extLst>
          </p:cNvPr>
          <p:cNvCxnSpPr>
            <a:cxnSpLocks/>
          </p:cNvCxnSpPr>
          <p:nvPr/>
        </p:nvCxnSpPr>
        <p:spPr>
          <a:xfrm>
            <a:off x="5127218" y="0"/>
            <a:ext cx="0" cy="6858000"/>
          </a:xfrm>
          <a:prstGeom prst="line">
            <a:avLst/>
          </a:prstGeom>
          <a:ln w="12700">
            <a:solidFill>
              <a:srgbClr val="C0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>
            <a:extLst>
              <a:ext uri="{FF2B5EF4-FFF2-40B4-BE49-F238E27FC236}">
                <a16:creationId xmlns:a16="http://schemas.microsoft.com/office/drawing/2014/main" id="{54B1232F-5C76-134C-BEEB-B081B15A9432}"/>
              </a:ext>
            </a:extLst>
          </p:cNvPr>
          <p:cNvSpPr txBox="1"/>
          <p:nvPr/>
        </p:nvSpPr>
        <p:spPr>
          <a:xfrm>
            <a:off x="5632705" y="1061313"/>
            <a:ext cx="313842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rgbClr val="C00000"/>
                </a:solidFill>
              </a:rPr>
              <a:t>Request for Tender </a:t>
            </a:r>
          </a:p>
          <a:p>
            <a:r>
              <a:rPr lang="en-US" b="1" dirty="0">
                <a:solidFill>
                  <a:srgbClr val="C00000"/>
                </a:solidFill>
              </a:rPr>
              <a:t>– February to August 2019 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716E678-0FE9-1C4A-AADC-7553518B76BC}"/>
              </a:ext>
            </a:extLst>
          </p:cNvPr>
          <p:cNvSpPr txBox="1"/>
          <p:nvPr/>
        </p:nvSpPr>
        <p:spPr>
          <a:xfrm>
            <a:off x="-45867" y="0"/>
            <a:ext cx="2443298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err="1">
                <a:solidFill>
                  <a:srgbClr val="80B5E5"/>
                </a:solidFill>
              </a:rPr>
              <a:t>Broad</a:t>
            </a:r>
            <a:r>
              <a:rPr lang="en-US" sz="2800" b="1" dirty="0" err="1">
                <a:solidFill>
                  <a:srgbClr val="1647B2"/>
                </a:solidFill>
              </a:rPr>
              <a:t>X</a:t>
            </a:r>
            <a:r>
              <a:rPr lang="en-US" sz="2800" b="1" dirty="0">
                <a:solidFill>
                  <a:srgbClr val="1647B2"/>
                </a:solidFill>
              </a:rPr>
              <a:t> </a:t>
            </a:r>
          </a:p>
          <a:p>
            <a:r>
              <a:rPr lang="en-US" sz="2800" b="1" dirty="0">
                <a:solidFill>
                  <a:srgbClr val="1647B2"/>
                </a:solidFill>
              </a:rPr>
              <a:t>Three Stages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3403FAC-FA2A-A94F-962E-F7B689AD7032}"/>
              </a:ext>
            </a:extLst>
          </p:cNvPr>
          <p:cNvSpPr txBox="1"/>
          <p:nvPr/>
        </p:nvSpPr>
        <p:spPr>
          <a:xfrm>
            <a:off x="45433" y="4121845"/>
            <a:ext cx="372143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/>
              <a:t>Dec’13 – Topic Published by EC</a:t>
            </a:r>
          </a:p>
          <a:p>
            <a:r>
              <a:rPr lang="en-US" sz="800" dirty="0"/>
              <a:t>Nov’14 – BroadMap first discussions</a:t>
            </a:r>
          </a:p>
          <a:p>
            <a:r>
              <a:rPr lang="en-US" sz="800" dirty="0"/>
              <a:t>Mar’15 – EC Call launched – DRS-18</a:t>
            </a:r>
          </a:p>
          <a:p>
            <a:r>
              <a:rPr lang="en-US" sz="800" dirty="0"/>
              <a:t>Aug’15 – BroadMap proposal submitted</a:t>
            </a:r>
          </a:p>
          <a:p>
            <a:r>
              <a:rPr lang="en-US" sz="800" dirty="0"/>
              <a:t>May’16 – BroadMap Launched </a:t>
            </a:r>
          </a:p>
          <a:p>
            <a:endParaRPr lang="en-US" sz="800" dirty="0"/>
          </a:p>
          <a:p>
            <a:r>
              <a:rPr lang="en-US" sz="800" dirty="0"/>
              <a:t>Feb’17 – BroadMap Early delivery</a:t>
            </a:r>
          </a:p>
          <a:p>
            <a:r>
              <a:rPr lang="en-US" sz="800" dirty="0"/>
              <a:t>April’17 – BroadMap Successfully delivers</a:t>
            </a:r>
          </a:p>
        </p:txBody>
      </p: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AD8436B6-F402-174F-B526-B8E02AD4104A}"/>
              </a:ext>
            </a:extLst>
          </p:cNvPr>
          <p:cNvCxnSpPr>
            <a:cxnSpLocks/>
          </p:cNvCxnSpPr>
          <p:nvPr/>
        </p:nvCxnSpPr>
        <p:spPr>
          <a:xfrm>
            <a:off x="5609694" y="-10181"/>
            <a:ext cx="0" cy="6858000"/>
          </a:xfrm>
          <a:prstGeom prst="line">
            <a:avLst/>
          </a:prstGeom>
          <a:ln w="15875">
            <a:solidFill>
              <a:srgbClr val="C0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>
            <a:extLst>
              <a:ext uri="{FF2B5EF4-FFF2-40B4-BE49-F238E27FC236}">
                <a16:creationId xmlns:a16="http://schemas.microsoft.com/office/drawing/2014/main" id="{64749CC2-2480-CF42-97A1-E39BA4C7BF3B}"/>
              </a:ext>
            </a:extLst>
          </p:cNvPr>
          <p:cNvSpPr txBox="1"/>
          <p:nvPr/>
        </p:nvSpPr>
        <p:spPr>
          <a:xfrm>
            <a:off x="2064018" y="4750552"/>
            <a:ext cx="372143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/>
              <a:t>Jan’17 – BroadWay proposal prep begins</a:t>
            </a:r>
          </a:p>
          <a:p>
            <a:r>
              <a:rPr lang="en-US" sz="800" dirty="0"/>
              <a:t>Mar’17 – EC Call launched – SEC-04</a:t>
            </a:r>
          </a:p>
          <a:p>
            <a:r>
              <a:rPr lang="en-US" sz="800" dirty="0"/>
              <a:t>Aug’17 – BroadWay proposal submitted</a:t>
            </a:r>
          </a:p>
          <a:p>
            <a:r>
              <a:rPr lang="en-US" sz="800" dirty="0"/>
              <a:t>May’18 – BroadMap Launched 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6B6A0F7D-382D-5642-8121-6702ACDB2ADB}"/>
              </a:ext>
            </a:extLst>
          </p:cNvPr>
          <p:cNvSpPr txBox="1"/>
          <p:nvPr/>
        </p:nvSpPr>
        <p:spPr>
          <a:xfrm>
            <a:off x="5609694" y="4842433"/>
            <a:ext cx="372143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/>
              <a:t>Jan’17 – BroadWay proposal prep begins</a:t>
            </a:r>
          </a:p>
          <a:p>
            <a:r>
              <a:rPr lang="en-US" sz="800" dirty="0"/>
              <a:t>Mar’17 – EC Call launched – SEC-04</a:t>
            </a:r>
          </a:p>
          <a:p>
            <a:r>
              <a:rPr lang="en-US" sz="800" dirty="0"/>
              <a:t>Aug’17 – BroadWay proposal submitted</a:t>
            </a:r>
          </a:p>
          <a:p>
            <a:r>
              <a:rPr lang="en-US" sz="800" dirty="0"/>
              <a:t>May’18 – BroadWay Launched </a:t>
            </a:r>
          </a:p>
          <a:p>
            <a:r>
              <a:rPr lang="en-US" sz="800" dirty="0"/>
              <a:t>Oct’18 – BroadWay RFT Submitted for EC review</a:t>
            </a:r>
          </a:p>
          <a:p>
            <a:r>
              <a:rPr lang="en-US" sz="800" dirty="0"/>
              <a:t>Dec’19 – RFT amendments submitted</a:t>
            </a:r>
          </a:p>
          <a:p>
            <a:r>
              <a:rPr lang="en-US" sz="800" dirty="0"/>
              <a:t>19 Feb’19 – RFT Published !!</a:t>
            </a:r>
          </a:p>
          <a:p>
            <a:r>
              <a:rPr lang="en-US" sz="800" dirty="0"/>
              <a:t>22 Aug’19 – RFT Deadline</a:t>
            </a:r>
          </a:p>
          <a:p>
            <a:endParaRPr lang="en-US" sz="800" dirty="0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E153F43C-6BD9-8F40-B66D-4AF13DFC8E52}"/>
              </a:ext>
            </a:extLst>
          </p:cNvPr>
          <p:cNvSpPr txBox="1"/>
          <p:nvPr/>
        </p:nvSpPr>
        <p:spPr>
          <a:xfrm>
            <a:off x="8906485" y="6362537"/>
            <a:ext cx="328551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err="1">
                <a:solidFill>
                  <a:srgbClr val="1748B2"/>
                </a:solidFill>
              </a:rPr>
              <a:t>www.broadway-info.eu</a:t>
            </a:r>
            <a:endParaRPr lang="en-US" sz="2400" dirty="0">
              <a:solidFill>
                <a:srgbClr val="1748B2"/>
              </a:solidFill>
            </a:endParaRPr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DAD5C0A6-E5E6-5641-AEAE-899998699BE5}"/>
              </a:ext>
            </a:extLst>
          </p:cNvPr>
          <p:cNvSpPr/>
          <p:nvPr/>
        </p:nvSpPr>
        <p:spPr>
          <a:xfrm>
            <a:off x="4838700" y="698500"/>
            <a:ext cx="4492432" cy="1333500"/>
          </a:xfrm>
          <a:prstGeom prst="ellipse">
            <a:avLst/>
          </a:prstGeom>
          <a:noFill/>
          <a:ln w="444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399235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Content Placeholder 3">
            <a:extLst>
              <a:ext uri="{FF2B5EF4-FFF2-40B4-BE49-F238E27FC236}">
                <a16:creationId xmlns:a16="http://schemas.microsoft.com/office/drawing/2014/main" id="{7FD9D0CF-D174-9048-B3CE-A8231A05C39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1304" y="1561269"/>
            <a:ext cx="11542644" cy="5271558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46B6A54-591D-2942-82DA-4F94E7D74A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8424" y="-53340"/>
            <a:ext cx="10972440" cy="1144800"/>
          </a:xfrm>
        </p:spPr>
        <p:txBody>
          <a:bodyPr/>
          <a:lstStyle/>
          <a:p>
            <a:r>
              <a:rPr lang="en-US" sz="4000" dirty="0"/>
              <a:t>PCP Process – competitive process throughout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1817367-59F5-8B46-9C6D-3FD14E88B2F5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61318" y="1766451"/>
            <a:ext cx="2020602" cy="717953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75FBD3C4-666E-F145-90C7-027DA0EB2559}"/>
              </a:ext>
            </a:extLst>
          </p:cNvPr>
          <p:cNvSpPr txBox="1"/>
          <p:nvPr/>
        </p:nvSpPr>
        <p:spPr>
          <a:xfrm>
            <a:off x="148424" y="5111720"/>
            <a:ext cx="2122184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Requirements Validation</a:t>
            </a:r>
          </a:p>
          <a:p>
            <a:endParaRPr lang="en-US" sz="1400" dirty="0"/>
          </a:p>
          <a:p>
            <a:r>
              <a:rPr lang="en-US" sz="1400" dirty="0"/>
              <a:t>SpiceNet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8BEB776-AABC-2A44-BC0E-F725D9709AB4}"/>
              </a:ext>
            </a:extLst>
          </p:cNvPr>
          <p:cNvSpPr txBox="1"/>
          <p:nvPr/>
        </p:nvSpPr>
        <p:spPr>
          <a:xfrm>
            <a:off x="647079" y="1141698"/>
            <a:ext cx="13114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rgbClr val="1748B2"/>
                </a:solidFill>
              </a:rPr>
              <a:t>Preparation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68E8FB6-335E-214C-8E25-3581B74551A5}"/>
              </a:ext>
            </a:extLst>
          </p:cNvPr>
          <p:cNvSpPr txBox="1"/>
          <p:nvPr/>
        </p:nvSpPr>
        <p:spPr>
          <a:xfrm>
            <a:off x="4592479" y="1091460"/>
            <a:ext cx="30070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rgbClr val="1748B2"/>
                </a:solidFill>
              </a:rPr>
              <a:t>Pre-Commercial Procurement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4FD30DE-1D7A-7444-9F7C-9B7BF19A01A5}"/>
              </a:ext>
            </a:extLst>
          </p:cNvPr>
          <p:cNvSpPr txBox="1"/>
          <p:nvPr/>
        </p:nvSpPr>
        <p:spPr>
          <a:xfrm>
            <a:off x="9732234" y="843121"/>
            <a:ext cx="167225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dirty="0">
                <a:solidFill>
                  <a:srgbClr val="1748B2"/>
                </a:solidFill>
              </a:rPr>
              <a:t>Procurement </a:t>
            </a:r>
          </a:p>
          <a:p>
            <a:pPr algn="ctr"/>
            <a:r>
              <a:rPr lang="en-US" b="1" dirty="0">
                <a:solidFill>
                  <a:srgbClr val="1748B2"/>
                </a:solidFill>
              </a:rPr>
              <a:t>and </a:t>
            </a:r>
          </a:p>
          <a:p>
            <a:pPr algn="ctr"/>
            <a:r>
              <a:rPr lang="en-US" b="1" dirty="0">
                <a:solidFill>
                  <a:srgbClr val="1748B2"/>
                </a:solidFill>
              </a:rPr>
              <a:t>Operation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B251B74-66C2-2540-871B-3175328C40C8}"/>
              </a:ext>
            </a:extLst>
          </p:cNvPr>
          <p:cNvSpPr txBox="1"/>
          <p:nvPr/>
        </p:nvSpPr>
        <p:spPr>
          <a:xfrm>
            <a:off x="1302803" y="2126578"/>
            <a:ext cx="1423269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b="1" dirty="0">
                <a:solidFill>
                  <a:srgbClr val="1748B2"/>
                </a:solidFill>
              </a:rPr>
              <a:t>An understanding of the need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9791EE4-8CCE-514C-9472-F6DEC6128450}"/>
              </a:ext>
            </a:extLst>
          </p:cNvPr>
          <p:cNvSpPr txBox="1"/>
          <p:nvPr/>
        </p:nvSpPr>
        <p:spPr>
          <a:xfrm>
            <a:off x="8826753" y="2115072"/>
            <a:ext cx="56938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>
                <a:solidFill>
                  <a:srgbClr val="1748B2"/>
                </a:solidFill>
              </a:rPr>
              <a:t>TRL8</a:t>
            </a:r>
          </a:p>
        </p:txBody>
      </p:sp>
    </p:spTree>
    <p:extLst>
      <p:ext uri="{BB962C8B-B14F-4D97-AF65-F5344CB8AC3E}">
        <p14:creationId xmlns:p14="http://schemas.microsoft.com/office/powerpoint/2010/main" val="149896249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19A9BB-25A0-E84D-B10D-C08A80EFEB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Interest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BF3DDCE-4FE9-1D48-9BD1-CAEBBB17F47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en-US" dirty="0"/>
          </a:p>
          <a:p>
            <a:r>
              <a:rPr lang="en-US" dirty="0"/>
              <a:t>124 companies listed on the Partnering tool </a:t>
            </a:r>
          </a:p>
          <a:p>
            <a:r>
              <a:rPr lang="en-US" dirty="0"/>
              <a:t>Tenders Received on 22</a:t>
            </a:r>
            <a:r>
              <a:rPr lang="en-US" baseline="30000" dirty="0"/>
              <a:t>nd</a:t>
            </a:r>
            <a:r>
              <a:rPr lang="en-US" dirty="0"/>
              <a:t> August 2019, Evaluation complete</a:t>
            </a:r>
          </a:p>
          <a:p>
            <a:r>
              <a:rPr lang="en-US" dirty="0"/>
              <a:t>Announcement on 7</a:t>
            </a:r>
            <a:r>
              <a:rPr lang="en-US" baseline="30000" dirty="0"/>
              <a:t>th</a:t>
            </a:r>
            <a:r>
              <a:rPr lang="en-US" dirty="0"/>
              <a:t> October 2019</a:t>
            </a:r>
          </a:p>
          <a:p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BCEEA92-5ED1-8C46-B8B2-CE4C6111C30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 t="77040"/>
          <a:stretch/>
        </p:blipFill>
        <p:spPr bwMode="auto">
          <a:xfrm>
            <a:off x="3865127" y="6009789"/>
            <a:ext cx="8206438" cy="937915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B0403B4A-4596-2845-947A-3C9BA262C7DF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5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3864990" y="4348127"/>
            <a:ext cx="8206575" cy="16616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083204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840AC9-5CE3-214F-8050-C7E67A25F3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Suppliers on Contract from 7</a:t>
            </a:r>
            <a:r>
              <a:rPr lang="en-US" baseline="30000" dirty="0"/>
              <a:t>th</a:t>
            </a:r>
            <a:r>
              <a:rPr lang="en-US" dirty="0"/>
              <a:t> October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F71B81D-0187-9D4E-B380-A1B2E5F93DF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Announcement will be made of successful tenders on 7th</a:t>
            </a:r>
          </a:p>
          <a:p>
            <a:r>
              <a:rPr lang="en-US" dirty="0" err="1"/>
              <a:t>Multipal</a:t>
            </a:r>
            <a:r>
              <a:rPr lang="en-US" dirty="0"/>
              <a:t> consortia will perform different designs </a:t>
            </a:r>
          </a:p>
          <a:p>
            <a:endParaRPr lang="en-US" dirty="0"/>
          </a:p>
          <a:p>
            <a:r>
              <a:rPr lang="en-US" dirty="0"/>
              <a:t>More than 30 organizations are involved including vendors, MNO’s satellite and interdependent and impartial test capabilities</a:t>
            </a:r>
          </a:p>
          <a:p>
            <a:endParaRPr lang="en-US" dirty="0"/>
          </a:p>
          <a:p>
            <a:r>
              <a:rPr lang="en-US" dirty="0"/>
              <a:t>Design – Oct’19 – March’20</a:t>
            </a:r>
          </a:p>
          <a:p>
            <a:r>
              <a:rPr lang="en-US" dirty="0"/>
              <a:t>Prototype – June’20 – May’21</a:t>
            </a:r>
          </a:p>
          <a:p>
            <a:r>
              <a:rPr lang="en-US" dirty="0"/>
              <a:t>Pan-European Pilot  Aug’21 – Jul’22 - </a:t>
            </a:r>
            <a:r>
              <a:rPr lang="en-US" dirty="0">
                <a:solidFill>
                  <a:srgbClr val="FF0000"/>
                </a:solidFill>
              </a:rPr>
              <a:t>TRL8!!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605AB0D-5253-7B49-8A2E-FD78B1593A48}"/>
              </a:ext>
            </a:extLst>
          </p:cNvPr>
          <p:cNvSpPr txBox="1"/>
          <p:nvPr/>
        </p:nvSpPr>
        <p:spPr>
          <a:xfrm>
            <a:off x="354464" y="5767920"/>
            <a:ext cx="1183753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dirty="0">
                <a:solidFill>
                  <a:srgbClr val="FF0000"/>
                </a:solidFill>
              </a:rPr>
              <a:t>All solutions must follow 3GPP standards ready for final procurement into live operation shortly thereafter</a:t>
            </a:r>
          </a:p>
          <a:p>
            <a:pPr algn="ctr"/>
            <a:r>
              <a:rPr lang="en-US" b="1" dirty="0">
                <a:solidFill>
                  <a:srgbClr val="FF0000"/>
                </a:solidFill>
              </a:rPr>
              <a:t>Suppliers will contribute to 3GPP where necessary achieve this.</a:t>
            </a:r>
          </a:p>
        </p:txBody>
      </p:sp>
    </p:spTree>
    <p:extLst>
      <p:ext uri="{BB962C8B-B14F-4D97-AF65-F5344CB8AC3E}">
        <p14:creationId xmlns:p14="http://schemas.microsoft.com/office/powerpoint/2010/main" val="20315627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621CD4-2413-3540-BFD9-AF3E6DBF43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Sustainable BroadNet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6527FF7-5A9C-3A42-9710-093F24176DFC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16000"/>
          </a:blip>
          <a:stretch>
            <a:fillRect/>
          </a:stretch>
        </p:blipFill>
        <p:spPr>
          <a:xfrm>
            <a:off x="212271" y="1606741"/>
            <a:ext cx="11767457" cy="4521916"/>
          </a:xfrm>
          <a:prstGeom prst="rect">
            <a:avLst/>
          </a:prstGeom>
          <a:noFill/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4EEB08FD-269E-E746-9B2A-2F77AC4F6793}"/>
              </a:ext>
            </a:extLst>
          </p:cNvPr>
          <p:cNvSpPr txBox="1"/>
          <p:nvPr/>
        </p:nvSpPr>
        <p:spPr>
          <a:xfrm>
            <a:off x="61836" y="1940312"/>
            <a:ext cx="12067727" cy="31085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dirty="0"/>
              <a:t>Preparation towards agreement and formation of </a:t>
            </a:r>
            <a:r>
              <a:rPr lang="en-US" sz="2800" dirty="0" err="1"/>
              <a:t>organisation</a:t>
            </a:r>
            <a:r>
              <a:rPr lang="en-US" sz="2800" dirty="0"/>
              <a:t> by end 2021</a:t>
            </a:r>
          </a:p>
          <a:p>
            <a:pPr algn="ctr"/>
            <a:endParaRPr lang="en-US" sz="2800" dirty="0"/>
          </a:p>
          <a:p>
            <a:pPr algn="ctr"/>
            <a:r>
              <a:rPr lang="en-US" sz="2800" dirty="0"/>
              <a:t>Aim for procurement of live system to begin 2022</a:t>
            </a:r>
          </a:p>
          <a:p>
            <a:pPr algn="ctr"/>
            <a:endParaRPr lang="en-US" sz="2800" dirty="0"/>
          </a:p>
          <a:p>
            <a:pPr algn="ctr"/>
            <a:r>
              <a:rPr lang="en-US" sz="2800" b="1" u="sng" dirty="0"/>
              <a:t>Launch of Live BroadNet circa 2024/25</a:t>
            </a:r>
          </a:p>
          <a:p>
            <a:pPr algn="ctr"/>
            <a:endParaRPr lang="en-US" sz="2800" b="1" u="sng" dirty="0"/>
          </a:p>
          <a:p>
            <a:pPr algn="ctr"/>
            <a:r>
              <a:rPr lang="en-US" sz="2800" dirty="0"/>
              <a:t>Lots of fun to have along the way…</a:t>
            </a:r>
          </a:p>
        </p:txBody>
      </p:sp>
    </p:spTree>
    <p:extLst>
      <p:ext uri="{BB962C8B-B14F-4D97-AF65-F5344CB8AC3E}">
        <p14:creationId xmlns:p14="http://schemas.microsoft.com/office/powerpoint/2010/main" val="1894237542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|1|1|0.3|0.4|0.5|0.4|0.3|0.3|0.4|0.4|0.5|0.5|0.4|0.5|0.7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9|2.1"/>
</p:tagLst>
</file>

<file path=ppt/theme/theme1.xml><?xml version="1.0" encoding="utf-8"?>
<a:theme xmlns:a="http://schemas.openxmlformats.org/drawingml/2006/main" name="Office Theme">
  <a:themeElements>
    <a:clrScheme name="Custom 1">
      <a:dk1>
        <a:srgbClr val="1748B1"/>
      </a:dk1>
      <a:lt1>
        <a:srgbClr val="FFFFFF"/>
      </a:lt1>
      <a:dk2>
        <a:srgbClr val="7EB1DF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3753</TotalTime>
  <Words>530</Words>
  <Application>Microsoft Macintosh PowerPoint</Application>
  <PresentationFormat>Widescreen</PresentationFormat>
  <Paragraphs>111</Paragraphs>
  <Slides>10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6" baseType="lpstr">
      <vt:lpstr>Arial</vt:lpstr>
      <vt:lpstr>Arial</vt:lpstr>
      <vt:lpstr>Calibri</vt:lpstr>
      <vt:lpstr>Symbol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PCP Process – competitive process throughout</vt:lpstr>
      <vt:lpstr>Interest</vt:lpstr>
      <vt:lpstr>Suppliers on Contract from 7th October</vt:lpstr>
      <vt:lpstr>Sustainable BroadNet</vt:lpstr>
      <vt:lpstr>PowerPoint Presentation</vt:lpstr>
    </vt:vector>
  </TitlesOfParts>
  <Company>MUP RH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subject/>
  <dc:creator>Holen Sanja</dc:creator>
  <dc:description/>
  <cp:lastModifiedBy>David Lund</cp:lastModifiedBy>
  <cp:revision>206</cp:revision>
  <cp:lastPrinted>2019-08-21T09:43:24Z</cp:lastPrinted>
  <dcterms:created xsi:type="dcterms:W3CDTF">2018-10-15T13:02:58Z</dcterms:created>
  <dcterms:modified xsi:type="dcterms:W3CDTF">2019-10-02T08:05:07Z</dcterms:modified>
  <dc:language>en-US</dc:languag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ppVersion">
    <vt:lpwstr>16.0000</vt:lpwstr>
  </property>
  <property fmtid="{D5CDD505-2E9C-101B-9397-08002B2CF9AE}" pid="3" name="Company">
    <vt:lpwstr>MUP RH</vt:lpwstr>
  </property>
  <property fmtid="{D5CDD505-2E9C-101B-9397-08002B2CF9AE}" pid="4" name="HiddenSlides">
    <vt:i4>0</vt:i4>
  </property>
  <property fmtid="{D5CDD505-2E9C-101B-9397-08002B2CF9AE}" pid="5" name="HyperlinksChanged">
    <vt:bool>false</vt:bool>
  </property>
  <property fmtid="{D5CDD505-2E9C-101B-9397-08002B2CF9AE}" pid="6" name="LinksUpToDate">
    <vt:bool>false</vt:bool>
  </property>
  <property fmtid="{D5CDD505-2E9C-101B-9397-08002B2CF9AE}" pid="7" name="MMClips">
    <vt:i4>0</vt:i4>
  </property>
  <property fmtid="{D5CDD505-2E9C-101B-9397-08002B2CF9AE}" pid="8" name="Notes">
    <vt:i4>0</vt:i4>
  </property>
  <property fmtid="{D5CDD505-2E9C-101B-9397-08002B2CF9AE}" pid="9" name="PresentationFormat">
    <vt:lpwstr>Widescreen</vt:lpwstr>
  </property>
  <property fmtid="{D5CDD505-2E9C-101B-9397-08002B2CF9AE}" pid="10" name="ScaleCrop">
    <vt:bool>false</vt:bool>
  </property>
  <property fmtid="{D5CDD505-2E9C-101B-9397-08002B2CF9AE}" pid="11" name="ShareDoc">
    <vt:bool>false</vt:bool>
  </property>
  <property fmtid="{D5CDD505-2E9C-101B-9397-08002B2CF9AE}" pid="12" name="Slides">
    <vt:i4>13</vt:i4>
  </property>
</Properties>
</file>