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6"/>
  </p:notesMasterIdLst>
  <p:handoutMasterIdLst>
    <p:handoutMasterId r:id="rId17"/>
  </p:handoutMasterIdLst>
  <p:sldIdLst>
    <p:sldId id="789" r:id="rId2"/>
    <p:sldId id="790" r:id="rId3"/>
    <p:sldId id="839" r:id="rId4"/>
    <p:sldId id="903" r:id="rId5"/>
    <p:sldId id="795" r:id="rId6"/>
    <p:sldId id="714" r:id="rId7"/>
    <p:sldId id="909" r:id="rId8"/>
    <p:sldId id="911" r:id="rId9"/>
    <p:sldId id="796" r:id="rId10"/>
    <p:sldId id="797" r:id="rId11"/>
    <p:sldId id="798" r:id="rId12"/>
    <p:sldId id="912" r:id="rId13"/>
    <p:sldId id="910" r:id="rId14"/>
    <p:sldId id="800" r:id="rId15"/>
  </p:sldIdLst>
  <p:sldSz cx="9144000" cy="5143500" type="screen16x9"/>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5pPr>
    <a:lvl6pPr marL="2286000" algn="l" defTabSz="914400" rtl="0" eaLnBrk="1" latinLnBrk="0" hangingPunct="1">
      <a:defRPr sz="1000" kern="1200">
        <a:solidFill>
          <a:schemeClr val="tx1"/>
        </a:solidFill>
        <a:latin typeface="Arial" charset="0"/>
        <a:ea typeface="ＭＳ Ｐゴシック" pitchFamily="34" charset="-128"/>
        <a:cs typeface="+mn-cs"/>
      </a:defRPr>
    </a:lvl6pPr>
    <a:lvl7pPr marL="2743200" algn="l" defTabSz="914400" rtl="0" eaLnBrk="1" latinLnBrk="0" hangingPunct="1">
      <a:defRPr sz="1000" kern="1200">
        <a:solidFill>
          <a:schemeClr val="tx1"/>
        </a:solidFill>
        <a:latin typeface="Arial" charset="0"/>
        <a:ea typeface="ＭＳ Ｐゴシック" pitchFamily="34" charset="-128"/>
        <a:cs typeface="+mn-cs"/>
      </a:defRPr>
    </a:lvl7pPr>
    <a:lvl8pPr marL="3200400" algn="l" defTabSz="914400" rtl="0" eaLnBrk="1" latinLnBrk="0" hangingPunct="1">
      <a:defRPr sz="1000" kern="1200">
        <a:solidFill>
          <a:schemeClr val="tx1"/>
        </a:solidFill>
        <a:latin typeface="Arial" charset="0"/>
        <a:ea typeface="ＭＳ Ｐゴシック" pitchFamily="34" charset="-128"/>
        <a:cs typeface="+mn-cs"/>
      </a:defRPr>
    </a:lvl8pPr>
    <a:lvl9pPr marL="3657600" algn="l" defTabSz="914400" rtl="0" eaLnBrk="1" latinLnBrk="0" hangingPunct="1">
      <a:defRPr sz="1000"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33"/>
    <a:srgbClr val="FFCCFF"/>
    <a:srgbClr val="00CC00"/>
    <a:srgbClr val="C7FCA2"/>
    <a:srgbClr val="006600"/>
    <a:srgbClr val="9EEB4F"/>
    <a:srgbClr val="72AF2F"/>
    <a:srgbClr val="FF00FF"/>
    <a:srgbClr val="339933"/>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195"/>
    <p:restoredTop sz="93698"/>
  </p:normalViewPr>
  <p:slideViewPr>
    <p:cSldViewPr snapToGrid="0">
      <p:cViewPr varScale="1">
        <p:scale>
          <a:sx n="141" d="100"/>
          <a:sy n="141" d="100"/>
        </p:scale>
        <p:origin x="1170" y="114"/>
      </p:cViewPr>
      <p:guideLst>
        <p:guide orient="horz" pos="162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120" d="100"/>
        <a:sy n="120" d="100"/>
      </p:scale>
      <p:origin x="0" y="-2658"/>
    </p:cViewPr>
  </p:sorterViewPr>
  <p:notesViewPr>
    <p:cSldViewPr snapToGrid="0">
      <p:cViewPr varScale="1">
        <p:scale>
          <a:sx n="88" d="100"/>
          <a:sy n="88" d="100"/>
        </p:scale>
        <p:origin x="2456" y="17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Individual Members</c:v>
                </c:pt>
              </c:strCache>
            </c:strRef>
          </c:tx>
          <c:dPt>
            <c:idx val="0"/>
            <c:bubble3D val="0"/>
            <c:extLst>
              <c:ext xmlns:c16="http://schemas.microsoft.com/office/drawing/2014/chart" uri="{C3380CC4-5D6E-409C-BE32-E72D297353CC}">
                <c16:uniqueId val="{00000000-9707-4124-80CC-5F9AD5CB556C}"/>
              </c:ext>
            </c:extLst>
          </c:dPt>
          <c:dPt>
            <c:idx val="1"/>
            <c:bubble3D val="0"/>
            <c:extLst>
              <c:ext xmlns:c16="http://schemas.microsoft.com/office/drawing/2014/chart" uri="{C3380CC4-5D6E-409C-BE32-E72D297353CC}">
                <c16:uniqueId val="{00000001-9707-4124-80CC-5F9AD5CB556C}"/>
              </c:ext>
            </c:extLst>
          </c:dPt>
          <c:dPt>
            <c:idx val="2"/>
            <c:bubble3D val="0"/>
            <c:extLst>
              <c:ext xmlns:c16="http://schemas.microsoft.com/office/drawing/2014/chart" uri="{C3380CC4-5D6E-409C-BE32-E72D297353CC}">
                <c16:uniqueId val="{00000002-9707-4124-80CC-5F9AD5CB556C}"/>
              </c:ext>
            </c:extLst>
          </c:dPt>
          <c:dPt>
            <c:idx val="3"/>
            <c:bubble3D val="0"/>
            <c:extLst>
              <c:ext xmlns:c16="http://schemas.microsoft.com/office/drawing/2014/chart" uri="{C3380CC4-5D6E-409C-BE32-E72D297353CC}">
                <c16:uniqueId val="{00000003-9707-4124-80CC-5F9AD5CB556C}"/>
              </c:ext>
            </c:extLst>
          </c:dPt>
          <c:dPt>
            <c:idx val="4"/>
            <c:bubble3D val="0"/>
            <c:extLst>
              <c:ext xmlns:c16="http://schemas.microsoft.com/office/drawing/2014/chart" uri="{C3380CC4-5D6E-409C-BE32-E72D297353CC}">
                <c16:uniqueId val="{00000004-9707-4124-80CC-5F9AD5CB556C}"/>
              </c:ext>
            </c:extLst>
          </c:dPt>
          <c:dPt>
            <c:idx val="5"/>
            <c:bubble3D val="0"/>
            <c:extLst>
              <c:ext xmlns:c16="http://schemas.microsoft.com/office/drawing/2014/chart" uri="{C3380CC4-5D6E-409C-BE32-E72D297353CC}">
                <c16:uniqueId val="{00000005-9707-4124-80CC-5F9AD5CB556C}"/>
              </c:ext>
            </c:extLst>
          </c:dPt>
          <c:dPt>
            <c:idx val="6"/>
            <c:bubble3D val="0"/>
            <c:extLst>
              <c:ext xmlns:c16="http://schemas.microsoft.com/office/drawing/2014/chart" uri="{C3380CC4-5D6E-409C-BE32-E72D297353CC}">
                <c16:uniqueId val="{00000006-9707-4124-80CC-5F9AD5CB556C}"/>
              </c:ext>
            </c:extLst>
          </c:dPt>
          <c:dLbls>
            <c:spPr>
              <a:noFill/>
              <a:ln w="25344">
                <a:noFill/>
              </a:ln>
            </c:spPr>
            <c:dLblPos val="outEnd"/>
            <c:showLegendKey val="0"/>
            <c:showVal val="1"/>
            <c:showCatName val="0"/>
            <c:showSerName val="0"/>
            <c:showPercent val="0"/>
            <c:showBubbleSize val="0"/>
            <c:showLeaderLines val="1"/>
            <c:extLst>
              <c:ext xmlns:c15="http://schemas.microsoft.com/office/drawing/2012/chart" uri="{CE6537A1-D6FC-4f65-9D91-7224C49458BB}"/>
            </c:extLst>
          </c:dLbls>
          <c:cat>
            <c:strRef>
              <c:f>Sheet1!$A$2:$A$8</c:f>
              <c:strCache>
                <c:ptCount val="7"/>
                <c:pt idx="0">
                  <c:v>ARIB</c:v>
                </c:pt>
                <c:pt idx="1">
                  <c:v>ATIS</c:v>
                </c:pt>
                <c:pt idx="2">
                  <c:v>CCSA</c:v>
                </c:pt>
                <c:pt idx="3">
                  <c:v>ETSI</c:v>
                </c:pt>
                <c:pt idx="4">
                  <c:v>TSDSI</c:v>
                </c:pt>
                <c:pt idx="5">
                  <c:v>TTA</c:v>
                </c:pt>
                <c:pt idx="6">
                  <c:v>TTC</c:v>
                </c:pt>
              </c:strCache>
            </c:strRef>
          </c:cat>
          <c:val>
            <c:numRef>
              <c:f>Sheet1!$B$2:$B$8</c:f>
              <c:numCache>
                <c:formatCode>General</c:formatCode>
                <c:ptCount val="7"/>
                <c:pt idx="0">
                  <c:v>27</c:v>
                </c:pt>
                <c:pt idx="1">
                  <c:v>55</c:v>
                </c:pt>
                <c:pt idx="2">
                  <c:v>110</c:v>
                </c:pt>
                <c:pt idx="3">
                  <c:v>436</c:v>
                </c:pt>
                <c:pt idx="4">
                  <c:v>20</c:v>
                </c:pt>
                <c:pt idx="5">
                  <c:v>26</c:v>
                </c:pt>
                <c:pt idx="6">
                  <c:v>11</c:v>
                </c:pt>
              </c:numCache>
            </c:numRef>
          </c:val>
          <c:extLst>
            <c:ext xmlns:c16="http://schemas.microsoft.com/office/drawing/2014/chart" uri="{C3380CC4-5D6E-409C-BE32-E72D297353CC}">
              <c16:uniqueId val="{00000007-9707-4124-80CC-5F9AD5CB556C}"/>
            </c:ext>
          </c:extLst>
        </c:ser>
        <c:dLbls>
          <c:showLegendKey val="0"/>
          <c:showVal val="0"/>
          <c:showCatName val="0"/>
          <c:showSerName val="0"/>
          <c:showPercent val="0"/>
          <c:showBubbleSize val="0"/>
          <c:showLeaderLines val="1"/>
        </c:dLbls>
        <c:firstSliceAng val="0"/>
      </c:pieChart>
      <c:spPr>
        <a:noFill/>
        <a:ln w="25344">
          <a:noFill/>
        </a:ln>
      </c:spPr>
    </c:plotArea>
    <c:legend>
      <c:legendPos val="r"/>
      <c:layout>
        <c:manualLayout>
          <c:xMode val="edge"/>
          <c:yMode val="edge"/>
          <c:x val="3.2067685279597663E-2"/>
          <c:y val="0.19017755538296499"/>
          <c:w val="0.13876566433174853"/>
          <c:h val="0.60714505882294134"/>
        </c:manualLayout>
      </c:layout>
      <c:overlay val="1"/>
    </c:legend>
    <c:plotVisOnly val="1"/>
    <c:dispBlanksAs val="zero"/>
    <c:showDLblsOverMax val="0"/>
  </c:chart>
  <c:txPr>
    <a:bodyPr/>
    <a:lstStyle/>
    <a:p>
      <a:pPr>
        <a:defRPr sz="1796"/>
      </a:pPr>
      <a:endParaRPr lang="en-US"/>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09"/>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09"/>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defRPr>
            </a:lvl1pPr>
          </a:lstStyle>
          <a:p>
            <a:pPr>
              <a:defRPr/>
            </a:pPr>
            <a:fld id="{C2DD2AD9-7AD3-48DA-8614-E971AAC94E0C}" type="datetime1">
              <a:rPr lang="en-US" altLang="en-US"/>
              <a:pPr>
                <a:defRPr/>
              </a:pPr>
              <a:t>10/1/2019</a:t>
            </a:fld>
            <a:endParaRPr lang="en-US" altLang="en-US"/>
          </a:p>
        </p:txBody>
      </p:sp>
      <p:sp>
        <p:nvSpPr>
          <p:cNvPr id="9220" name="Rectangle 4"/>
          <p:cNvSpPr>
            <a:spLocks noGrp="1" noChangeArrowheads="1"/>
          </p:cNvSpPr>
          <p:nvPr>
            <p:ph type="ftr" sz="quarter" idx="2"/>
          </p:nvPr>
        </p:nvSpPr>
        <p:spPr bwMode="auto">
          <a:xfrm>
            <a:off x="0" y="9429831"/>
            <a:ext cx="2946400" cy="49680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29831"/>
            <a:ext cx="2946400" cy="49680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fld id="{3F05E788-4F02-412A-BED1-4ADD96A4B95C}" type="slidenum">
              <a:rPr lang="en-GB" altLang="en-US"/>
              <a:pPr/>
              <a:t>‹#›</a:t>
            </a:fld>
            <a:endParaRPr lang="en-GB" altLang="en-US"/>
          </a:p>
        </p:txBody>
      </p:sp>
    </p:spTree>
    <p:extLst>
      <p:ext uri="{BB962C8B-B14F-4D97-AF65-F5344CB8AC3E}">
        <p14:creationId xmlns:p14="http://schemas.microsoft.com/office/powerpoint/2010/main" val="20595367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09"/>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09"/>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defRPr>
            </a:lvl1pPr>
          </a:lstStyle>
          <a:p>
            <a:pPr>
              <a:defRPr/>
            </a:pPr>
            <a:fld id="{29FC187E-5548-4C78-B8AD-545FDF6FBC6A}" type="datetime1">
              <a:rPr lang="en-US" altLang="en-US"/>
              <a:pPr>
                <a:defRPr/>
              </a:pPr>
              <a:t>10/1/2019</a:t>
            </a:fld>
            <a:endParaRPr lang="en-US" altLang="en-US"/>
          </a:p>
        </p:txBody>
      </p:sp>
      <p:sp>
        <p:nvSpPr>
          <p:cNvPr id="3076"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906463" y="4715709"/>
            <a:ext cx="4984750" cy="446809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29831"/>
            <a:ext cx="2946400" cy="49680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29831"/>
            <a:ext cx="2946400" cy="49680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fld id="{D94D99E1-D1D1-44F6-A441-19A52C6F646C}" type="slidenum">
              <a:rPr lang="en-GB" altLang="en-US"/>
              <a:pPr/>
              <a:t>‹#›</a:t>
            </a:fld>
            <a:endParaRPr lang="en-GB" altLang="en-US"/>
          </a:p>
        </p:txBody>
      </p:sp>
    </p:spTree>
    <p:extLst>
      <p:ext uri="{BB962C8B-B14F-4D97-AF65-F5344CB8AC3E}">
        <p14:creationId xmlns:p14="http://schemas.microsoft.com/office/powerpoint/2010/main" val="291686878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000">
                <a:solidFill>
                  <a:schemeClr val="tx1"/>
                </a:solidFill>
                <a:latin typeface="Arial" panose="020B0604020202020204" pitchFamily="34" charset="0"/>
              </a:defRPr>
            </a:lvl1pPr>
            <a:lvl2pPr marL="741363" indent="-284163" defTabSz="928688">
              <a:defRPr sz="1000">
                <a:solidFill>
                  <a:schemeClr val="tx1"/>
                </a:solidFill>
                <a:latin typeface="Arial" panose="020B0604020202020204" pitchFamily="34" charset="0"/>
              </a:defRPr>
            </a:lvl2pPr>
            <a:lvl3pPr marL="1139825" indent="-227013" defTabSz="928688">
              <a:defRPr sz="1000">
                <a:solidFill>
                  <a:schemeClr val="tx1"/>
                </a:solidFill>
                <a:latin typeface="Arial" panose="020B0604020202020204" pitchFamily="34" charset="0"/>
              </a:defRPr>
            </a:lvl3pPr>
            <a:lvl4pPr marL="1597025" indent="-227013" defTabSz="928688">
              <a:defRPr sz="1000">
                <a:solidFill>
                  <a:schemeClr val="tx1"/>
                </a:solidFill>
                <a:latin typeface="Arial" panose="020B0604020202020204" pitchFamily="34" charset="0"/>
              </a:defRPr>
            </a:lvl4pPr>
            <a:lvl5pPr marL="2054225" indent="-227013" defTabSz="928688">
              <a:defRPr sz="1000">
                <a:solidFill>
                  <a:schemeClr val="tx1"/>
                </a:solidFill>
                <a:latin typeface="Arial" panose="020B0604020202020204" pitchFamily="34" charset="0"/>
              </a:defRPr>
            </a:lvl5pPr>
            <a:lvl6pPr marL="2511425" indent="-227013" defTabSz="928688" eaLnBrk="0" fontAlgn="base" hangingPunct="0">
              <a:spcBef>
                <a:spcPct val="0"/>
              </a:spcBef>
              <a:spcAft>
                <a:spcPct val="0"/>
              </a:spcAft>
              <a:defRPr sz="1000">
                <a:solidFill>
                  <a:schemeClr val="tx1"/>
                </a:solidFill>
                <a:latin typeface="Arial" panose="020B0604020202020204" pitchFamily="34" charset="0"/>
              </a:defRPr>
            </a:lvl6pPr>
            <a:lvl7pPr marL="2968625" indent="-227013" defTabSz="928688" eaLnBrk="0" fontAlgn="base" hangingPunct="0">
              <a:spcBef>
                <a:spcPct val="0"/>
              </a:spcBef>
              <a:spcAft>
                <a:spcPct val="0"/>
              </a:spcAft>
              <a:defRPr sz="1000">
                <a:solidFill>
                  <a:schemeClr val="tx1"/>
                </a:solidFill>
                <a:latin typeface="Arial" panose="020B0604020202020204" pitchFamily="34" charset="0"/>
              </a:defRPr>
            </a:lvl7pPr>
            <a:lvl8pPr marL="3425825" indent="-227013" defTabSz="928688" eaLnBrk="0" fontAlgn="base" hangingPunct="0">
              <a:spcBef>
                <a:spcPct val="0"/>
              </a:spcBef>
              <a:spcAft>
                <a:spcPct val="0"/>
              </a:spcAft>
              <a:defRPr sz="1000">
                <a:solidFill>
                  <a:schemeClr val="tx1"/>
                </a:solidFill>
                <a:latin typeface="Arial" panose="020B0604020202020204" pitchFamily="34" charset="0"/>
              </a:defRPr>
            </a:lvl8pPr>
            <a:lvl9pPr marL="3883025" indent="-227013" defTabSz="928688" eaLnBrk="0" fontAlgn="base" hangingPunct="0">
              <a:spcBef>
                <a:spcPct val="0"/>
              </a:spcBef>
              <a:spcAft>
                <a:spcPct val="0"/>
              </a:spcAft>
              <a:defRPr sz="1000">
                <a:solidFill>
                  <a:schemeClr val="tx1"/>
                </a:solidFill>
                <a:latin typeface="Arial" panose="020B0604020202020204" pitchFamily="34" charset="0"/>
              </a:defRPr>
            </a:lvl9pPr>
          </a:lstStyle>
          <a:p>
            <a:fld id="{00C02FD2-48D0-487F-B78C-00B3355487E6}" type="slidenum">
              <a:rPr lang="en-GB" altLang="en-US" sz="1200" smtClean="0">
                <a:latin typeface="Times New Roman" panose="02020603050405020304" pitchFamily="18" charset="0"/>
              </a:rPr>
              <a:pPr/>
              <a:t>1</a:t>
            </a:fld>
            <a:endParaRPr lang="en-GB" altLang="en-US" sz="1200">
              <a:latin typeface="Times New Roman" panose="02020603050405020304" pitchFamily="18" charset="0"/>
            </a:endParaRPr>
          </a:p>
        </p:txBody>
      </p:sp>
      <p:sp>
        <p:nvSpPr>
          <p:cNvPr id="6147" name="Rectangle 2"/>
          <p:cNvSpPr>
            <a:spLocks noGrp="1" noRot="1" noChangeAspect="1" noChangeArrowheads="1" noTextEdit="1"/>
          </p:cNvSpPr>
          <p:nvPr>
            <p:ph type="sldImg"/>
          </p:nvPr>
        </p:nvSpPr>
        <p:spPr>
          <a:xfrm>
            <a:off x="90488" y="742950"/>
            <a:ext cx="6618287" cy="3724275"/>
          </a:xfrm>
          <a:ln/>
        </p:spPr>
      </p:sp>
      <p:sp>
        <p:nvSpPr>
          <p:cNvPr id="6148" name="Rectangle 3"/>
          <p:cNvSpPr>
            <a:spLocks noGrp="1" noChangeArrowheads="1"/>
          </p:cNvSpPr>
          <p:nvPr>
            <p:ph type="body" idx="1"/>
          </p:nvPr>
        </p:nvSpPr>
        <p:spPr>
          <a:xfrm>
            <a:off x="904875" y="4715710"/>
            <a:ext cx="4987925" cy="446651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6585626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4" name="AutoShape 14"/>
          <p:cNvSpPr>
            <a:spLocks noChangeArrowheads="1"/>
          </p:cNvSpPr>
          <p:nvPr/>
        </p:nvSpPr>
        <p:spPr bwMode="auto">
          <a:xfrm>
            <a:off x="7938" y="4779963"/>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a:defRPr/>
            </a:pPr>
            <a:endParaRPr lang="en-US" altLang="en-US"/>
          </a:p>
        </p:txBody>
      </p:sp>
      <p:sp>
        <p:nvSpPr>
          <p:cNvPr id="5" name="TextBox 4"/>
          <p:cNvSpPr txBox="1"/>
          <p:nvPr/>
        </p:nvSpPr>
        <p:spPr>
          <a:xfrm>
            <a:off x="1588" y="4755325"/>
            <a:ext cx="6221412" cy="288925"/>
          </a:xfrm>
          <a:prstGeom prst="rect">
            <a:avLst/>
          </a:prstGeom>
          <a:noFill/>
        </p:spPr>
        <p:txBody>
          <a:bodyPr lIns="91430" tIns="45715" rIns="91430" bIns="45715" anchor="ctr">
            <a:norm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a:defRPr/>
            </a:pPr>
            <a:r>
              <a:rPr lang="en-GB" altLang="en-US" dirty="0">
                <a:solidFill>
                  <a:schemeClr val="bg1"/>
                </a:solidFill>
              </a:rPr>
              <a:t> CCW 2017 </a:t>
            </a:r>
            <a:r>
              <a:rPr lang="mr-IN" altLang="en-US" dirty="0">
                <a:solidFill>
                  <a:schemeClr val="bg1"/>
                </a:solidFill>
              </a:rPr>
              <a:t>–</a:t>
            </a:r>
            <a:r>
              <a:rPr lang="en-GB" altLang="en-US" dirty="0">
                <a:solidFill>
                  <a:schemeClr val="bg1"/>
                </a:solidFill>
              </a:rPr>
              <a:t> Hong Kong </a:t>
            </a:r>
            <a:r>
              <a:rPr lang="mr-IN" altLang="en-US" dirty="0">
                <a:solidFill>
                  <a:schemeClr val="bg1"/>
                </a:solidFill>
              </a:rPr>
              <a:t>–</a:t>
            </a:r>
            <a:r>
              <a:rPr lang="en-GB" altLang="en-US" dirty="0">
                <a:solidFill>
                  <a:schemeClr val="bg1"/>
                </a:solidFill>
              </a:rPr>
              <a:t>18</a:t>
            </a:r>
            <a:r>
              <a:rPr lang="en-GB" altLang="en-US" baseline="0" dirty="0">
                <a:solidFill>
                  <a:schemeClr val="bg1"/>
                </a:solidFill>
              </a:rPr>
              <a:t> May </a:t>
            </a:r>
            <a:r>
              <a:rPr lang="en-GB" altLang="en-US" dirty="0">
                <a:solidFill>
                  <a:schemeClr val="bg1"/>
                </a:solidFill>
              </a:rPr>
              <a:t>2017</a:t>
            </a:r>
            <a:endParaRPr lang="en-GB" altLang="en-US" sz="800" dirty="0">
              <a:solidFill>
                <a:schemeClr val="bg1"/>
              </a:solidFill>
            </a:endParaRPr>
          </a:p>
        </p:txBody>
      </p:sp>
      <p:sp>
        <p:nvSpPr>
          <p:cNvPr id="6" name="Rectangle 15"/>
          <p:cNvSpPr>
            <a:spLocks noChangeArrowheads="1"/>
          </p:cNvSpPr>
          <p:nvPr/>
        </p:nvSpPr>
        <p:spPr bwMode="auto">
          <a:xfrm>
            <a:off x="4086225" y="2478088"/>
            <a:ext cx="9747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7" name="Picture 10" descr="3GPP_TM_RD.jpg"/>
          <p:cNvPicPr>
            <a:picLocks noChangeAspect="1"/>
          </p:cNvPicPr>
          <p:nvPr/>
        </p:nvPicPr>
        <p:blipFill>
          <a:blip r:embed="rId2" cstate="print"/>
          <a:srcRect/>
          <a:stretch>
            <a:fillRect/>
          </a:stretch>
        </p:blipFill>
        <p:spPr bwMode="auto">
          <a:xfrm>
            <a:off x="7573963" y="230188"/>
            <a:ext cx="1187450" cy="690562"/>
          </a:xfrm>
          <a:prstGeom prst="rect">
            <a:avLst/>
          </a:prstGeom>
          <a:noFill/>
          <a:ln w="9525">
            <a:noFill/>
            <a:miter lim="800000"/>
            <a:headEnd/>
            <a:tailEnd/>
          </a:ln>
        </p:spPr>
      </p:pic>
      <p:sp>
        <p:nvSpPr>
          <p:cNvPr id="8" name="Rectangle 16"/>
          <p:cNvSpPr>
            <a:spLocks noChangeArrowheads="1"/>
          </p:cNvSpPr>
          <p:nvPr/>
        </p:nvSpPr>
        <p:spPr bwMode="auto">
          <a:xfrm>
            <a:off x="7439025" y="4846638"/>
            <a:ext cx="82391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800" dirty="0"/>
              <a:t>© 3GPP 2017</a:t>
            </a:r>
          </a:p>
        </p:txBody>
      </p:sp>
      <p:sp>
        <p:nvSpPr>
          <p:cNvPr id="9" name="Oval 11"/>
          <p:cNvSpPr>
            <a:spLocks noChangeArrowheads="1"/>
          </p:cNvSpPr>
          <p:nvPr/>
        </p:nvSpPr>
        <p:spPr bwMode="auto">
          <a:xfrm>
            <a:off x="8308975" y="4773613"/>
            <a:ext cx="609600" cy="314325"/>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algn="ctr"/>
            <a:fld id="{CC9C3696-08F3-4628-ACAB-9BD897AA6F3D}" type="slidenum">
              <a:rPr lang="en-GB" altLang="en-US" b="1"/>
              <a:pPr algn="ctr"/>
              <a:t>‹#›</a:t>
            </a:fld>
            <a:endParaRPr lang="en-GB" altLang="en-US" b="1"/>
          </a:p>
          <a:p>
            <a:endParaRPr lang="en-GB" altLang="en-US"/>
          </a:p>
        </p:txBody>
      </p:sp>
      <p:pic>
        <p:nvPicPr>
          <p:cNvPr id="10" name="Picture 10" descr="bubbles_ppt_cover.png"/>
          <p:cNvPicPr>
            <a:picLocks noChangeAspect="1"/>
          </p:cNvPicPr>
          <p:nvPr userDrawn="1"/>
        </p:nvPicPr>
        <p:blipFill>
          <a:blip r:embed="rId3" cstate="print"/>
          <a:srcRect/>
          <a:stretch>
            <a:fillRect/>
          </a:stretch>
        </p:blipFill>
        <p:spPr bwMode="auto">
          <a:xfrm>
            <a:off x="169863" y="0"/>
            <a:ext cx="3859212" cy="4748213"/>
          </a:xfrm>
          <a:prstGeom prst="rect">
            <a:avLst/>
          </a:prstGeom>
          <a:noFill/>
          <a:ln w="9525">
            <a:noFill/>
            <a:miter lim="800000"/>
            <a:headEnd/>
            <a:tailEnd/>
          </a:ln>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a:xfrm>
            <a:off x="457200" y="4767264"/>
            <a:ext cx="2133600" cy="273844"/>
          </a:xfrm>
          <a:prstGeom prst="rect">
            <a:avLst/>
          </a:prstGeom>
        </p:spPr>
        <p:txBody>
          <a:bodyPr/>
          <a:lstStyle>
            <a:lvl1pPr>
              <a:defRPr/>
            </a:lvl1pPr>
          </a:lstStyle>
          <a:p>
            <a:pPr>
              <a:defRPr/>
            </a:pPr>
            <a:fld id="{24B7814C-2D28-43EC-93D5-2C0302399EF9}" type="datetimeFigureOut">
              <a:rPr lang="en-US"/>
              <a:pPr>
                <a:defRPr/>
              </a:pPr>
              <a:t>10/1/2019</a:t>
            </a:fld>
            <a:endParaRPr lang="en-US"/>
          </a:p>
        </p:txBody>
      </p:sp>
      <p:sp>
        <p:nvSpPr>
          <p:cNvPr id="3" name="Footer Placeholder 4"/>
          <p:cNvSpPr>
            <a:spLocks noGrp="1"/>
          </p:cNvSpPr>
          <p:nvPr>
            <p:ph type="ftr" sz="quarter" idx="11"/>
          </p:nvPr>
        </p:nvSpPr>
        <p:spPr>
          <a:xfrm>
            <a:off x="3124200" y="4767264"/>
            <a:ext cx="2895600" cy="273844"/>
          </a:xfrm>
          <a:prstGeom prst="rect">
            <a:avLst/>
          </a:prstGeom>
        </p:spPr>
        <p:txBody>
          <a:bodyPr/>
          <a:lstStyle>
            <a:lvl1pPr>
              <a:defRPr/>
            </a:lvl1pPr>
          </a:lstStyle>
          <a:p>
            <a:pPr>
              <a:defRPr/>
            </a:pPr>
            <a:endParaRPr lang="en-US"/>
          </a:p>
        </p:txBody>
      </p:sp>
      <p:sp>
        <p:nvSpPr>
          <p:cNvPr id="4" name="Slide Number Placeholder 5"/>
          <p:cNvSpPr>
            <a:spLocks noGrp="1"/>
          </p:cNvSpPr>
          <p:nvPr>
            <p:ph type="sldNum" sz="quarter" idx="12"/>
          </p:nvPr>
        </p:nvSpPr>
        <p:spPr>
          <a:xfrm>
            <a:off x="6553200" y="4767264"/>
            <a:ext cx="2133600" cy="273844"/>
          </a:xfrm>
          <a:prstGeom prst="rect">
            <a:avLst/>
          </a:prstGeom>
        </p:spPr>
        <p:txBody>
          <a:bodyPr/>
          <a:lstStyle>
            <a:lvl1pPr>
              <a:defRPr/>
            </a:lvl1pPr>
          </a:lstStyle>
          <a:p>
            <a:pPr>
              <a:defRPr/>
            </a:pPr>
            <a:fld id="{3766A0AE-D1D1-417E-B864-1350B297B9AF}" type="slidenum">
              <a:rPr lang="en-GB" altLang="en-US"/>
              <a:pPr>
                <a:defRPr/>
              </a:pPr>
              <a:t>‹#›</a:t>
            </a:fld>
            <a:endParaRPr lang="en-GB" altLang="en-US"/>
          </a:p>
        </p:txBody>
      </p:sp>
    </p:spTree>
    <p:extLst>
      <p:ext uri="{BB962C8B-B14F-4D97-AF65-F5344CB8AC3E}">
        <p14:creationId xmlns:p14="http://schemas.microsoft.com/office/powerpoint/2010/main" val="34409763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82601" y="171450"/>
            <a:ext cx="6834188" cy="857250"/>
          </a:xfrm>
        </p:spPr>
        <p:txBody>
          <a:bodyPr/>
          <a:lstStyle/>
          <a:p>
            <a:r>
              <a:rPr lang="en-US"/>
              <a:t>Click to edit Master title style</a:t>
            </a:r>
            <a:endParaRPr lang="en-GB"/>
          </a:p>
        </p:txBody>
      </p:sp>
      <p:sp>
        <p:nvSpPr>
          <p:cNvPr id="3" name="Chart Placeholder 2"/>
          <p:cNvSpPr>
            <a:spLocks noGrp="1"/>
          </p:cNvSpPr>
          <p:nvPr>
            <p:ph type="chart" idx="1"/>
          </p:nvPr>
        </p:nvSpPr>
        <p:spPr>
          <a:xfrm>
            <a:off x="485776" y="1090615"/>
            <a:ext cx="8388350" cy="3623072"/>
          </a:xfrm>
        </p:spPr>
        <p:txBody>
          <a:bodyPr rtlCol="0">
            <a:normAutofit/>
          </a:bodyPr>
          <a:lstStyle/>
          <a:p>
            <a:pPr lvl="0"/>
            <a:endParaRPr lang="en-GB" noProof="0"/>
          </a:p>
        </p:txBody>
      </p:sp>
      <p:sp>
        <p:nvSpPr>
          <p:cNvPr id="4" name="Slide Number Placeholder 5"/>
          <p:cNvSpPr>
            <a:spLocks noGrp="1"/>
          </p:cNvSpPr>
          <p:nvPr>
            <p:ph type="sldNum" sz="quarter" idx="10"/>
          </p:nvPr>
        </p:nvSpPr>
        <p:spPr>
          <a:xfrm>
            <a:off x="6553200" y="4767264"/>
            <a:ext cx="2133600" cy="273844"/>
          </a:xfrm>
          <a:prstGeom prst="rect">
            <a:avLst/>
          </a:prstGeom>
        </p:spPr>
        <p:txBody>
          <a:bodyPr/>
          <a:lstStyle>
            <a:lvl1pPr>
              <a:defRPr/>
            </a:lvl1pPr>
          </a:lstStyle>
          <a:p>
            <a:pPr>
              <a:defRPr/>
            </a:pPr>
            <a:fld id="{C126BF1A-3CAF-4000-A091-5A989AD785C7}" type="slidenum">
              <a:rPr lang="en-GB" altLang="en-US"/>
              <a:pPr>
                <a:defRPr/>
              </a:pPr>
              <a:t>‹#›</a:t>
            </a:fld>
            <a:endParaRPr lang="en-GB" altLang="en-US"/>
          </a:p>
        </p:txBody>
      </p:sp>
    </p:spTree>
    <p:extLst>
      <p:ext uri="{BB962C8B-B14F-4D97-AF65-F5344CB8AC3E}">
        <p14:creationId xmlns:p14="http://schemas.microsoft.com/office/powerpoint/2010/main" val="2501003580"/>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2"/>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2"/>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a:xfrm>
            <a:off x="457200" y="4767264"/>
            <a:ext cx="2133600" cy="273844"/>
          </a:xfrm>
          <a:prstGeom prst="rect">
            <a:avLst/>
          </a:prstGeom>
        </p:spPr>
        <p:txBody>
          <a:bodyPr/>
          <a:lstStyle>
            <a:lvl1pPr>
              <a:defRPr/>
            </a:lvl1pPr>
          </a:lstStyle>
          <a:p>
            <a:pPr>
              <a:defRPr/>
            </a:pPr>
            <a:fld id="{ECDF734A-E623-4C20-8C64-67E4EA8B8F48}" type="datetimeFigureOut">
              <a:rPr lang="en-US"/>
              <a:pPr>
                <a:defRPr/>
              </a:pPr>
              <a:t>10/1/2019</a:t>
            </a:fld>
            <a:endParaRPr lang="en-US"/>
          </a:p>
        </p:txBody>
      </p:sp>
      <p:sp>
        <p:nvSpPr>
          <p:cNvPr id="6" name="Footer Placeholder 4"/>
          <p:cNvSpPr>
            <a:spLocks noGrp="1"/>
          </p:cNvSpPr>
          <p:nvPr>
            <p:ph type="ftr" sz="quarter" idx="11"/>
          </p:nvPr>
        </p:nvSpPr>
        <p:spPr>
          <a:xfrm>
            <a:off x="3124200" y="4767264"/>
            <a:ext cx="2895600" cy="273844"/>
          </a:xfrm>
          <a:prstGeom prst="rect">
            <a:avLst/>
          </a:prstGeom>
        </p:spPr>
        <p:txBody>
          <a:bodyPr/>
          <a:lstStyle>
            <a:lvl1pPr>
              <a:defRPr/>
            </a:lvl1pPr>
          </a:lstStyle>
          <a:p>
            <a:pPr>
              <a:defRPr/>
            </a:pPr>
            <a:endParaRPr lang="en-US"/>
          </a:p>
        </p:txBody>
      </p:sp>
      <p:sp>
        <p:nvSpPr>
          <p:cNvPr id="7" name="Slide Number Placeholder 5"/>
          <p:cNvSpPr>
            <a:spLocks noGrp="1"/>
          </p:cNvSpPr>
          <p:nvPr>
            <p:ph type="sldNum" sz="quarter" idx="12"/>
          </p:nvPr>
        </p:nvSpPr>
        <p:spPr>
          <a:xfrm>
            <a:off x="6553200" y="4767264"/>
            <a:ext cx="2133600" cy="273844"/>
          </a:xfrm>
          <a:prstGeom prst="rect">
            <a:avLst/>
          </a:prstGeom>
        </p:spPr>
        <p:txBody>
          <a:bodyPr/>
          <a:lstStyle>
            <a:lvl1pPr>
              <a:defRPr/>
            </a:lvl1pPr>
          </a:lstStyle>
          <a:p>
            <a:pPr>
              <a:defRPr/>
            </a:pPr>
            <a:fld id="{ACF1539B-2504-49BA-810C-98EAFAFC9953}" type="slidenum">
              <a:rPr lang="en-GB" altLang="en-US"/>
              <a:pPr>
                <a:defRPr/>
              </a:pPr>
              <a:t>‹#›</a:t>
            </a:fld>
            <a:endParaRPr lang="en-GB" altLang="en-US"/>
          </a:p>
        </p:txBody>
      </p:sp>
    </p:spTree>
    <p:extLst>
      <p:ext uri="{BB962C8B-B14F-4D97-AF65-F5344CB8AC3E}">
        <p14:creationId xmlns:p14="http://schemas.microsoft.com/office/powerpoint/2010/main" val="35726341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p:nvSpPr>
        <p:spPr bwMode="auto">
          <a:xfrm>
            <a:off x="7938" y="4779963"/>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a:defRPr/>
            </a:pPr>
            <a:endParaRPr lang="en-US" altLang="en-US"/>
          </a:p>
        </p:txBody>
      </p:sp>
      <p:sp>
        <p:nvSpPr>
          <p:cNvPr id="1027" name="Title Placeholder 1"/>
          <p:cNvSpPr>
            <a:spLocks noGrp="1"/>
          </p:cNvSpPr>
          <p:nvPr>
            <p:ph type="title"/>
          </p:nvPr>
        </p:nvSpPr>
        <p:spPr bwMode="auto">
          <a:xfrm>
            <a:off x="488950" y="171450"/>
            <a:ext cx="6827838" cy="857250"/>
          </a:xfrm>
          <a:prstGeom prst="rect">
            <a:avLst/>
          </a:prstGeom>
          <a:noFill/>
          <a:ln w="9525">
            <a:noFill/>
            <a:miter lim="800000"/>
            <a:headEnd/>
            <a:tailEnd/>
          </a:ln>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090613"/>
            <a:ext cx="8388350" cy="3622675"/>
          </a:xfrm>
          <a:prstGeom prst="rect">
            <a:avLst/>
          </a:prstGeom>
          <a:noFill/>
          <a:ln w="9525">
            <a:noFill/>
            <a:miter lim="800000"/>
            <a:headEnd/>
            <a:tailEnd/>
          </a:ln>
        </p:spPr>
        <p:txBody>
          <a:bodyPr vert="horz" wrap="square" lIns="91430" tIns="45715" rIns="91430" bIns="45715" numCol="1" anchor="t" anchorCtr="0" compatLnSpc="1">
            <a:prstTxWarp prst="textNoShape">
              <a:avLst/>
            </a:prstTxWarp>
            <a:normAutofit/>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30" name="Rectangle 15"/>
          <p:cNvSpPr>
            <a:spLocks noChangeArrowheads="1"/>
          </p:cNvSpPr>
          <p:nvPr/>
        </p:nvSpPr>
        <p:spPr bwMode="auto">
          <a:xfrm>
            <a:off x="4086225" y="2478088"/>
            <a:ext cx="9747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31" name="Picture 10" descr="3GPP_TM_RD.jpg"/>
          <p:cNvPicPr>
            <a:picLocks noChangeAspect="1"/>
          </p:cNvPicPr>
          <p:nvPr/>
        </p:nvPicPr>
        <p:blipFill>
          <a:blip r:embed="rId8" cstate="print"/>
          <a:srcRect/>
          <a:stretch>
            <a:fillRect/>
          </a:stretch>
        </p:blipFill>
        <p:spPr bwMode="auto">
          <a:xfrm>
            <a:off x="7573963" y="230188"/>
            <a:ext cx="1187450" cy="690562"/>
          </a:xfrm>
          <a:prstGeom prst="rect">
            <a:avLst/>
          </a:prstGeom>
          <a:noFill/>
          <a:ln w="9525">
            <a:noFill/>
            <a:miter lim="800000"/>
            <a:headEnd/>
            <a:tailEnd/>
          </a:ln>
        </p:spPr>
      </p:pic>
      <p:sp>
        <p:nvSpPr>
          <p:cNvPr id="1032" name="Rectangle 16"/>
          <p:cNvSpPr>
            <a:spLocks noChangeArrowheads="1"/>
          </p:cNvSpPr>
          <p:nvPr/>
        </p:nvSpPr>
        <p:spPr bwMode="auto">
          <a:xfrm>
            <a:off x="7439025" y="4846638"/>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800" dirty="0"/>
              <a:t>© 3GPP 2019</a:t>
            </a:r>
          </a:p>
        </p:txBody>
      </p:sp>
      <p:sp>
        <p:nvSpPr>
          <p:cNvPr id="1033" name="Oval 11"/>
          <p:cNvSpPr>
            <a:spLocks noChangeArrowheads="1"/>
          </p:cNvSpPr>
          <p:nvPr/>
        </p:nvSpPr>
        <p:spPr bwMode="auto">
          <a:xfrm>
            <a:off x="8308975" y="4773613"/>
            <a:ext cx="609600" cy="314325"/>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algn="ctr"/>
            <a:fld id="{39B0AAD3-18AD-4CE0-B62B-2D00558D2B45}" type="slidenum">
              <a:rPr lang="en-GB" altLang="en-US" b="1"/>
              <a:pPr algn="ctr"/>
              <a:t>‹#›</a:t>
            </a:fld>
            <a:endParaRPr lang="en-GB" altLang="en-US" b="1"/>
          </a:p>
          <a:p>
            <a:endParaRPr lang="en-GB" altLang="en-US"/>
          </a:p>
        </p:txBody>
      </p:sp>
      <p:sp>
        <p:nvSpPr>
          <p:cNvPr id="10" name="TextBox 9"/>
          <p:cNvSpPr txBox="1"/>
          <p:nvPr userDrawn="1"/>
        </p:nvSpPr>
        <p:spPr>
          <a:xfrm>
            <a:off x="1588" y="4755325"/>
            <a:ext cx="6221412" cy="288925"/>
          </a:xfrm>
          <a:prstGeom prst="rect">
            <a:avLst/>
          </a:prstGeom>
          <a:noFill/>
        </p:spPr>
        <p:txBody>
          <a:bodyPr lIns="91430" tIns="45715" rIns="91430" bIns="45715" anchor="ctr">
            <a:norm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a:defRPr/>
            </a:pPr>
            <a:r>
              <a:rPr lang="en-GB" altLang="en-US" dirty="0">
                <a:solidFill>
                  <a:schemeClr val="bg1"/>
                </a:solidFill>
              </a:rPr>
              <a:t> PCG#43 </a:t>
            </a:r>
            <a:r>
              <a:rPr lang="mr-IN" altLang="en-US" dirty="0">
                <a:solidFill>
                  <a:schemeClr val="bg1"/>
                </a:solidFill>
              </a:rPr>
              <a:t>–</a:t>
            </a:r>
            <a:r>
              <a:rPr lang="en-GB" altLang="en-US" dirty="0">
                <a:solidFill>
                  <a:schemeClr val="bg1"/>
                </a:solidFill>
              </a:rPr>
              <a:t> Washington D.C., US </a:t>
            </a:r>
            <a:r>
              <a:rPr lang="mr-IN" altLang="en-US" dirty="0">
                <a:solidFill>
                  <a:schemeClr val="bg1"/>
                </a:solidFill>
              </a:rPr>
              <a:t>–</a:t>
            </a:r>
            <a:r>
              <a:rPr lang="en-GB" altLang="en-US" dirty="0">
                <a:solidFill>
                  <a:schemeClr val="bg1"/>
                </a:solidFill>
              </a:rPr>
              <a:t> 2</a:t>
            </a:r>
            <a:r>
              <a:rPr lang="en-GB" altLang="en-US" baseline="0" dirty="0">
                <a:solidFill>
                  <a:schemeClr val="bg1"/>
                </a:solidFill>
              </a:rPr>
              <a:t> October </a:t>
            </a:r>
            <a:r>
              <a:rPr lang="en-GB" altLang="en-US" dirty="0">
                <a:solidFill>
                  <a:schemeClr val="bg1"/>
                </a:solidFill>
              </a:rPr>
              <a:t>2019</a:t>
            </a:r>
            <a:endParaRPr lang="en-GB" altLang="en-US" sz="800" dirty="0">
              <a:solidFill>
                <a:schemeClr val="bg1"/>
              </a:solidFill>
            </a:endParaRPr>
          </a:p>
        </p:txBody>
      </p:sp>
    </p:spTree>
  </p:cSld>
  <p:clrMap bg1="lt1" tx1="dk1" bg2="lt2" tx2="dk2" accent1="accent1" accent2="accent2" accent3="accent3" accent4="accent4" accent5="accent5" accent6="accent6" hlink="hlink" folHlink="folHlink"/>
  <p:sldLayoutIdLst>
    <p:sldLayoutId id="2147484177" r:id="rId1"/>
    <p:sldLayoutId id="2147484175" r:id="rId2"/>
    <p:sldLayoutId id="2147484176" r:id="rId3"/>
    <p:sldLayoutId id="2147484179" r:id="rId4"/>
    <p:sldLayoutId id="2147484180" r:id="rId5"/>
    <p:sldLayoutId id="2147484181" r:id="rId6"/>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ＭＳ Ｐゴシック" charset="0"/>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9"/>
        </a:buBlip>
        <a:defRPr sz="2800">
          <a:solidFill>
            <a:schemeClr val="tx1"/>
          </a:solidFill>
          <a:latin typeface="+mn-lt"/>
          <a:ea typeface="ＭＳ Ｐゴシック" charset="0"/>
          <a:cs typeface="ＭＳ Ｐゴシック" charset="0"/>
        </a:defRPr>
      </a:lvl1pPr>
      <a:lvl2pPr marL="741363" indent="-284163" algn="l" rtl="0" eaLnBrk="0" fontAlgn="base" hangingPunct="0">
        <a:spcBef>
          <a:spcPct val="20000"/>
        </a:spcBef>
        <a:spcAft>
          <a:spcPct val="0"/>
        </a:spcAft>
        <a:buClr>
          <a:srgbClr val="C00000"/>
        </a:buClr>
        <a:buFont typeface="Arial" charset="0"/>
        <a:buChar char="•"/>
        <a:defRPr sz="2400">
          <a:solidFill>
            <a:schemeClr val="tx1"/>
          </a:solidFill>
          <a:latin typeface="+mn-lt"/>
          <a:ea typeface="ＭＳ Ｐゴシック" charset="0"/>
        </a:defRPr>
      </a:lvl2pPr>
      <a:lvl3pPr marL="1141413" indent="-227013" algn="l" rtl="0" eaLnBrk="0" fontAlgn="base" hangingPunct="0">
        <a:spcBef>
          <a:spcPct val="20000"/>
        </a:spcBef>
        <a:spcAft>
          <a:spcPct val="0"/>
        </a:spcAft>
        <a:buFont typeface="Arial" charset="0"/>
        <a:buChar char="•"/>
        <a:defRPr sz="2000">
          <a:solidFill>
            <a:schemeClr val="tx1"/>
          </a:solidFill>
          <a:latin typeface="+mn-lt"/>
          <a:ea typeface="ＭＳ Ｐゴシック" charset="0"/>
        </a:defRPr>
      </a:lvl3pPr>
      <a:lvl4pPr marL="1598613" indent="-227013" algn="l" rtl="0" eaLnBrk="0" fontAlgn="base" hangingPunct="0">
        <a:spcBef>
          <a:spcPct val="20000"/>
        </a:spcBef>
        <a:spcAft>
          <a:spcPct val="0"/>
        </a:spcAft>
        <a:buFont typeface="Arial" charset="0"/>
        <a:buChar char="–"/>
        <a:defRPr sz="2000">
          <a:solidFill>
            <a:schemeClr val="tx1"/>
          </a:solidFill>
          <a:latin typeface="+mn-lt"/>
          <a:ea typeface="ＭＳ Ｐゴシック" charset="0"/>
        </a:defRPr>
      </a:lvl4pPr>
      <a:lvl5pPr marL="2055813" indent="-227013" algn="l" rtl="0" eaLnBrk="0" fontAlgn="base" hangingPunct="0">
        <a:spcBef>
          <a:spcPct val="20000"/>
        </a:spcBef>
        <a:spcAft>
          <a:spcPct val="0"/>
        </a:spcAft>
        <a:buFont typeface="Arial" charset="0"/>
        <a:buChar char="»"/>
        <a:defRPr sz="1600">
          <a:solidFill>
            <a:schemeClr val="tx1"/>
          </a:solidFill>
          <a:latin typeface="+mn-lt"/>
          <a:ea typeface="ＭＳ Ｐゴシック" charset="0"/>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Layout" Target="../slideLayouts/slideLayout6.xml"/><Relationship Id="rId4" Type="http://schemas.openxmlformats.org/officeDocument/2006/relationships/image" Target="../media/image14.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image" Target="../media/image11.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6" descr="3GPP_TM_RD.jpg"/>
          <p:cNvPicPr>
            <a:picLocks noChangeAspect="1"/>
          </p:cNvPicPr>
          <p:nvPr/>
        </p:nvPicPr>
        <p:blipFill>
          <a:blip r:embed="rId3">
            <a:clrChange>
              <a:clrFrom>
                <a:srgbClr val="FEFEFE"/>
              </a:clrFrom>
              <a:clrTo>
                <a:srgbClr val="FEFEFE">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1714500" y="907256"/>
            <a:ext cx="5715000" cy="332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Rectangle 2"/>
          <p:cNvSpPr>
            <a:spLocks noGrp="1" noChangeArrowheads="1"/>
          </p:cNvSpPr>
          <p:nvPr>
            <p:ph type="ctrTitle" idx="4294967295"/>
          </p:nvPr>
        </p:nvSpPr>
        <p:spPr>
          <a:xfrm>
            <a:off x="1614490" y="1218010"/>
            <a:ext cx="5860256" cy="3075384"/>
          </a:xfrm>
        </p:spPr>
        <p:txBody>
          <a:bodyPr rtlCol="0">
            <a:normAutofit/>
          </a:bodyPr>
          <a:lstStyle/>
          <a:p>
            <a:pPr eaLnBrk="1" fontAlgn="auto" hangingPunct="1">
              <a:spcAft>
                <a:spcPts val="0"/>
              </a:spcAft>
              <a:defRPr/>
            </a:pPr>
            <a:r>
              <a:rPr lang="en-GB" b="1" i="1" dirty="0">
                <a:effectLst>
                  <a:outerShdw blurRad="38100" dist="38100" dir="2700000" algn="tl">
                    <a:srgbClr val="C0C0C0"/>
                  </a:outerShdw>
                </a:effectLst>
              </a:rPr>
              <a:t>  </a:t>
            </a:r>
            <a:r>
              <a:rPr lang="en-GB" sz="3000" dirty="0"/>
              <a:t>MCC Activity Report</a:t>
            </a:r>
            <a:br>
              <a:rPr lang="en-GB" sz="3000" dirty="0"/>
            </a:br>
            <a:br>
              <a:rPr lang="en-US" dirty="0">
                <a:effectLst>
                  <a:outerShdw blurRad="38100" dist="38100" dir="2700000" algn="tl">
                    <a:srgbClr val="C0C0C0"/>
                  </a:outerShdw>
                </a:effectLst>
              </a:rPr>
            </a:br>
            <a:br>
              <a:rPr lang="en-US" sz="2100" dirty="0">
                <a:effectLst>
                  <a:outerShdw blurRad="38100" dist="38100" dir="2700000" algn="tl">
                    <a:srgbClr val="C0C0C0"/>
                  </a:outerShdw>
                </a:effectLst>
              </a:rPr>
            </a:br>
            <a:endParaRPr lang="en-GB" sz="2100" dirty="0">
              <a:effectLst>
                <a:outerShdw blurRad="38100" dist="38100" dir="2700000" algn="tl">
                  <a:srgbClr val="C0C0C0"/>
                </a:outerShdw>
              </a:effectLst>
            </a:endParaRPr>
          </a:p>
        </p:txBody>
      </p:sp>
      <p:sp>
        <p:nvSpPr>
          <p:cNvPr id="5124" name="Subtitle 6"/>
          <p:cNvSpPr>
            <a:spLocks noGrp="1"/>
          </p:cNvSpPr>
          <p:nvPr>
            <p:ph type="subTitle" idx="4294967295"/>
          </p:nvPr>
        </p:nvSpPr>
        <p:spPr>
          <a:xfrm>
            <a:off x="2484950" y="2954850"/>
            <a:ext cx="4893469" cy="1402556"/>
          </a:xfrm>
        </p:spPr>
        <p:txBody>
          <a:bodyPr/>
          <a:lstStyle/>
          <a:p>
            <a:pPr marL="0" indent="0" algn="ctr" eaLnBrk="1" hangingPunct="1">
              <a:buNone/>
            </a:pPr>
            <a:r>
              <a:rPr lang="en-GB" altLang="en-US" dirty="0"/>
              <a:t>Source</a:t>
            </a:r>
          </a:p>
          <a:p>
            <a:pPr marL="0" indent="0" algn="ctr" eaLnBrk="1" hangingPunct="1">
              <a:buNone/>
            </a:pPr>
            <a:r>
              <a:rPr lang="en-GB" altLang="en-US" dirty="0"/>
              <a:t>Adrian Scrase</a:t>
            </a:r>
          </a:p>
        </p:txBody>
      </p:sp>
      <p:sp>
        <p:nvSpPr>
          <p:cNvPr id="5125" name="Rectangle 66"/>
          <p:cNvSpPr>
            <a:spLocks noChangeArrowheads="1"/>
          </p:cNvSpPr>
          <p:nvPr/>
        </p:nvSpPr>
        <p:spPr bwMode="auto">
          <a:xfrm>
            <a:off x="182335" y="50006"/>
            <a:ext cx="58293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GB" altLang="en-US" sz="1350" b="1" dirty="0"/>
              <a:t>3GPP PCG#43</a:t>
            </a:r>
            <a:br>
              <a:rPr lang="en-GB" altLang="en-US" sz="1350" b="1" dirty="0"/>
            </a:br>
            <a:r>
              <a:rPr lang="en-GB" altLang="en-US" sz="1350" b="1" dirty="0"/>
              <a:t>Washington D.C., US, </a:t>
            </a:r>
          </a:p>
          <a:p>
            <a:pPr>
              <a:spcBef>
                <a:spcPct val="0"/>
              </a:spcBef>
              <a:buFontTx/>
              <a:buNone/>
            </a:pPr>
            <a:r>
              <a:rPr lang="en-GB" altLang="en-US" sz="1350" b="1" dirty="0"/>
              <a:t>2 October 2019</a:t>
            </a:r>
            <a:br>
              <a:rPr lang="en-GB" altLang="en-US" sz="1350" b="1" dirty="0"/>
            </a:br>
            <a:r>
              <a:rPr lang="en-GB" altLang="en-US" sz="1350" b="1" dirty="0"/>
              <a:t>PCG43_23</a:t>
            </a:r>
            <a:br>
              <a:rPr lang="en-GB" altLang="en-US" sz="1350" b="1" dirty="0">
                <a:solidFill>
                  <a:srgbClr val="FF0000"/>
                </a:solidFill>
              </a:rPr>
            </a:br>
            <a:endParaRPr lang="en-GB" altLang="en-US" sz="1350" b="1" dirty="0"/>
          </a:p>
        </p:txBody>
      </p:sp>
    </p:spTree>
    <p:extLst>
      <p:ext uri="{BB962C8B-B14F-4D97-AF65-F5344CB8AC3E}">
        <p14:creationId xmlns:p14="http://schemas.microsoft.com/office/powerpoint/2010/main" val="3116500973"/>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1143000" y="72629"/>
            <a:ext cx="6172200" cy="857250"/>
          </a:xfrm>
        </p:spPr>
        <p:txBody>
          <a:bodyPr/>
          <a:lstStyle/>
          <a:p>
            <a:r>
              <a:rPr lang="en-GB" altLang="en-US" sz="2700" dirty="0"/>
              <a:t>3GPP Member Territories</a:t>
            </a:r>
          </a:p>
        </p:txBody>
      </p:sp>
      <p:graphicFrame>
        <p:nvGraphicFramePr>
          <p:cNvPr id="7" name="Table 6"/>
          <p:cNvGraphicFramePr>
            <a:graphicFrameLocks noGrp="1"/>
          </p:cNvGraphicFramePr>
          <p:nvPr>
            <p:extLst>
              <p:ext uri="{D42A27DB-BD31-4B8C-83A1-F6EECF244321}">
                <p14:modId xmlns:p14="http://schemas.microsoft.com/office/powerpoint/2010/main" val="1592643607"/>
              </p:ext>
            </p:extLst>
          </p:nvPr>
        </p:nvGraphicFramePr>
        <p:xfrm>
          <a:off x="1895168" y="1004679"/>
          <a:ext cx="6400033" cy="3508158"/>
        </p:xfrm>
        <a:graphic>
          <a:graphicData uri="http://schemas.openxmlformats.org/drawingml/2006/table">
            <a:tbl>
              <a:tblPr firstRow="1" bandRow="1">
                <a:tableStyleId>{5C22544A-7EE6-4342-B048-85BDC9FD1C3A}</a:tableStyleId>
              </a:tblPr>
              <a:tblGrid>
                <a:gridCol w="1206377">
                  <a:extLst>
                    <a:ext uri="{9D8B030D-6E8A-4147-A177-3AD203B41FA5}">
                      <a16:colId xmlns:a16="http://schemas.microsoft.com/office/drawing/2014/main" val="20000"/>
                    </a:ext>
                  </a:extLst>
                </a:gridCol>
                <a:gridCol w="1109119">
                  <a:extLst>
                    <a:ext uri="{9D8B030D-6E8A-4147-A177-3AD203B41FA5}">
                      <a16:colId xmlns:a16="http://schemas.microsoft.com/office/drawing/2014/main" val="20001"/>
                    </a:ext>
                  </a:extLst>
                </a:gridCol>
                <a:gridCol w="1205741">
                  <a:extLst>
                    <a:ext uri="{9D8B030D-6E8A-4147-A177-3AD203B41FA5}">
                      <a16:colId xmlns:a16="http://schemas.microsoft.com/office/drawing/2014/main" val="20002"/>
                    </a:ext>
                  </a:extLst>
                </a:gridCol>
                <a:gridCol w="1361751">
                  <a:extLst>
                    <a:ext uri="{9D8B030D-6E8A-4147-A177-3AD203B41FA5}">
                      <a16:colId xmlns:a16="http://schemas.microsoft.com/office/drawing/2014/main" val="20003"/>
                    </a:ext>
                  </a:extLst>
                </a:gridCol>
                <a:gridCol w="1517045">
                  <a:extLst>
                    <a:ext uri="{9D8B030D-6E8A-4147-A177-3AD203B41FA5}">
                      <a16:colId xmlns:a16="http://schemas.microsoft.com/office/drawing/2014/main" val="20004"/>
                    </a:ext>
                  </a:extLst>
                </a:gridCol>
              </a:tblGrid>
              <a:tr h="3508158">
                <a:tc>
                  <a:txBody>
                    <a:bodyPr/>
                    <a:lstStyle/>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AUSTRALIA </a:t>
                      </a:r>
                    </a:p>
                    <a:p>
                      <a:pPr>
                        <a:lnSpc>
                          <a:spcPct val="107000"/>
                        </a:lnSpc>
                        <a:spcAft>
                          <a:spcPts val="0"/>
                        </a:spcAft>
                      </a:pPr>
                      <a:endParaRPr lang="en-GB" sz="800" dirty="0">
                        <a:effectLst/>
                        <a:latin typeface="+mj-lt"/>
                        <a:ea typeface="Calibri" panose="020F0502020204030204" pitchFamily="34" charset="0"/>
                        <a:cs typeface="Times New Roman" panose="02020603050405020304" pitchFamily="18" charset="0"/>
                      </a:endParaRPr>
                    </a:p>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AUSTRIA </a:t>
                      </a:r>
                      <a:endParaRPr lang="en-GB" sz="800" dirty="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BELGIUM </a:t>
                      </a:r>
                      <a:endParaRPr lang="en-GB" sz="800" dirty="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BOTSWANA </a:t>
                      </a:r>
                      <a:endParaRPr lang="en-GB" sz="800" dirty="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BULGARIA</a:t>
                      </a:r>
                    </a:p>
                    <a:p>
                      <a:pPr>
                        <a:lnSpc>
                          <a:spcPct val="107000"/>
                        </a:lnSpc>
                        <a:spcAft>
                          <a:spcPts val="0"/>
                        </a:spcAft>
                      </a:pPr>
                      <a:endParaRPr lang="en-GB" sz="800" dirty="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CANADA </a:t>
                      </a:r>
                      <a:endParaRPr lang="en-GB" sz="800" dirty="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CHINA</a:t>
                      </a:r>
                    </a:p>
                    <a:p>
                      <a:pPr marL="0" marR="0" indent="0" algn="l" defTabSz="914400" rtl="0" eaLnBrk="1" fontAlgn="auto" latinLnBrk="0" hangingPunct="1">
                        <a:lnSpc>
                          <a:spcPct val="107000"/>
                        </a:lnSpc>
                        <a:spcBef>
                          <a:spcPts val="0"/>
                        </a:spcBef>
                        <a:spcAft>
                          <a:spcPts val="0"/>
                        </a:spcAft>
                        <a:buClrTx/>
                        <a:buSzTx/>
                        <a:buFontTx/>
                        <a:buNone/>
                        <a:tabLst/>
                        <a:defRPr/>
                      </a:pPr>
                      <a:endParaRPr lang="en-GB" sz="800" b="1" kern="1200" dirty="0">
                        <a:solidFill>
                          <a:srgbClr val="000000"/>
                        </a:solidFill>
                        <a:latin typeface="+mn-lt"/>
                        <a:ea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7000"/>
                        </a:lnSpc>
                        <a:spcBef>
                          <a:spcPts val="0"/>
                        </a:spcBef>
                        <a:spcAft>
                          <a:spcPts val="0"/>
                        </a:spcAft>
                        <a:buClrTx/>
                        <a:buSzTx/>
                        <a:buFontTx/>
                        <a:buNone/>
                        <a:tabLst/>
                        <a:defRPr/>
                      </a:pPr>
                      <a:r>
                        <a:rPr lang="en-GB" sz="800" b="1" kern="1200" dirty="0">
                          <a:solidFill>
                            <a:srgbClr val="000000"/>
                          </a:solidFill>
                          <a:latin typeface="+mn-lt"/>
                          <a:ea typeface="Times New Roman" panose="02020603050405020304" pitchFamily="18" charset="0"/>
                          <a:cs typeface="Times New Roman" panose="02020603050405020304" pitchFamily="18" charset="0"/>
                        </a:rPr>
                        <a:t>CZECH REPUBLIC </a:t>
                      </a:r>
                      <a:endParaRPr lang="en-GB" sz="800" b="1" kern="1200" dirty="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dirty="0">
                        <a:latin typeface="+mj-lt"/>
                      </a:endParaRPr>
                    </a:p>
                    <a:p>
                      <a:pPr>
                        <a:lnSpc>
                          <a:spcPct val="107000"/>
                        </a:lnSpc>
                        <a:spcAft>
                          <a:spcPts val="0"/>
                        </a:spcAft>
                      </a:pPr>
                      <a:r>
                        <a:rPr lang="en-GB" sz="800" b="1" kern="1200" dirty="0">
                          <a:solidFill>
                            <a:srgbClr val="000000"/>
                          </a:solidFill>
                          <a:latin typeface="+mn-lt"/>
                          <a:ea typeface="Times New Roman" panose="02020603050405020304" pitchFamily="18" charset="0"/>
                          <a:cs typeface="Times New Roman" panose="02020603050405020304" pitchFamily="18" charset="0"/>
                        </a:rPr>
                        <a:t>DENMARK </a:t>
                      </a:r>
                      <a:endParaRPr lang="en-GB" sz="800" b="1" kern="1200" dirty="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b="1" kern="12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b="1" kern="1200" dirty="0">
                          <a:solidFill>
                            <a:srgbClr val="000000"/>
                          </a:solidFill>
                          <a:latin typeface="+mn-lt"/>
                          <a:ea typeface="Times New Roman" panose="02020603050405020304" pitchFamily="18" charset="0"/>
                          <a:cs typeface="Times New Roman" panose="02020603050405020304" pitchFamily="18" charset="0"/>
                        </a:rPr>
                        <a:t>FINLAND </a:t>
                      </a:r>
                      <a:endParaRPr lang="en-GB" sz="800" b="1" kern="1200" dirty="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b="1" kern="12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b="1" kern="1200" dirty="0">
                          <a:solidFill>
                            <a:srgbClr val="000000"/>
                          </a:solidFill>
                          <a:latin typeface="+mn-lt"/>
                          <a:ea typeface="Times New Roman" panose="02020603050405020304" pitchFamily="18" charset="0"/>
                          <a:cs typeface="Times New Roman" panose="02020603050405020304" pitchFamily="18" charset="0"/>
                        </a:rPr>
                        <a:t>FRANCE</a:t>
                      </a:r>
                      <a:endParaRPr lang="en-GB" sz="800" dirty="0">
                        <a:latin typeface="+mj-lt"/>
                      </a:endParaRPr>
                    </a:p>
                  </a:txBody>
                  <a:tcPr marL="68573" marR="68573" marT="34289" marB="34289">
                    <a:solidFill>
                      <a:schemeClr val="bg1"/>
                    </a:solidFill>
                  </a:tcPr>
                </a:tc>
                <a:tc>
                  <a:txBody>
                    <a:bodyPr/>
                    <a:lstStyle/>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GERMANY </a:t>
                      </a:r>
                      <a:endParaRPr lang="en-GB" sz="800" dirty="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HONG KONG </a:t>
                      </a:r>
                      <a:endParaRPr lang="en-GB" sz="800" dirty="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HUNGARY</a:t>
                      </a:r>
                    </a:p>
                    <a:p>
                      <a:pPr>
                        <a:lnSpc>
                          <a:spcPct val="107000"/>
                        </a:lnSpc>
                        <a:spcAft>
                          <a:spcPts val="0"/>
                        </a:spcAft>
                      </a:pPr>
                      <a:endParaRPr lang="en-GB" sz="800" dirty="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INDIA </a:t>
                      </a:r>
                    </a:p>
                    <a:p>
                      <a:pPr>
                        <a:lnSpc>
                          <a:spcPct val="107000"/>
                        </a:lnSpc>
                        <a:spcAft>
                          <a:spcPts val="0"/>
                        </a:spcAft>
                      </a:pPr>
                      <a:endParaRPr lang="en-GB" sz="800" dirty="0">
                        <a:solidFill>
                          <a:srgbClr val="000000"/>
                        </a:solidFill>
                        <a:effectLst/>
                        <a:latin typeface="+mj-lt"/>
                        <a:ea typeface="Calibri" panose="020F0502020204030204" pitchFamily="34" charset="0"/>
                        <a:cs typeface="Times New Roman" panose="02020603050405020304" pitchFamily="18" charset="0"/>
                      </a:endParaRPr>
                    </a:p>
                    <a:p>
                      <a:pPr>
                        <a:lnSpc>
                          <a:spcPct val="107000"/>
                        </a:lnSpc>
                        <a:spcAft>
                          <a:spcPts val="0"/>
                        </a:spcAft>
                      </a:pPr>
                      <a:r>
                        <a:rPr lang="en-GB" sz="800" dirty="0">
                          <a:solidFill>
                            <a:srgbClr val="000000"/>
                          </a:solidFill>
                          <a:effectLst/>
                          <a:latin typeface="+mj-lt"/>
                          <a:ea typeface="Calibri" panose="020F0502020204030204" pitchFamily="34" charset="0"/>
                          <a:cs typeface="Times New Roman" panose="02020603050405020304" pitchFamily="18" charset="0"/>
                        </a:rPr>
                        <a:t>INDONESIA</a:t>
                      </a:r>
                      <a:endParaRPr lang="en-GB" sz="800" dirty="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j-lt"/>
                        <a:ea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7000"/>
                        </a:lnSpc>
                        <a:spcBef>
                          <a:spcPts val="0"/>
                        </a:spcBef>
                        <a:spcAft>
                          <a:spcPts val="0"/>
                        </a:spcAft>
                        <a:buClrTx/>
                        <a:buSzTx/>
                        <a:buFontTx/>
                        <a:buNone/>
                        <a:tabLst/>
                        <a:defRPr/>
                      </a:pPr>
                      <a:r>
                        <a:rPr lang="en-GB" sz="800" b="1" kern="1200" dirty="0">
                          <a:solidFill>
                            <a:srgbClr val="000000"/>
                          </a:solidFill>
                          <a:latin typeface="+mn-lt"/>
                          <a:ea typeface="Times New Roman" panose="02020603050405020304" pitchFamily="18" charset="0"/>
                          <a:cs typeface="Times New Roman" panose="02020603050405020304" pitchFamily="18" charset="0"/>
                        </a:rPr>
                        <a:t>IRELAND </a:t>
                      </a:r>
                      <a:endParaRPr lang="en-GB" sz="800" b="1" kern="1200" dirty="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dirty="0">
                        <a:latin typeface="+mj-lt"/>
                      </a:endParaRPr>
                    </a:p>
                    <a:p>
                      <a:pPr>
                        <a:lnSpc>
                          <a:spcPct val="107000"/>
                        </a:lnSpc>
                        <a:spcAft>
                          <a:spcPts val="0"/>
                        </a:spcAft>
                      </a:pPr>
                      <a:r>
                        <a:rPr lang="en-GB" sz="800" b="1" kern="1200" dirty="0">
                          <a:solidFill>
                            <a:srgbClr val="000000"/>
                          </a:solidFill>
                          <a:latin typeface="+mn-lt"/>
                          <a:ea typeface="Times New Roman" panose="02020603050405020304" pitchFamily="18" charset="0"/>
                          <a:cs typeface="Times New Roman" panose="02020603050405020304" pitchFamily="18" charset="0"/>
                        </a:rPr>
                        <a:t>ISRAEL </a:t>
                      </a:r>
                      <a:endParaRPr lang="en-GB" sz="800" b="1" kern="1200" dirty="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b="1" kern="12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b="1" kern="1200" dirty="0">
                          <a:solidFill>
                            <a:srgbClr val="000000"/>
                          </a:solidFill>
                          <a:latin typeface="+mn-lt"/>
                          <a:ea typeface="Times New Roman" panose="02020603050405020304" pitchFamily="18" charset="0"/>
                          <a:cs typeface="Times New Roman" panose="02020603050405020304" pitchFamily="18" charset="0"/>
                        </a:rPr>
                        <a:t>ITALY </a:t>
                      </a:r>
                      <a:endParaRPr lang="en-GB" sz="800" b="1" kern="1200" dirty="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b="1" kern="12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b="1" kern="1200" dirty="0">
                          <a:solidFill>
                            <a:srgbClr val="000000"/>
                          </a:solidFill>
                          <a:latin typeface="+mn-lt"/>
                          <a:ea typeface="Times New Roman" panose="02020603050405020304" pitchFamily="18" charset="0"/>
                          <a:cs typeface="Times New Roman" panose="02020603050405020304" pitchFamily="18" charset="0"/>
                        </a:rPr>
                        <a:t>JAPAN </a:t>
                      </a:r>
                      <a:endParaRPr lang="en-GB" sz="800" b="1" kern="1200" dirty="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b="1" kern="12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b="1" kern="1200" dirty="0">
                          <a:solidFill>
                            <a:srgbClr val="000000"/>
                          </a:solidFill>
                          <a:latin typeface="+mn-lt"/>
                          <a:ea typeface="Times New Roman" panose="02020603050405020304" pitchFamily="18" charset="0"/>
                          <a:cs typeface="Times New Roman" panose="02020603050405020304" pitchFamily="18" charset="0"/>
                        </a:rPr>
                        <a:t>KOREA (REPUBLIC OF) </a:t>
                      </a:r>
                      <a:endParaRPr lang="en-GB" sz="800" b="1" kern="1200" dirty="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b="1" kern="12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b="1" kern="1200" dirty="0">
                          <a:solidFill>
                            <a:srgbClr val="000000"/>
                          </a:solidFill>
                          <a:latin typeface="+mn-lt"/>
                          <a:ea typeface="Times New Roman" panose="02020603050405020304" pitchFamily="18" charset="0"/>
                          <a:cs typeface="Times New Roman" panose="02020603050405020304" pitchFamily="18" charset="0"/>
                        </a:rPr>
                        <a:t>LEBANON </a:t>
                      </a:r>
                      <a:endParaRPr lang="en-GB" sz="800" b="1" kern="1200" dirty="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b="1" kern="12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b="1" kern="1200" dirty="0">
                          <a:solidFill>
                            <a:srgbClr val="000000"/>
                          </a:solidFill>
                          <a:latin typeface="+mn-lt"/>
                          <a:ea typeface="Times New Roman" panose="02020603050405020304" pitchFamily="18" charset="0"/>
                          <a:cs typeface="Times New Roman" panose="02020603050405020304" pitchFamily="18" charset="0"/>
                        </a:rPr>
                        <a:t>LUXEMBOURG</a:t>
                      </a:r>
                    </a:p>
                    <a:p>
                      <a:pPr>
                        <a:lnSpc>
                          <a:spcPct val="107000"/>
                        </a:lnSpc>
                        <a:spcAft>
                          <a:spcPts val="0"/>
                        </a:spcAft>
                      </a:pPr>
                      <a:endParaRPr lang="en-GB" sz="800" dirty="0">
                        <a:latin typeface="+mj-lt"/>
                      </a:endParaRPr>
                    </a:p>
                  </a:txBody>
                  <a:tcPr marL="68573" marR="68573" marT="34289" marB="34289">
                    <a:solidFill>
                      <a:schemeClr val="bg1"/>
                    </a:solidFill>
                  </a:tcPr>
                </a:tc>
                <a:tc>
                  <a:txBody>
                    <a:bodyPr/>
                    <a:lstStyle/>
                    <a:p>
                      <a:pPr>
                        <a:lnSpc>
                          <a:spcPct val="107000"/>
                        </a:lnSpc>
                        <a:spcAft>
                          <a:spcPts val="0"/>
                        </a:spcAft>
                      </a:pPr>
                      <a:r>
                        <a:rPr lang="en-GB" sz="800" dirty="0">
                          <a:solidFill>
                            <a:srgbClr val="000000"/>
                          </a:solidFill>
                          <a:latin typeface="+mn-lt"/>
                          <a:ea typeface="Times New Roman" panose="02020603050405020304" pitchFamily="18" charset="0"/>
                          <a:cs typeface="Times New Roman" panose="02020603050405020304" pitchFamily="18" charset="0"/>
                        </a:rPr>
                        <a:t>MALAYSIA </a:t>
                      </a:r>
                    </a:p>
                    <a:p>
                      <a:pPr>
                        <a:lnSpc>
                          <a:spcPct val="107000"/>
                        </a:lnSpc>
                        <a:spcAft>
                          <a:spcPts val="0"/>
                        </a:spcAft>
                      </a:pPr>
                      <a:endParaRPr lang="en-GB" sz="8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n-lt"/>
                          <a:ea typeface="Times New Roman" panose="02020603050405020304" pitchFamily="18" charset="0"/>
                          <a:cs typeface="Times New Roman" panose="02020603050405020304" pitchFamily="18" charset="0"/>
                        </a:rPr>
                        <a:t>MEXICO</a:t>
                      </a:r>
                    </a:p>
                    <a:p>
                      <a:pPr>
                        <a:lnSpc>
                          <a:spcPct val="107000"/>
                        </a:lnSpc>
                        <a:spcAft>
                          <a:spcPts val="0"/>
                        </a:spcAft>
                      </a:pPr>
                      <a:endParaRPr lang="en-GB" sz="8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n-lt"/>
                          <a:ea typeface="Times New Roman" panose="02020603050405020304" pitchFamily="18" charset="0"/>
                          <a:cs typeface="Times New Roman" panose="02020603050405020304" pitchFamily="18" charset="0"/>
                        </a:rPr>
                        <a:t>MONACO</a:t>
                      </a: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NETHERLANDS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NORWAY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POLAND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PORTUGAL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QATAR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ROMANIA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RUSSIAN FEDERATION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gn="l" defTabSz="914400" rtl="0" eaLnBrk="1" fontAlgn="auto" latinLnBrk="0" hangingPunct="1">
                        <a:lnSpc>
                          <a:spcPct val="107000"/>
                        </a:lnSpc>
                        <a:spcBef>
                          <a:spcPts val="0"/>
                        </a:spcBef>
                        <a:spcAft>
                          <a:spcPts val="0"/>
                        </a:spcAft>
                        <a:buClrTx/>
                        <a:buSzTx/>
                        <a:buFontTx/>
                        <a:buNone/>
                        <a:tabLst/>
                        <a:defRPr/>
                      </a:pPr>
                      <a:endParaRPr lang="en-GB" sz="800" dirty="0">
                        <a:solidFill>
                          <a:srgbClr val="000000"/>
                        </a:solidFill>
                        <a:latin typeface="+mn-lt"/>
                        <a:ea typeface="Times New Roman" panose="02020603050405020304" pitchFamily="18" charset="0"/>
                        <a:cs typeface="Times New Roman" panose="02020603050405020304" pitchFamily="18" charset="0"/>
                      </a:endParaRPr>
                    </a:p>
                    <a:p>
                      <a:pPr marL="0" marR="0" lvl="0" indent="0" algn="l" defTabSz="914296" rtl="0" eaLnBrk="1" fontAlgn="auto" latinLnBrk="0" hangingPunct="1">
                        <a:lnSpc>
                          <a:spcPct val="107000"/>
                        </a:lnSpc>
                        <a:spcBef>
                          <a:spcPts val="0"/>
                        </a:spcBef>
                        <a:spcAft>
                          <a:spcPts val="0"/>
                        </a:spcAft>
                        <a:buClrTx/>
                        <a:buSzTx/>
                        <a:buFontTx/>
                        <a:buNone/>
                        <a:tabLst/>
                        <a:defRPr/>
                      </a:pPr>
                      <a:r>
                        <a:rPr lang="en-GB" sz="800" dirty="0">
                          <a:solidFill>
                            <a:srgbClr val="000000"/>
                          </a:solidFill>
                          <a:latin typeface="+mn-lt"/>
                          <a:ea typeface="Times New Roman" panose="02020603050405020304" pitchFamily="18" charset="0"/>
                          <a:cs typeface="Times New Roman" panose="02020603050405020304" pitchFamily="18" charset="0"/>
                        </a:rPr>
                        <a:t>SERBIA</a:t>
                      </a:r>
                    </a:p>
                    <a:p>
                      <a:pPr>
                        <a:lnSpc>
                          <a:spcPct val="107000"/>
                        </a:lnSpc>
                        <a:spcAft>
                          <a:spcPts val="0"/>
                        </a:spcAft>
                      </a:pPr>
                      <a:endParaRPr lang="en-GB" sz="800" dirty="0">
                        <a:latin typeface="+mj-lt"/>
                      </a:endParaRPr>
                    </a:p>
                  </a:txBody>
                  <a:tcPr marL="68573" marR="68573" marT="34289" marB="34289">
                    <a:solidFill>
                      <a:schemeClr val="bg1"/>
                    </a:solidFill>
                  </a:tcPr>
                </a:tc>
                <a:tc>
                  <a:txBody>
                    <a:bodyPr/>
                    <a:lstStyle/>
                    <a:p>
                      <a:pPr>
                        <a:lnSpc>
                          <a:spcPct val="107000"/>
                        </a:lnSpc>
                        <a:spcAft>
                          <a:spcPts val="0"/>
                        </a:spcAft>
                      </a:pPr>
                      <a:r>
                        <a:rPr lang="en-GB" sz="800" dirty="0">
                          <a:solidFill>
                            <a:srgbClr val="000000"/>
                          </a:solidFill>
                          <a:latin typeface="+mn-lt"/>
                          <a:ea typeface="Times New Roman" panose="02020603050405020304" pitchFamily="18" charset="0"/>
                          <a:cs typeface="Times New Roman" panose="02020603050405020304" pitchFamily="18" charset="0"/>
                        </a:rPr>
                        <a:t>SLOVAKIA </a:t>
                      </a:r>
                      <a:endParaRPr lang="en-GB" sz="800" dirty="0">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n-lt"/>
                          <a:ea typeface="Times New Roman" panose="02020603050405020304" pitchFamily="18" charset="0"/>
                          <a:cs typeface="Times New Roman" panose="02020603050405020304" pitchFamily="18" charset="0"/>
                        </a:rPr>
                        <a:t>SLOVENIA </a:t>
                      </a:r>
                      <a:endParaRPr lang="en-GB" sz="800" dirty="0">
                        <a:effectLst/>
                        <a:latin typeface="+mn-lt"/>
                        <a:ea typeface="Calibri" panose="020F0502020204030204" pitchFamily="34" charset="0"/>
                        <a:cs typeface="Times New Roman" panose="02020603050405020304" pitchFamily="18" charset="0"/>
                      </a:endParaRPr>
                    </a:p>
                    <a:p>
                      <a:endParaRPr lang="en-GB" sz="800" dirty="0">
                        <a:latin typeface="+mj-lt"/>
                      </a:endParaRPr>
                    </a:p>
                    <a:p>
                      <a:pPr>
                        <a:lnSpc>
                          <a:spcPct val="107000"/>
                        </a:lnSpc>
                        <a:spcAft>
                          <a:spcPts val="0"/>
                        </a:spcAft>
                      </a:pPr>
                      <a:r>
                        <a:rPr lang="en-GB" sz="800" dirty="0">
                          <a:solidFill>
                            <a:srgbClr val="000000"/>
                          </a:solidFill>
                          <a:latin typeface="+mn-lt"/>
                          <a:ea typeface="Times New Roman" panose="02020603050405020304" pitchFamily="18" charset="0"/>
                          <a:cs typeface="Times New Roman" panose="02020603050405020304" pitchFamily="18" charset="0"/>
                        </a:rPr>
                        <a:t>SOUTH AFRICA </a:t>
                      </a:r>
                      <a:endParaRPr lang="en-GB" sz="800" dirty="0">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n-lt"/>
                          <a:ea typeface="Times New Roman" panose="02020603050405020304" pitchFamily="18" charset="0"/>
                          <a:cs typeface="Times New Roman" panose="02020603050405020304" pitchFamily="18" charset="0"/>
                        </a:rPr>
                        <a:t>SPAIN </a:t>
                      </a:r>
                      <a:endParaRPr lang="en-GB" sz="800" dirty="0">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n-lt"/>
                          <a:ea typeface="Times New Roman" panose="02020603050405020304" pitchFamily="18" charset="0"/>
                          <a:cs typeface="Times New Roman" panose="02020603050405020304" pitchFamily="18" charset="0"/>
                        </a:rPr>
                        <a:t>SWEDEN </a:t>
                      </a:r>
                      <a:endParaRPr lang="en-GB" sz="800" dirty="0">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n-lt"/>
                          <a:ea typeface="Times New Roman" panose="02020603050405020304" pitchFamily="18" charset="0"/>
                          <a:cs typeface="Times New Roman" panose="02020603050405020304" pitchFamily="18" charset="0"/>
                        </a:rPr>
                        <a:t>SWITZERLAND</a:t>
                      </a:r>
                      <a:endParaRPr lang="en-GB" sz="800" dirty="0">
                        <a:effectLst/>
                        <a:latin typeface="+mn-lt"/>
                        <a:ea typeface="Calibri" panose="020F0502020204030204" pitchFamily="34" charset="0"/>
                        <a:cs typeface="Times New Roman" panose="02020603050405020304" pitchFamily="18" charset="0"/>
                      </a:endParaRPr>
                    </a:p>
                    <a:p>
                      <a:pPr marL="0" marR="0" indent="0" algn="l" defTabSz="914400" rtl="0" eaLnBrk="1" fontAlgn="auto" latinLnBrk="0" hangingPunct="1">
                        <a:lnSpc>
                          <a:spcPct val="107000"/>
                        </a:lnSpc>
                        <a:spcBef>
                          <a:spcPts val="0"/>
                        </a:spcBef>
                        <a:spcAft>
                          <a:spcPts val="0"/>
                        </a:spcAft>
                        <a:buClrTx/>
                        <a:buSzTx/>
                        <a:buFontTx/>
                        <a:buNone/>
                        <a:tabLst/>
                        <a:defRPr/>
                      </a:pPr>
                      <a:endParaRPr lang="en-GB" sz="800" dirty="0">
                        <a:solidFill>
                          <a:srgbClr val="000000"/>
                        </a:solidFill>
                        <a:ea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7000"/>
                        </a:lnSpc>
                        <a:spcBef>
                          <a:spcPts val="0"/>
                        </a:spcBef>
                        <a:spcAft>
                          <a:spcPts val="0"/>
                        </a:spcAft>
                        <a:buClrTx/>
                        <a:buSzTx/>
                        <a:buFontTx/>
                        <a:buNone/>
                        <a:tabLst/>
                        <a:defRPr/>
                      </a:pPr>
                      <a:r>
                        <a:rPr lang="en-GB" sz="800" dirty="0">
                          <a:solidFill>
                            <a:srgbClr val="000000"/>
                          </a:solidFill>
                          <a:ea typeface="Times New Roman" panose="02020603050405020304" pitchFamily="18" charset="0"/>
                          <a:cs typeface="Times New Roman" panose="02020603050405020304" pitchFamily="18" charset="0"/>
                        </a:rPr>
                        <a:t>TAIWAN, PROVINCE OF CHINA </a:t>
                      </a:r>
                      <a:endParaRPr lang="en-GB" sz="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TURKEY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UNITED ARAB EMIRATES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UNITED KINGDOM </a:t>
                      </a: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UNITED STATES</a:t>
                      </a:r>
                      <a:endParaRPr lang="en-GB" sz="800" b="1" kern="1200" dirty="0">
                        <a:solidFill>
                          <a:schemeClr val="lt1"/>
                        </a:solidFill>
                        <a:latin typeface="+mn-lt"/>
                        <a:ea typeface="+mn-ea"/>
                        <a:cs typeface="+mn-cs"/>
                      </a:endParaRPr>
                    </a:p>
                    <a:p>
                      <a:endParaRPr lang="en-GB" sz="800" dirty="0">
                        <a:latin typeface="+mj-lt"/>
                      </a:endParaRPr>
                    </a:p>
                  </a:txBody>
                  <a:tcPr marL="68573" marR="68573" marT="34289" marB="34289">
                    <a:solidFill>
                      <a:schemeClr val="bg1"/>
                    </a:solidFill>
                  </a:tcPr>
                </a:tc>
                <a:tc>
                  <a:txBody>
                    <a:bodyPr/>
                    <a:lstStyle/>
                    <a:p>
                      <a:pPr>
                        <a:lnSpc>
                          <a:spcPct val="107000"/>
                        </a:lnSpc>
                        <a:spcAft>
                          <a:spcPts val="0"/>
                        </a:spcAft>
                      </a:pPr>
                      <a:endParaRPr lang="en-GB" sz="800" dirty="0">
                        <a:latin typeface="+mj-lt"/>
                      </a:endParaRPr>
                    </a:p>
                  </a:txBody>
                  <a:tcPr marL="68573" marR="68573" marT="34289" marB="34289">
                    <a:solidFill>
                      <a:schemeClr val="bg1"/>
                    </a:solidFill>
                  </a:tcPr>
                </a:tc>
                <a:extLst>
                  <a:ext uri="{0D108BD9-81ED-4DB2-BD59-A6C34878D82A}">
                    <a16:rowId xmlns:a16="http://schemas.microsoft.com/office/drawing/2014/main" val="10000"/>
                  </a:ext>
                </a:extLst>
              </a:tr>
            </a:tbl>
          </a:graphicData>
        </a:graphic>
      </p:graphicFrame>
      <p:sp>
        <p:nvSpPr>
          <p:cNvPr id="8" name="Rectangle 7"/>
          <p:cNvSpPr/>
          <p:nvPr/>
        </p:nvSpPr>
        <p:spPr>
          <a:xfrm>
            <a:off x="4510088" y="-150019"/>
            <a:ext cx="3429000" cy="932050"/>
          </a:xfrm>
          <a:prstGeom prst="rect">
            <a:avLst/>
          </a:prstGeom>
        </p:spPr>
        <p:txBody>
          <a:bodyPr>
            <a:spAutoFit/>
          </a:bodyPr>
          <a:lstStyle/>
          <a:p>
            <a:pPr>
              <a:lnSpc>
                <a:spcPct val="107000"/>
              </a:lnSpc>
              <a:spcAft>
                <a:spcPts val="0"/>
              </a:spcAft>
              <a:defRPr/>
            </a:pPr>
            <a:r>
              <a:rPr lang="en-GB" sz="750" dirty="0">
                <a:solidFill>
                  <a:srgbClr val="000000"/>
                </a:solidFill>
                <a:ea typeface="Times New Roman" panose="02020603050405020304" pitchFamily="18" charset="0"/>
                <a:cs typeface="Times New Roman" panose="02020603050405020304" pitchFamily="18" charset="0"/>
              </a:rPr>
              <a:t> </a:t>
            </a:r>
            <a:endParaRPr lang="en-GB" sz="105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defRPr/>
            </a:pPr>
            <a:r>
              <a:rPr lang="en-GB" sz="750" dirty="0">
                <a:solidFill>
                  <a:srgbClr val="000000"/>
                </a:solidFill>
                <a:ea typeface="Times New Roman" panose="02020603050405020304" pitchFamily="18" charset="0"/>
                <a:cs typeface="Times New Roman" panose="02020603050405020304" pitchFamily="18" charset="0"/>
              </a:rPr>
              <a:t> </a:t>
            </a:r>
            <a:r>
              <a:rPr lang="en-GB" sz="750" dirty="0">
                <a:solidFill>
                  <a:srgbClr val="000000"/>
                </a:solidFill>
                <a:latin typeface="+mn-lt"/>
                <a:ea typeface="Times New Roman" panose="02020603050405020304" pitchFamily="18" charset="0"/>
                <a:cs typeface="Times New Roman" panose="02020603050405020304" pitchFamily="18" charset="0"/>
              </a:rPr>
              <a:t> </a:t>
            </a:r>
            <a:endParaRPr lang="en-GB" sz="750" dirty="0">
              <a:latin typeface="+mn-lt"/>
              <a:ea typeface="Calibri" panose="020F0502020204030204" pitchFamily="34" charset="0"/>
              <a:cs typeface="Times New Roman" panose="02020603050405020304" pitchFamily="18" charset="0"/>
            </a:endParaRPr>
          </a:p>
          <a:p>
            <a:pPr>
              <a:lnSpc>
                <a:spcPct val="107000"/>
              </a:lnSpc>
              <a:spcAft>
                <a:spcPts val="0"/>
              </a:spcAft>
              <a:defRPr/>
            </a:pPr>
            <a:r>
              <a:rPr lang="en-GB" sz="750" dirty="0">
                <a:solidFill>
                  <a:srgbClr val="000000"/>
                </a:solidFill>
                <a:ea typeface="Times New Roman" panose="02020603050405020304" pitchFamily="18" charset="0"/>
                <a:cs typeface="Times New Roman" panose="02020603050405020304" pitchFamily="18" charset="0"/>
              </a:rPr>
              <a:t> </a:t>
            </a:r>
            <a:endParaRPr lang="en-GB" sz="105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defRPr/>
            </a:pPr>
            <a:r>
              <a:rPr lang="en-GB" sz="750" dirty="0">
                <a:solidFill>
                  <a:srgbClr val="000000"/>
                </a:solidFill>
                <a:ea typeface="Times New Roman" panose="02020603050405020304" pitchFamily="18" charset="0"/>
                <a:cs typeface="Times New Roman" panose="02020603050405020304" pitchFamily="18" charset="0"/>
              </a:rPr>
              <a:t> </a:t>
            </a:r>
            <a:endParaRPr lang="en-GB" sz="105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600"/>
              </a:spcAft>
              <a:defRPr/>
            </a:pPr>
            <a:br>
              <a:rPr lang="en-GB" sz="1050" dirty="0">
                <a:latin typeface="Calibri" panose="020F0502020204030204" pitchFamily="34" charset="0"/>
                <a:ea typeface="Calibri" panose="020F0502020204030204" pitchFamily="34" charset="0"/>
                <a:cs typeface="Times New Roman" panose="02020603050405020304" pitchFamily="18" charset="0"/>
              </a:rPr>
            </a:br>
            <a:r>
              <a:rPr lang="en-GB" sz="1050" dirty="0">
                <a:latin typeface="Calibri" panose="020F0502020204030204" pitchFamily="34" charset="0"/>
                <a:ea typeface="Calibri" panose="020F0502020204030204" pitchFamily="34" charset="0"/>
                <a:cs typeface="Times New Roman" panose="02020603050405020304" pitchFamily="18" charset="0"/>
              </a:rPr>
              <a:t> </a:t>
            </a:r>
          </a:p>
        </p:txBody>
      </p:sp>
      <p:sp>
        <p:nvSpPr>
          <p:cNvPr id="15379" name="Rectangle 3"/>
          <p:cNvSpPr txBox="1">
            <a:spLocks noChangeArrowheads="1"/>
          </p:cNvSpPr>
          <p:nvPr/>
        </p:nvSpPr>
        <p:spPr bwMode="auto">
          <a:xfrm>
            <a:off x="1143000" y="3728216"/>
            <a:ext cx="5829300" cy="1007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866" tIns="33338" rIns="67866" bIns="33338"/>
          <a:lstStyle>
            <a:lvl1pPr marL="342900" indent="-342900">
              <a:defRPr sz="1000">
                <a:solidFill>
                  <a:schemeClr val="tx1"/>
                </a:solidFill>
                <a:latin typeface="Arial" panose="020B0604020202020204" pitchFamily="34" charset="0"/>
              </a:defRPr>
            </a:lvl1pPr>
            <a:lvl2pPr marL="447675" indent="9525">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lvl="1" eaLnBrk="1" hangingPunct="1">
              <a:buClr>
                <a:srgbClr val="003366"/>
              </a:buClr>
              <a:buFont typeface="Arial" panose="020B0604020202020204" pitchFamily="34" charset="0"/>
              <a:buNone/>
            </a:pPr>
            <a:endParaRPr lang="en-GB" altLang="en-US" sz="1350" dirty="0">
              <a:cs typeface="Arial" panose="020B0604020202020204" pitchFamily="34" charset="0"/>
            </a:endParaRPr>
          </a:p>
          <a:p>
            <a:pPr lvl="1" algn="ctr" eaLnBrk="1" hangingPunct="1">
              <a:buClr>
                <a:srgbClr val="003366"/>
              </a:buClr>
              <a:buFont typeface="Arial" panose="020B0604020202020204" pitchFamily="34" charset="0"/>
              <a:buNone/>
            </a:pPr>
            <a:endParaRPr lang="en-GB" altLang="en-US" sz="1350" dirty="0">
              <a:cs typeface="Arial" panose="020B0604020202020204" pitchFamily="34" charset="0"/>
            </a:endParaRPr>
          </a:p>
          <a:p>
            <a:pPr lvl="1" algn="ctr" eaLnBrk="1" hangingPunct="1">
              <a:buClr>
                <a:srgbClr val="003366"/>
              </a:buClr>
              <a:buFont typeface="Arial" panose="020B0604020202020204" pitchFamily="34" charset="0"/>
              <a:buNone/>
            </a:pPr>
            <a:r>
              <a:rPr lang="en-GB" altLang="en-US" sz="1350" dirty="0">
                <a:cs typeface="Arial" panose="020B0604020202020204" pitchFamily="34" charset="0"/>
              </a:rPr>
              <a:t>3GPP Individual Members come from 45 territories worldwide  </a:t>
            </a:r>
          </a:p>
          <a:p>
            <a:pPr lvl="1" eaLnBrk="1" hangingPunct="1">
              <a:buClr>
                <a:srgbClr val="003366"/>
              </a:buClr>
              <a:buFont typeface="Arial" panose="020B0604020202020204" pitchFamily="34" charset="0"/>
              <a:buNone/>
            </a:pPr>
            <a:endParaRPr lang="en-GB" altLang="en-US" sz="1350" dirty="0">
              <a:cs typeface="Arial" panose="020B0604020202020204" pitchFamily="34" charset="0"/>
            </a:endParaRPr>
          </a:p>
        </p:txBody>
      </p:sp>
    </p:spTree>
    <p:extLst>
      <p:ext uri="{BB962C8B-B14F-4D97-AF65-F5344CB8AC3E}">
        <p14:creationId xmlns:p14="http://schemas.microsoft.com/office/powerpoint/2010/main" val="14332872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1270397" y="238125"/>
            <a:ext cx="6172200" cy="857250"/>
          </a:xfrm>
        </p:spPr>
        <p:txBody>
          <a:bodyPr/>
          <a:lstStyle/>
          <a:p>
            <a:pPr eaLnBrk="1" hangingPunct="1"/>
            <a:r>
              <a:rPr lang="en-GB" altLang="en-US" sz="2700" dirty="0"/>
              <a:t>685 Individual Members in 3GPP</a:t>
            </a:r>
            <a:endParaRPr lang="en-US" altLang="en-US" sz="2700" dirty="0"/>
          </a:p>
        </p:txBody>
      </p:sp>
      <p:graphicFrame>
        <p:nvGraphicFramePr>
          <p:cNvPr id="2" name="Chart 7"/>
          <p:cNvGraphicFramePr>
            <a:graphicFrameLocks/>
          </p:cNvGraphicFramePr>
          <p:nvPr>
            <p:extLst>
              <p:ext uri="{D42A27DB-BD31-4B8C-83A1-F6EECF244321}">
                <p14:modId xmlns:p14="http://schemas.microsoft.com/office/powerpoint/2010/main" val="2427356337"/>
              </p:ext>
            </p:extLst>
          </p:nvPr>
        </p:nvGraphicFramePr>
        <p:xfrm>
          <a:off x="1603513" y="1341526"/>
          <a:ext cx="5950226" cy="313134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018594196"/>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842682" y="238125"/>
            <a:ext cx="6599915" cy="857250"/>
          </a:xfrm>
        </p:spPr>
        <p:txBody>
          <a:bodyPr/>
          <a:lstStyle/>
          <a:p>
            <a:pPr eaLnBrk="1" hangingPunct="1"/>
            <a:r>
              <a:rPr lang="en-GB" altLang="en-US" sz="2700" dirty="0"/>
              <a:t>Meeting delegates by Region over time</a:t>
            </a:r>
            <a:endParaRPr lang="en-US" altLang="en-US" sz="2700" dirty="0"/>
          </a:p>
        </p:txBody>
      </p:sp>
      <p:pic>
        <p:nvPicPr>
          <p:cNvPr id="7" name="Picture 6">
            <a:extLst>
              <a:ext uri="{FF2B5EF4-FFF2-40B4-BE49-F238E27FC236}">
                <a16:creationId xmlns:a16="http://schemas.microsoft.com/office/drawing/2014/main" id="{32630491-88F6-4964-A2AD-173EA4A3DB58}"/>
              </a:ext>
            </a:extLst>
          </p:cNvPr>
          <p:cNvPicPr>
            <a:picLocks noChangeAspect="1"/>
          </p:cNvPicPr>
          <p:nvPr/>
        </p:nvPicPr>
        <p:blipFill>
          <a:blip r:embed="rId2"/>
          <a:stretch>
            <a:fillRect/>
          </a:stretch>
        </p:blipFill>
        <p:spPr>
          <a:xfrm>
            <a:off x="4805082" y="2299891"/>
            <a:ext cx="1817275" cy="2006933"/>
          </a:xfrm>
          <a:prstGeom prst="rect">
            <a:avLst/>
          </a:prstGeom>
        </p:spPr>
      </p:pic>
      <p:pic>
        <p:nvPicPr>
          <p:cNvPr id="8" name="Picture 7">
            <a:extLst>
              <a:ext uri="{FF2B5EF4-FFF2-40B4-BE49-F238E27FC236}">
                <a16:creationId xmlns:a16="http://schemas.microsoft.com/office/drawing/2014/main" id="{A9994244-EB17-4D59-974A-35B55766D809}"/>
              </a:ext>
            </a:extLst>
          </p:cNvPr>
          <p:cNvPicPr>
            <a:picLocks noChangeAspect="1"/>
          </p:cNvPicPr>
          <p:nvPr/>
        </p:nvPicPr>
        <p:blipFill>
          <a:blip r:embed="rId3"/>
          <a:stretch>
            <a:fillRect/>
          </a:stretch>
        </p:blipFill>
        <p:spPr>
          <a:xfrm>
            <a:off x="251811" y="2301688"/>
            <a:ext cx="4394597" cy="2071920"/>
          </a:xfrm>
          <a:prstGeom prst="rect">
            <a:avLst/>
          </a:prstGeom>
        </p:spPr>
      </p:pic>
      <p:pic>
        <p:nvPicPr>
          <p:cNvPr id="9" name="Picture 8">
            <a:extLst>
              <a:ext uri="{FF2B5EF4-FFF2-40B4-BE49-F238E27FC236}">
                <a16:creationId xmlns:a16="http://schemas.microsoft.com/office/drawing/2014/main" id="{A0C64870-3FDC-4571-8FC9-C21F6ED87107}"/>
              </a:ext>
            </a:extLst>
          </p:cNvPr>
          <p:cNvPicPr>
            <a:picLocks noChangeAspect="1"/>
          </p:cNvPicPr>
          <p:nvPr/>
        </p:nvPicPr>
        <p:blipFill>
          <a:blip r:embed="rId4"/>
          <a:stretch>
            <a:fillRect/>
          </a:stretch>
        </p:blipFill>
        <p:spPr>
          <a:xfrm>
            <a:off x="6691284" y="1083520"/>
            <a:ext cx="2273138" cy="3223305"/>
          </a:xfrm>
          <a:prstGeom prst="rect">
            <a:avLst/>
          </a:prstGeom>
        </p:spPr>
      </p:pic>
      <p:sp>
        <p:nvSpPr>
          <p:cNvPr id="11" name="Text Box 6">
            <a:extLst>
              <a:ext uri="{FF2B5EF4-FFF2-40B4-BE49-F238E27FC236}">
                <a16:creationId xmlns:a16="http://schemas.microsoft.com/office/drawing/2014/main" id="{ADF08151-EC2B-4DC0-AC92-6F0DFD71D383}"/>
              </a:ext>
            </a:extLst>
          </p:cNvPr>
          <p:cNvSpPr txBox="1">
            <a:spLocks noChangeArrowheads="1"/>
          </p:cNvSpPr>
          <p:nvPr/>
        </p:nvSpPr>
        <p:spPr bwMode="auto">
          <a:xfrm>
            <a:off x="688658" y="1083520"/>
            <a:ext cx="4280118"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600" dirty="0">
                <a:solidFill>
                  <a:srgbClr val="FF0000"/>
                </a:solidFill>
              </a:rPr>
              <a:t>≈ 40% </a:t>
            </a:r>
            <a:r>
              <a:rPr lang="en-US" sz="1600" dirty="0"/>
              <a:t>Region 1: Europe, Middle East, Africa</a:t>
            </a:r>
          </a:p>
          <a:p>
            <a:pPr>
              <a:spcBef>
                <a:spcPct val="50000"/>
              </a:spcBef>
            </a:pPr>
            <a:r>
              <a:rPr lang="en-US" sz="1600" dirty="0">
                <a:solidFill>
                  <a:srgbClr val="FF0000"/>
                </a:solidFill>
              </a:rPr>
              <a:t>≈ 20% </a:t>
            </a:r>
            <a:r>
              <a:rPr lang="en-US" sz="1600" dirty="0"/>
              <a:t>Region 2: Americas</a:t>
            </a:r>
          </a:p>
          <a:p>
            <a:pPr>
              <a:spcBef>
                <a:spcPct val="50000"/>
              </a:spcBef>
            </a:pPr>
            <a:r>
              <a:rPr lang="en-US" sz="1600" dirty="0">
                <a:solidFill>
                  <a:srgbClr val="FF0000"/>
                </a:solidFill>
              </a:rPr>
              <a:t>≈ 40% </a:t>
            </a:r>
            <a:r>
              <a:rPr lang="en-US" sz="1600" dirty="0"/>
              <a:t>Region 3: Asia</a:t>
            </a:r>
          </a:p>
        </p:txBody>
      </p:sp>
      <p:sp>
        <p:nvSpPr>
          <p:cNvPr id="12" name="Rectangle 5">
            <a:extLst>
              <a:ext uri="{FF2B5EF4-FFF2-40B4-BE49-F238E27FC236}">
                <a16:creationId xmlns:a16="http://schemas.microsoft.com/office/drawing/2014/main" id="{7F737FDC-73DE-4E21-A572-912BE13A09B9}"/>
              </a:ext>
            </a:extLst>
          </p:cNvPr>
          <p:cNvSpPr>
            <a:spLocks noChangeArrowheads="1"/>
          </p:cNvSpPr>
          <p:nvPr/>
        </p:nvSpPr>
        <p:spPr bwMode="auto">
          <a:xfrm>
            <a:off x="842682" y="4376058"/>
            <a:ext cx="352313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r"/>
            <a:r>
              <a:rPr lang="en-GB" sz="1200" dirty="0">
                <a:latin typeface="Arial" panose="020B0604020202020204" pitchFamily="34" charset="0"/>
                <a:cs typeface="Arial" panose="020B0604020202020204" pitchFamily="34" charset="0"/>
              </a:rPr>
              <a:t>meeting-attendance-by-region-and-quarter</a:t>
            </a:r>
          </a:p>
        </p:txBody>
      </p:sp>
    </p:spTree>
    <p:extLst>
      <p:ext uri="{BB962C8B-B14F-4D97-AF65-F5344CB8AC3E}">
        <p14:creationId xmlns:p14="http://schemas.microsoft.com/office/powerpoint/2010/main" val="1306600462"/>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1465662" y="363143"/>
            <a:ext cx="5125640" cy="529828"/>
          </a:xfrm>
        </p:spPr>
        <p:txBody>
          <a:bodyPr/>
          <a:lstStyle/>
          <a:p>
            <a:pPr eaLnBrk="1" hangingPunct="1"/>
            <a:r>
              <a:rPr lang="en-US" altLang="en-US" sz="2700" dirty="0">
                <a:solidFill>
                  <a:srgbClr val="FF3300"/>
                </a:solidFill>
              </a:rPr>
              <a:t>Transposition</a:t>
            </a:r>
            <a:endParaRPr lang="en-GB" altLang="en-US" sz="2700" dirty="0">
              <a:solidFill>
                <a:srgbClr val="FF3300"/>
              </a:solidFill>
            </a:endParaRPr>
          </a:p>
        </p:txBody>
      </p:sp>
      <p:sp>
        <p:nvSpPr>
          <p:cNvPr id="18435" name="Rectangle 3"/>
          <p:cNvSpPr>
            <a:spLocks noGrp="1" noChangeArrowheads="1"/>
          </p:cNvSpPr>
          <p:nvPr>
            <p:ph idx="1"/>
          </p:nvPr>
        </p:nvSpPr>
        <p:spPr>
          <a:xfrm>
            <a:off x="660400" y="892971"/>
            <a:ext cx="7387771" cy="3754530"/>
          </a:xfrm>
        </p:spPr>
        <p:txBody>
          <a:bodyPr vert="horz" wrap="square" lIns="67866" tIns="33338" rIns="67866" bIns="33338" numCol="1" anchor="t" anchorCtr="0" compatLnSpc="1">
            <a:prstTxWarp prst="textNoShape">
              <a:avLst/>
            </a:prstTxWarp>
            <a:normAutofit fontScale="47500" lnSpcReduction="20000"/>
          </a:bodyPr>
          <a:lstStyle/>
          <a:p>
            <a:pPr marL="335756" lvl="1" indent="7144" eaLnBrk="1" hangingPunct="1">
              <a:spcBef>
                <a:spcPct val="0"/>
              </a:spcBef>
              <a:buClr>
                <a:srgbClr val="003366"/>
              </a:buClr>
              <a:buNone/>
            </a:pPr>
            <a:endParaRPr lang="en-GB" altLang="en-US" sz="250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r>
              <a:rPr lang="en-GB" altLang="en-US" sz="2500" dirty="0">
                <a:latin typeface="Arial" panose="020B0604020202020204" pitchFamily="34" charset="0"/>
                <a:cs typeface="Arial" panose="020B0604020202020204" pitchFamily="34" charset="0"/>
              </a:rPr>
              <a:t>A condition of the 3GPP Partnership Agreement is that all Organizational Partner shall:</a:t>
            </a:r>
          </a:p>
          <a:p>
            <a:pPr marL="398502" lvl="1" indent="0">
              <a:buNone/>
            </a:pPr>
            <a:endParaRPr lang="en-GB" sz="2500" i="1" dirty="0">
              <a:latin typeface="Arial" panose="020B0604020202020204" pitchFamily="34" charset="0"/>
              <a:cs typeface="Arial" panose="020B0604020202020204" pitchFamily="34" charset="0"/>
            </a:endParaRPr>
          </a:p>
          <a:p>
            <a:pPr marL="798552" lvl="2" indent="0">
              <a:buNone/>
            </a:pPr>
            <a:r>
              <a:rPr lang="en-GB" sz="2500" i="1" dirty="0">
                <a:latin typeface="Arial" panose="020B0604020202020204" pitchFamily="34" charset="0"/>
                <a:cs typeface="Arial" panose="020B0604020202020204" pitchFamily="34" charset="0"/>
              </a:rPr>
              <a:t>“convert / transpose / adopt all relevant Technical Specifications and Technical Reports resulting from 3GPP into their own relevant deliverables through their normal processes”</a:t>
            </a:r>
            <a:endParaRPr lang="en-GB" altLang="en-US" sz="2500" i="1"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250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r>
              <a:rPr lang="en-GB" altLang="en-US" sz="2500" dirty="0">
                <a:latin typeface="Arial" panose="020B0604020202020204" pitchFamily="34" charset="0"/>
                <a:cs typeface="Arial" panose="020B0604020202020204" pitchFamily="34" charset="0"/>
              </a:rPr>
              <a:t>A discussion was held at PCG#38 where a detailed process description was agreed for how that transposition process should be undertaken in the specific case of documents being submitted by the Organizational Partners to ITU-R (PCG38_23).  </a:t>
            </a:r>
          </a:p>
          <a:p>
            <a:pPr marL="335756" lvl="1" indent="7144" eaLnBrk="1" hangingPunct="1">
              <a:spcBef>
                <a:spcPct val="0"/>
              </a:spcBef>
              <a:buClr>
                <a:srgbClr val="003366"/>
              </a:buClr>
              <a:buNone/>
            </a:pPr>
            <a:endParaRPr lang="en-GB" altLang="en-US" sz="250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r>
              <a:rPr lang="en-GB" altLang="en-US" sz="2500" dirty="0">
                <a:latin typeface="Arial" panose="020B0604020202020204" pitchFamily="34" charset="0"/>
                <a:cs typeface="Arial" panose="020B0604020202020204" pitchFamily="34" charset="0"/>
              </a:rPr>
              <a:t>Discussions at PCG#42 were not conclusive on the general question of the need to continue Transposition and this led to discussions among the Organizational Partners by correspondence. Three questions were posed: </a:t>
            </a:r>
          </a:p>
          <a:p>
            <a:pPr marL="335756" lvl="1" indent="7144" eaLnBrk="1" hangingPunct="1">
              <a:spcBef>
                <a:spcPct val="0"/>
              </a:spcBef>
              <a:buClr>
                <a:srgbClr val="003366"/>
              </a:buClr>
              <a:buNone/>
            </a:pPr>
            <a:endParaRPr lang="en-GB" altLang="en-US" sz="2500" dirty="0">
              <a:latin typeface="Arial" panose="020B0604020202020204" pitchFamily="34" charset="0"/>
              <a:cs typeface="Arial" panose="020B0604020202020204" pitchFamily="34" charset="0"/>
            </a:endParaRPr>
          </a:p>
          <a:p>
            <a:pPr marL="970002" lvl="1" indent="-571500">
              <a:buFont typeface="+mj-lt"/>
              <a:buAutoNum type="romanUcPeriod"/>
            </a:pPr>
            <a:r>
              <a:rPr lang="en-GB" sz="2500" dirty="0">
                <a:latin typeface="Arial" panose="020B0604020202020204" pitchFamily="34" charset="0"/>
                <a:cs typeface="Arial" panose="020B0604020202020204" pitchFamily="34" charset="0"/>
              </a:rPr>
              <a:t>Stay as we are.  It has worked fine for 20 years so why change?</a:t>
            </a:r>
          </a:p>
          <a:p>
            <a:pPr marL="970002" lvl="1" indent="-571500">
              <a:buFont typeface="+mj-lt"/>
              <a:buAutoNum type="romanUcPeriod"/>
            </a:pPr>
            <a:r>
              <a:rPr lang="en-GB" sz="2500" dirty="0">
                <a:latin typeface="Arial" panose="020B0604020202020204" pitchFamily="34" charset="0"/>
                <a:cs typeface="Arial" panose="020B0604020202020204" pitchFamily="34" charset="0"/>
              </a:rPr>
              <a:t>Try to align Organizational Partner behaviour, for example by all Partners routinely transposing all deliverables.</a:t>
            </a:r>
          </a:p>
          <a:p>
            <a:pPr marL="970002" lvl="1" indent="-571500">
              <a:buFont typeface="+mj-lt"/>
              <a:buAutoNum type="romanUcPeriod"/>
            </a:pPr>
            <a:r>
              <a:rPr lang="en-GB" sz="2500" dirty="0">
                <a:latin typeface="Arial" panose="020B0604020202020204" pitchFamily="34" charset="0"/>
                <a:cs typeface="Arial" panose="020B0604020202020204" pitchFamily="34" charset="0"/>
              </a:rPr>
              <a:t>Stop transposing.  This would require changes to our Partnership Agreement and Working Procedures as well as legal scrutiny of course. </a:t>
            </a:r>
          </a:p>
          <a:p>
            <a:pPr marL="335756" lvl="1" indent="7144" eaLnBrk="1" hangingPunct="1">
              <a:spcBef>
                <a:spcPct val="0"/>
              </a:spcBef>
              <a:buClr>
                <a:srgbClr val="003366"/>
              </a:buClr>
              <a:buNone/>
            </a:pPr>
            <a:endParaRPr lang="en-GB" altLang="en-US" sz="250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r>
              <a:rPr lang="en-GB" altLang="en-US" sz="2500" dirty="0">
                <a:latin typeface="Arial" panose="020B0604020202020204" pitchFamily="34" charset="0"/>
                <a:cs typeface="Arial" panose="020B0604020202020204" pitchFamily="34" charset="0"/>
              </a:rPr>
              <a:t>The outcome of these discussion was again not conclusive.</a:t>
            </a:r>
          </a:p>
          <a:p>
            <a:pPr marL="335756" lvl="1" indent="7144" eaLnBrk="1" hangingPunct="1">
              <a:spcBef>
                <a:spcPct val="0"/>
              </a:spcBef>
              <a:buClr>
                <a:srgbClr val="003366"/>
              </a:buClr>
              <a:buNone/>
            </a:pPr>
            <a:endParaRPr lang="en-GB" altLang="en-US" sz="250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US" altLang="en-US" sz="1500" dirty="0"/>
          </a:p>
        </p:txBody>
      </p:sp>
    </p:spTree>
    <p:extLst>
      <p:ext uri="{BB962C8B-B14F-4D97-AF65-F5344CB8AC3E}">
        <p14:creationId xmlns:p14="http://schemas.microsoft.com/office/powerpoint/2010/main" val="488339072"/>
      </p:ext>
    </p:extLst>
  </p:cSld>
  <p:clrMapOvr>
    <a:masterClrMapping/>
  </p:clrMapOvr>
  <p:transition spd="slow">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1465662" y="363143"/>
            <a:ext cx="5125640" cy="529828"/>
          </a:xfrm>
        </p:spPr>
        <p:txBody>
          <a:bodyPr/>
          <a:lstStyle/>
          <a:p>
            <a:pPr eaLnBrk="1" hangingPunct="1"/>
            <a:r>
              <a:rPr lang="en-US" altLang="en-US" sz="2700" dirty="0">
                <a:solidFill>
                  <a:srgbClr val="FF3300"/>
                </a:solidFill>
              </a:rPr>
              <a:t>Summary and Outlook</a:t>
            </a:r>
            <a:endParaRPr lang="en-GB" altLang="en-US" sz="2700" dirty="0">
              <a:solidFill>
                <a:srgbClr val="FF3300"/>
              </a:solidFill>
            </a:endParaRPr>
          </a:p>
        </p:txBody>
      </p:sp>
      <p:sp>
        <p:nvSpPr>
          <p:cNvPr id="18435" name="Rectangle 3"/>
          <p:cNvSpPr>
            <a:spLocks noGrp="1" noChangeArrowheads="1"/>
          </p:cNvSpPr>
          <p:nvPr>
            <p:ph idx="1"/>
          </p:nvPr>
        </p:nvSpPr>
        <p:spPr>
          <a:xfrm>
            <a:off x="660400" y="1033463"/>
            <a:ext cx="7387771" cy="3515916"/>
          </a:xfrm>
        </p:spPr>
        <p:txBody>
          <a:bodyPr vert="horz" wrap="square" lIns="67866" tIns="33338" rIns="67866" bIns="33338" numCol="1" anchor="t" anchorCtr="0" compatLnSpc="1">
            <a:prstTxWarp prst="textNoShape">
              <a:avLst/>
            </a:prstTxWarp>
            <a:normAutofit lnSpcReduction="10000"/>
          </a:bodyPr>
          <a:lstStyle/>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r>
              <a:rPr lang="en-GB" altLang="en-US" sz="1350" dirty="0">
                <a:latin typeface="Arial" panose="020B0604020202020204" pitchFamily="34" charset="0"/>
                <a:cs typeface="Arial" panose="020B0604020202020204" pitchFamily="34" charset="0"/>
              </a:rPr>
              <a:t>3GPP continues to grow year on year. Membership figures continue to rise, the volume of documentation continues to rise, and the project output continues to rise.  This is of course a measure of success for the project but is also starting to stress the methods of working that were put in place 20 years ago.</a:t>
            </a: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r>
              <a:rPr lang="en-GB" altLang="en-US" sz="1350" dirty="0">
                <a:latin typeface="Arial" panose="020B0604020202020204" pitchFamily="34" charset="0"/>
                <a:cs typeface="Arial" panose="020B0604020202020204" pitchFamily="34" charset="0"/>
              </a:rPr>
              <a:t>In terms of managing the vast amount of documentation within the project, the 3GPP Portal has offered some alleviation.  However, further automation/modernization will be required to cope with future growth and work is underway to address these needs.</a:t>
            </a: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r>
              <a:rPr lang="en-GB" altLang="en-US" sz="1350" dirty="0">
                <a:latin typeface="Arial" panose="020B0604020202020204" pitchFamily="34" charset="0"/>
                <a:cs typeface="Arial" panose="020B0604020202020204" pitchFamily="34" charset="0"/>
              </a:rPr>
              <a:t>A number of MCC personnel changes are expected in 2019 (and more in 2020).  A succession plan has been put in place to minimise disruption and this has been eased by the increasing number of Organizational Partners providing seconded experts to join the MCC </a:t>
            </a:r>
            <a:r>
              <a:rPr lang="en-GB" altLang="en-US" sz="1350">
                <a:latin typeface="Arial" panose="020B0604020202020204" pitchFamily="34" charset="0"/>
                <a:cs typeface="Arial" panose="020B0604020202020204" pitchFamily="34" charset="0"/>
              </a:rPr>
              <a:t>team.   </a:t>
            </a: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r>
              <a:rPr lang="en-GB" altLang="en-US" sz="1350" dirty="0">
                <a:latin typeface="Arial" panose="020B0604020202020204" pitchFamily="34" charset="0"/>
                <a:cs typeface="Arial" panose="020B0604020202020204" pitchFamily="34" charset="0"/>
              </a:rPr>
              <a:t> </a:t>
            </a: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US" altLang="en-US" sz="1500" dirty="0"/>
          </a:p>
        </p:txBody>
      </p:sp>
    </p:spTree>
    <p:extLst>
      <p:ext uri="{BB962C8B-B14F-4D97-AF65-F5344CB8AC3E}">
        <p14:creationId xmlns:p14="http://schemas.microsoft.com/office/powerpoint/2010/main" val="3440102656"/>
      </p:ext>
    </p:extLst>
  </p:cSld>
  <p:clrMapOvr>
    <a:masterClrMapping/>
  </p:clrMapOvr>
  <p:transition spd="slow">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Rectangle 2"/>
          <p:cNvSpPr>
            <a:spLocks noGrp="1" noChangeArrowheads="1"/>
          </p:cNvSpPr>
          <p:nvPr>
            <p:ph type="title"/>
          </p:nvPr>
        </p:nvSpPr>
        <p:spPr>
          <a:xfrm>
            <a:off x="1504950" y="377429"/>
            <a:ext cx="5125641" cy="485775"/>
          </a:xfrm>
        </p:spPr>
        <p:txBody>
          <a:bodyPr rtlCol="0">
            <a:normAutofit fontScale="90000"/>
          </a:bodyPr>
          <a:lstStyle/>
          <a:p>
            <a:pPr eaLnBrk="1" fontAlgn="auto" hangingPunct="1">
              <a:spcAft>
                <a:spcPts val="0"/>
              </a:spcAft>
              <a:defRPr/>
            </a:pPr>
            <a:r>
              <a:rPr lang="en-US" sz="3000" dirty="0">
                <a:solidFill>
                  <a:srgbClr val="FF3300"/>
                </a:solidFill>
              </a:rPr>
              <a:t>Contents</a:t>
            </a:r>
            <a:endParaRPr lang="en-GB" sz="3000" dirty="0">
              <a:solidFill>
                <a:srgbClr val="FF3300"/>
              </a:solidFill>
            </a:endParaRPr>
          </a:p>
        </p:txBody>
      </p:sp>
      <p:sp>
        <p:nvSpPr>
          <p:cNvPr id="7171" name="Rectangle 3"/>
          <p:cNvSpPr>
            <a:spLocks noGrp="1"/>
          </p:cNvSpPr>
          <p:nvPr>
            <p:ph idx="1"/>
          </p:nvPr>
        </p:nvSpPr>
        <p:spPr>
          <a:xfrm>
            <a:off x="1485900" y="1189435"/>
            <a:ext cx="6172200" cy="3394472"/>
          </a:xfrm>
        </p:spPr>
        <p:txBody>
          <a:bodyPr>
            <a:normAutofit/>
          </a:bodyPr>
          <a:lstStyle/>
          <a:p>
            <a:pPr eaLnBrk="1" hangingPunct="1">
              <a:lnSpc>
                <a:spcPct val="90000"/>
              </a:lnSpc>
            </a:pPr>
            <a:r>
              <a:rPr lang="en-US" altLang="en-US" dirty="0">
                <a:solidFill>
                  <a:srgbClr val="003366"/>
                </a:solidFill>
              </a:rPr>
              <a:t> </a:t>
            </a:r>
            <a:r>
              <a:rPr lang="en-US" altLang="en-US" dirty="0"/>
              <a:t>Departures and Arrivals</a:t>
            </a:r>
          </a:p>
          <a:p>
            <a:pPr eaLnBrk="1" hangingPunct="1">
              <a:lnSpc>
                <a:spcPct val="90000"/>
              </a:lnSpc>
            </a:pPr>
            <a:r>
              <a:rPr lang="en-US" altLang="en-US" dirty="0"/>
              <a:t> Resource Allocation</a:t>
            </a:r>
          </a:p>
          <a:p>
            <a:pPr eaLnBrk="1" hangingPunct="1">
              <a:lnSpc>
                <a:spcPct val="90000"/>
              </a:lnSpc>
            </a:pPr>
            <a:r>
              <a:rPr lang="en-US" altLang="en-US" dirty="0"/>
              <a:t> Workload</a:t>
            </a:r>
          </a:p>
          <a:p>
            <a:pPr eaLnBrk="1" hangingPunct="1">
              <a:lnSpc>
                <a:spcPct val="90000"/>
              </a:lnSpc>
            </a:pPr>
            <a:r>
              <a:rPr lang="en-US" altLang="en-US" dirty="0"/>
              <a:t> 3GPP Membership</a:t>
            </a:r>
          </a:p>
          <a:p>
            <a:pPr eaLnBrk="1" hangingPunct="1">
              <a:lnSpc>
                <a:spcPct val="90000"/>
              </a:lnSpc>
            </a:pPr>
            <a:r>
              <a:rPr lang="en-US" altLang="en-US" dirty="0"/>
              <a:t> Transposition</a:t>
            </a:r>
            <a:endParaRPr lang="en-GB" altLang="en-US" dirty="0"/>
          </a:p>
          <a:p>
            <a:pPr eaLnBrk="1" hangingPunct="1">
              <a:lnSpc>
                <a:spcPct val="90000"/>
              </a:lnSpc>
            </a:pPr>
            <a:r>
              <a:rPr lang="en-US" altLang="en-US"/>
              <a:t> Summary </a:t>
            </a:r>
            <a:r>
              <a:rPr lang="en-US" altLang="en-US" dirty="0"/>
              <a:t>and Outlook</a:t>
            </a:r>
            <a:endParaRPr lang="en-GB" altLang="en-US" dirty="0"/>
          </a:p>
        </p:txBody>
      </p:sp>
    </p:spTree>
    <p:extLst>
      <p:ext uri="{BB962C8B-B14F-4D97-AF65-F5344CB8AC3E}">
        <p14:creationId xmlns:p14="http://schemas.microsoft.com/office/powerpoint/2010/main" val="3698243057"/>
      </p:ext>
    </p:extLst>
  </p:cSld>
  <p:clrMapOvr>
    <a:masterClrMapping/>
  </p:clrMapOvr>
  <p:transition spd="slow">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a:extLst>
              <a:ext uri="{FF2B5EF4-FFF2-40B4-BE49-F238E27FC236}">
                <a16:creationId xmlns:a16="http://schemas.microsoft.com/office/drawing/2014/main" id="{30137308-5691-4735-90DE-A25E117BA311}"/>
              </a:ext>
            </a:extLst>
          </p:cNvPr>
          <p:cNvSpPr txBox="1">
            <a:spLocks noChangeArrowheads="1"/>
          </p:cNvSpPr>
          <p:nvPr/>
        </p:nvSpPr>
        <p:spPr bwMode="auto">
          <a:xfrm>
            <a:off x="1504950" y="377429"/>
            <a:ext cx="5125641" cy="485775"/>
          </a:xfrm>
          <a:prstGeom prst="rect">
            <a:avLst/>
          </a:prstGeom>
          <a:noFill/>
          <a:ln w="9525">
            <a:noFill/>
            <a:miter lim="800000"/>
            <a:headEnd/>
            <a:tailEnd/>
          </a:ln>
        </p:spPr>
        <p:txBody>
          <a:bodyPr vert="horz" wrap="square" lIns="91430" tIns="45715" rIns="91430" bIns="45715" numCol="1" rtlCol="0" anchor="ctr" anchorCtr="0" compatLnSpc="1">
            <a:prstTxWarp prst="textNoShape">
              <a:avLst/>
            </a:prstTxWarp>
            <a:normAutofit fontScale="90000" lnSpcReduction="10000"/>
          </a:bodyPr>
          <a:lstStyle>
            <a:lvl1pPr algn="ctr" rtl="0" eaLnBrk="0" fontAlgn="base" hangingPunct="0">
              <a:spcBef>
                <a:spcPct val="0"/>
              </a:spcBef>
              <a:spcAft>
                <a:spcPct val="0"/>
              </a:spcAft>
              <a:defRPr sz="3200">
                <a:solidFill>
                  <a:srgbClr val="FF0000"/>
                </a:solidFill>
                <a:latin typeface="+mj-lt"/>
                <a:ea typeface="ＭＳ Ｐゴシック" charset="0"/>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eaLnBrk="1" fontAlgn="auto" hangingPunct="1">
              <a:spcAft>
                <a:spcPts val="0"/>
              </a:spcAft>
              <a:defRPr/>
            </a:pPr>
            <a:r>
              <a:rPr lang="en-GB" sz="3000" kern="0" dirty="0">
                <a:solidFill>
                  <a:srgbClr val="FF3300"/>
                </a:solidFill>
              </a:rPr>
              <a:t>Resource Allocation</a:t>
            </a:r>
          </a:p>
        </p:txBody>
      </p:sp>
      <p:sp>
        <p:nvSpPr>
          <p:cNvPr id="8" name="Text Box 3">
            <a:extLst>
              <a:ext uri="{FF2B5EF4-FFF2-40B4-BE49-F238E27FC236}">
                <a16:creationId xmlns:a16="http://schemas.microsoft.com/office/drawing/2014/main" id="{5CA66607-C9DF-4820-B5E4-59DA7C6DE88E}"/>
              </a:ext>
            </a:extLst>
          </p:cNvPr>
          <p:cNvSpPr txBox="1">
            <a:spLocks noChangeArrowheads="1"/>
          </p:cNvSpPr>
          <p:nvPr/>
        </p:nvSpPr>
        <p:spPr bwMode="auto">
          <a:xfrm>
            <a:off x="247773" y="1057478"/>
            <a:ext cx="6485313"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a:t>After four years in MCC supporting WG CT3 and more recently also supporting </a:t>
            </a:r>
            <a:r>
              <a:rPr lang="en-GB" sz="1600" dirty="0" err="1"/>
              <a:t>Plugtest</a:t>
            </a:r>
            <a:r>
              <a:rPr lang="en-GB" sz="1600" baseline="30000" dirty="0"/>
              <a:t>®</a:t>
            </a:r>
            <a:r>
              <a:rPr lang="en-GB" sz="1600" dirty="0"/>
              <a:t> events relating to 3GPP technologies run by ETSI’s Centre for Testing and Interoperability (ICT) </a:t>
            </a:r>
            <a:r>
              <a:rPr lang="en-GB" sz="1600" b="1" dirty="0"/>
              <a:t>Saurav Arora</a:t>
            </a:r>
            <a:r>
              <a:rPr lang="en-GB" sz="1600" dirty="0"/>
              <a:t> moved full time to CTI on 1 October 2019.</a:t>
            </a:r>
          </a:p>
        </p:txBody>
      </p:sp>
      <p:pic>
        <p:nvPicPr>
          <p:cNvPr id="9" name="Picture 8">
            <a:extLst>
              <a:ext uri="{FF2B5EF4-FFF2-40B4-BE49-F238E27FC236}">
                <a16:creationId xmlns:a16="http://schemas.microsoft.com/office/drawing/2014/main" id="{48D72A15-A2A7-49B2-B8F7-F7F8B927CF49}"/>
              </a:ext>
            </a:extLst>
          </p:cNvPr>
          <p:cNvPicPr>
            <a:picLocks noChangeAspect="1"/>
          </p:cNvPicPr>
          <p:nvPr/>
        </p:nvPicPr>
        <p:blipFill rotWithShape="1">
          <a:blip r:embed="rId2">
            <a:extLst>
              <a:ext uri="{28A0092B-C50C-407E-A947-70E740481C1C}">
                <a14:useLocalDpi xmlns:a14="http://schemas.microsoft.com/office/drawing/2010/main" val="0"/>
              </a:ext>
            </a:extLst>
          </a:blip>
          <a:srcRect l="11098" b="39015"/>
          <a:stretch/>
        </p:blipFill>
        <p:spPr>
          <a:xfrm>
            <a:off x="7164000" y="1057479"/>
            <a:ext cx="1345562" cy="1640920"/>
          </a:xfrm>
          <a:prstGeom prst="rect">
            <a:avLst/>
          </a:prstGeom>
        </p:spPr>
      </p:pic>
      <p:pic>
        <p:nvPicPr>
          <p:cNvPr id="10" name="Picture 9">
            <a:extLst>
              <a:ext uri="{FF2B5EF4-FFF2-40B4-BE49-F238E27FC236}">
                <a16:creationId xmlns:a16="http://schemas.microsoft.com/office/drawing/2014/main" id="{DD050797-C2B8-4CE9-BCA2-3947883958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3076" y="2698399"/>
            <a:ext cx="1295463" cy="1640920"/>
          </a:xfrm>
          <a:prstGeom prst="rect">
            <a:avLst/>
          </a:prstGeom>
        </p:spPr>
      </p:pic>
      <p:sp>
        <p:nvSpPr>
          <p:cNvPr id="11" name="Text Box 3">
            <a:extLst>
              <a:ext uri="{FF2B5EF4-FFF2-40B4-BE49-F238E27FC236}">
                <a16:creationId xmlns:a16="http://schemas.microsoft.com/office/drawing/2014/main" id="{94569A9F-7768-457B-B9F6-04547A189DFB}"/>
              </a:ext>
            </a:extLst>
          </p:cNvPr>
          <p:cNvSpPr txBox="1">
            <a:spLocks noChangeArrowheads="1"/>
          </p:cNvSpPr>
          <p:nvPr/>
        </p:nvSpPr>
        <p:spPr bwMode="auto">
          <a:xfrm>
            <a:off x="2463449" y="3692988"/>
            <a:ext cx="6485313"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a:t>Saurav is replaced by </a:t>
            </a:r>
            <a:r>
              <a:rPr lang="en-GB" sz="1600" b="1" dirty="0"/>
              <a:t>Hao Jing</a:t>
            </a:r>
            <a:r>
              <a:rPr lang="en-GB" sz="1600" dirty="0"/>
              <a:t> on secondment from Organizational Partner CCSA.</a:t>
            </a:r>
          </a:p>
        </p:txBody>
      </p:sp>
    </p:spTree>
    <p:extLst>
      <p:ext uri="{BB962C8B-B14F-4D97-AF65-F5344CB8AC3E}">
        <p14:creationId xmlns:p14="http://schemas.microsoft.com/office/powerpoint/2010/main" val="4248150909"/>
      </p:ext>
    </p:extLst>
  </p:cSld>
  <p:clrMapOvr>
    <a:masterClrMapping/>
  </p:clrMapOvr>
  <p:transition spd="slow">
    <p:cover dir="d"/>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63" name="Rectangle 7"/>
          <p:cNvSpPr>
            <a:spLocks noGrp="1" noChangeArrowheads="1"/>
          </p:cNvSpPr>
          <p:nvPr>
            <p:ph type="title"/>
          </p:nvPr>
        </p:nvSpPr>
        <p:spPr>
          <a:xfrm>
            <a:off x="1326165" y="256637"/>
            <a:ext cx="5340106" cy="85725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2700" dirty="0"/>
              <a:t>Changes expected in the near future</a:t>
            </a:r>
            <a:endParaRPr lang="en-GB" sz="2700" dirty="0"/>
          </a:p>
        </p:txBody>
      </p:sp>
      <p:sp>
        <p:nvSpPr>
          <p:cNvPr id="94" name="Text Box 3">
            <a:extLst>
              <a:ext uri="{FF2B5EF4-FFF2-40B4-BE49-F238E27FC236}">
                <a16:creationId xmlns:a16="http://schemas.microsoft.com/office/drawing/2014/main" id="{A3A0D573-8FC0-4AD4-A073-F07F922B0CCB}"/>
              </a:ext>
            </a:extLst>
          </p:cNvPr>
          <p:cNvSpPr txBox="1">
            <a:spLocks noChangeArrowheads="1"/>
          </p:cNvSpPr>
          <p:nvPr/>
        </p:nvSpPr>
        <p:spPr bwMode="auto">
          <a:xfrm>
            <a:off x="597600" y="962683"/>
            <a:ext cx="8172000" cy="3939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a:t>At the end of January 2020, </a:t>
            </a:r>
            <a:r>
              <a:rPr lang="en-GB" sz="1600" b="1" dirty="0"/>
              <a:t>Paolo Usai </a:t>
            </a:r>
            <a:r>
              <a:rPr lang="en-GB" sz="1600" dirty="0"/>
              <a:t>(SA4 and RAN6) will retire, having supported 3GPP groups from the start of 3GPP, and ETSI TC SMG groups for some years before that.</a:t>
            </a:r>
          </a:p>
          <a:p>
            <a:pPr>
              <a:spcBef>
                <a:spcPct val="50000"/>
              </a:spcBef>
            </a:pPr>
            <a:r>
              <a:rPr lang="en-GB" sz="1600" dirty="0"/>
              <a:t>Paolo’s SA4 role will be assumed by a secondee from TSDSI, </a:t>
            </a:r>
            <a:r>
              <a:rPr lang="en-GB" sz="1600" b="1" dirty="0"/>
              <a:t>Ms Jayeeta Saha</a:t>
            </a:r>
            <a:r>
              <a:rPr lang="en-GB" sz="1600" dirty="0"/>
              <a:t>, who aims to join MCC by December 2019. Meanwhile, </a:t>
            </a:r>
            <a:r>
              <a:rPr lang="en-GB" sz="1600" b="1" dirty="0"/>
              <a:t>Joern Krause</a:t>
            </a:r>
            <a:r>
              <a:rPr lang="en-GB" sz="1600" dirty="0"/>
              <a:t>, the existing RAN secretary, will take over support to RAN6.</a:t>
            </a:r>
          </a:p>
          <a:p>
            <a:pPr>
              <a:spcBef>
                <a:spcPct val="50000"/>
              </a:spcBef>
            </a:pPr>
            <a:r>
              <a:rPr lang="en-GB" sz="1600" dirty="0"/>
              <a:t>At the end of 2019, </a:t>
            </a:r>
            <a:r>
              <a:rPr lang="en-GB" sz="1600" b="1" dirty="0"/>
              <a:t>Kyoungseok Oh </a:t>
            </a:r>
            <a:r>
              <a:rPr lang="en-GB" sz="1600" dirty="0"/>
              <a:t>will return to TTA after three years of secondment to MCC supporting RAN4. </a:t>
            </a:r>
          </a:p>
          <a:p>
            <a:pPr>
              <a:spcBef>
                <a:spcPct val="50000"/>
              </a:spcBef>
            </a:pPr>
            <a:r>
              <a:rPr lang="en-GB" sz="1600" b="1" dirty="0"/>
              <a:t>Kai-Erik Sunell</a:t>
            </a:r>
            <a:r>
              <a:rPr lang="en-GB" sz="1600" dirty="0"/>
              <a:t>, the current “RAN Rover”, will become full time support officer and secretary for RAN4.</a:t>
            </a:r>
          </a:p>
          <a:p>
            <a:pPr>
              <a:spcBef>
                <a:spcPct val="50000"/>
              </a:spcBef>
            </a:pPr>
            <a:r>
              <a:rPr lang="en-GB" sz="1600" dirty="0"/>
              <a:t>TTA will offer </a:t>
            </a:r>
            <a:r>
              <a:rPr lang="en-GB" sz="1600" b="1" dirty="0"/>
              <a:t>Young </a:t>
            </a:r>
            <a:r>
              <a:rPr lang="en-GB" sz="1600" b="1" dirty="0" err="1"/>
              <a:t>Ik</a:t>
            </a:r>
            <a:r>
              <a:rPr lang="en-GB" sz="1600" b="1" dirty="0"/>
              <a:t> Jo</a:t>
            </a:r>
            <a:r>
              <a:rPr lang="en-GB" sz="1600" dirty="0"/>
              <a:t> as a new</a:t>
            </a:r>
            <a:r>
              <a:rPr lang="en-GB" sz="1600" b="1" dirty="0"/>
              <a:t> </a:t>
            </a:r>
            <a:r>
              <a:rPr lang="en-GB" sz="1600" dirty="0"/>
              <a:t>secondee</a:t>
            </a:r>
            <a:r>
              <a:rPr lang="en-GB" sz="1600" b="1" dirty="0"/>
              <a:t> </a:t>
            </a:r>
            <a:r>
              <a:rPr lang="en-GB" sz="1600" dirty="0"/>
              <a:t>from 2020. Young </a:t>
            </a:r>
            <a:r>
              <a:rPr lang="en-GB" sz="1600" dirty="0" err="1"/>
              <a:t>Ik</a:t>
            </a:r>
            <a:r>
              <a:rPr lang="en-GB" sz="1600" dirty="0"/>
              <a:t> will become the new RAN Rover, helping out as needed in the busiest RAN working groups</a:t>
            </a:r>
            <a:r>
              <a:rPr lang="en-GB" sz="1800" dirty="0"/>
              <a:t>.</a:t>
            </a:r>
          </a:p>
          <a:p>
            <a:pPr>
              <a:spcBef>
                <a:spcPct val="50000"/>
              </a:spcBef>
            </a:pPr>
            <a:endParaRPr lang="en-GB" sz="1600" dirty="0"/>
          </a:p>
        </p:txBody>
      </p:sp>
    </p:spTree>
    <p:extLst>
      <p:ext uri="{BB962C8B-B14F-4D97-AF65-F5344CB8AC3E}">
        <p14:creationId xmlns:p14="http://schemas.microsoft.com/office/powerpoint/2010/main" val="1345506811"/>
      </p:ext>
    </p:extLst>
  </p:cSld>
  <p:clrMapOvr>
    <a:masterClrMapping/>
  </p:clrMapOvr>
  <p:transition spd="slow">
    <p:cover dir="d"/>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2575324" y="1833564"/>
            <a:ext cx="5254228"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en-US" altLang="en-US" sz="1500">
              <a:latin typeface="Arial" panose="020B0604020202020204" pitchFamily="34" charset="0"/>
            </a:endParaRPr>
          </a:p>
          <a:p>
            <a:pPr eaLnBrk="1" hangingPunct="1">
              <a:spcBef>
                <a:spcPct val="50000"/>
              </a:spcBef>
              <a:buFontTx/>
              <a:buNone/>
            </a:pPr>
            <a:endParaRPr lang="en-GB" altLang="en-US" sz="1500">
              <a:latin typeface="Arial" panose="020B0604020202020204" pitchFamily="34" charset="0"/>
            </a:endParaRPr>
          </a:p>
        </p:txBody>
      </p:sp>
      <p:sp>
        <p:nvSpPr>
          <p:cNvPr id="333827" name="Rectangle 3"/>
          <p:cNvSpPr>
            <a:spLocks noGrp="1" noChangeArrowheads="1"/>
          </p:cNvSpPr>
          <p:nvPr>
            <p:ph type="title"/>
          </p:nvPr>
        </p:nvSpPr>
        <p:spPr>
          <a:xfrm>
            <a:off x="1504950" y="377429"/>
            <a:ext cx="5125641" cy="485775"/>
          </a:xfrm>
        </p:spPr>
        <p:txBody>
          <a:bodyPr rtlCol="0">
            <a:noAutofit/>
          </a:bodyPr>
          <a:lstStyle/>
          <a:p>
            <a:pPr eaLnBrk="1" fontAlgn="auto" hangingPunct="1">
              <a:spcAft>
                <a:spcPts val="0"/>
              </a:spcAft>
              <a:defRPr/>
            </a:pPr>
            <a:r>
              <a:rPr lang="en-GB" sz="2700" dirty="0">
                <a:solidFill>
                  <a:srgbClr val="FF3300"/>
                </a:solidFill>
              </a:rPr>
              <a:t>Workload: Committee Support</a:t>
            </a:r>
          </a:p>
        </p:txBody>
      </p:sp>
      <p:sp>
        <p:nvSpPr>
          <p:cNvPr id="13316" name="Text Box 3"/>
          <p:cNvSpPr txBox="1">
            <a:spLocks noChangeArrowheads="1"/>
          </p:cNvSpPr>
          <p:nvPr/>
        </p:nvSpPr>
        <p:spPr bwMode="auto">
          <a:xfrm>
            <a:off x="892630" y="1232298"/>
            <a:ext cx="6995884" cy="4124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50000"/>
              </a:spcBef>
              <a:buFontTx/>
              <a:buNone/>
            </a:pPr>
            <a:r>
              <a:rPr lang="en-GB" altLang="en-US" sz="1600" dirty="0">
                <a:latin typeface="Arial" panose="020B0604020202020204" pitchFamily="34" charset="0"/>
              </a:rPr>
              <a:t>The workload within 3GPP remains high with nearly 7000 change requests being implemented during the first half of 2019.  This represents a period of intense effort from an MCC point of view.  It is expected that 2019 will surpass all previous records with respect to change request implementation. </a:t>
            </a:r>
          </a:p>
          <a:p>
            <a:pPr>
              <a:spcBef>
                <a:spcPct val="50000"/>
              </a:spcBef>
              <a:buFontTx/>
              <a:buNone/>
            </a:pPr>
            <a:r>
              <a:rPr lang="en-GB" altLang="en-US" sz="1600" dirty="0">
                <a:latin typeface="Arial" panose="020B0604020202020204" pitchFamily="34" charset="0"/>
              </a:rPr>
              <a:t>The overall number of document maintained within 3GPP also shows a rising trend, particularly with respect to Release 15. MCC is currently maintaining approximately 1500 specifications.  </a:t>
            </a:r>
          </a:p>
          <a:p>
            <a:pPr>
              <a:spcBef>
                <a:spcPct val="50000"/>
              </a:spcBef>
              <a:buFontTx/>
              <a:buNone/>
            </a:pPr>
            <a:r>
              <a:rPr lang="en-GB" altLang="en-US" sz="1600" dirty="0">
                <a:latin typeface="Arial" panose="020B0604020202020204" pitchFamily="34" charset="0"/>
              </a:rPr>
              <a:t>The TSGs have taken specific action to try to limit the number of ordinary meetings held by their working groups.  Nevertheless, the meeting count still remain high, as does the number of working hours within those meetings.       </a:t>
            </a:r>
          </a:p>
          <a:p>
            <a:pPr>
              <a:spcBef>
                <a:spcPct val="50000"/>
              </a:spcBef>
              <a:buFontTx/>
              <a:buNone/>
            </a:pPr>
            <a:endParaRPr lang="en-GB" altLang="en-US" sz="1200" dirty="0">
              <a:latin typeface="Arial" panose="020B0604020202020204" pitchFamily="34" charset="0"/>
            </a:endParaRPr>
          </a:p>
          <a:p>
            <a:pPr>
              <a:spcBef>
                <a:spcPct val="50000"/>
              </a:spcBef>
              <a:buFontTx/>
              <a:buNone/>
            </a:pPr>
            <a:r>
              <a:rPr lang="en-GB" altLang="en-US" sz="1200" dirty="0">
                <a:latin typeface="Arial" panose="020B0604020202020204" pitchFamily="34" charset="0"/>
              </a:rPr>
              <a:t>  </a:t>
            </a:r>
          </a:p>
          <a:p>
            <a:pPr>
              <a:spcBef>
                <a:spcPct val="50000"/>
              </a:spcBef>
              <a:buFontTx/>
              <a:buNone/>
            </a:pPr>
            <a:endParaRPr lang="en-GB" altLang="en-US" sz="1200" dirty="0">
              <a:latin typeface="Arial" panose="020B0604020202020204" pitchFamily="34" charset="0"/>
            </a:endParaRPr>
          </a:p>
        </p:txBody>
      </p:sp>
    </p:spTree>
    <p:extLst>
      <p:ext uri="{BB962C8B-B14F-4D97-AF65-F5344CB8AC3E}">
        <p14:creationId xmlns:p14="http://schemas.microsoft.com/office/powerpoint/2010/main" val="3709998422"/>
      </p:ext>
    </p:extLst>
  </p:cSld>
  <p:clrMapOvr>
    <a:masterClrMapping/>
  </p:clrMapOvr>
  <p:transition spd="slow">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ChangeArrowheads="1"/>
          </p:cNvSpPr>
          <p:nvPr/>
        </p:nvSpPr>
        <p:spPr bwMode="auto">
          <a:xfrm>
            <a:off x="914401" y="57150"/>
            <a:ext cx="5611760" cy="809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866" tIns="33338" rIns="67866" bIns="33338"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700" dirty="0"/>
              <a:t>Approved CRs per year per Release</a:t>
            </a:r>
            <a:endParaRPr lang="en-GB" sz="2700" dirty="0"/>
          </a:p>
        </p:txBody>
      </p:sp>
      <p:sp>
        <p:nvSpPr>
          <p:cNvPr id="20485" name="Rectangle 5"/>
          <p:cNvSpPr>
            <a:spLocks noChangeArrowheads="1"/>
          </p:cNvSpPr>
          <p:nvPr/>
        </p:nvSpPr>
        <p:spPr bwMode="auto">
          <a:xfrm>
            <a:off x="6961585" y="1058722"/>
            <a:ext cx="119181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r>
              <a:rPr lang="en-GB" sz="600" dirty="0">
                <a:solidFill>
                  <a:srgbClr val="333333"/>
                </a:solidFill>
              </a:rPr>
              <a:t>* To June TSG meetings</a:t>
            </a:r>
          </a:p>
        </p:txBody>
      </p:sp>
      <p:pic>
        <p:nvPicPr>
          <p:cNvPr id="6" name="Picture 5">
            <a:extLst>
              <a:ext uri="{FF2B5EF4-FFF2-40B4-BE49-F238E27FC236}">
                <a16:creationId xmlns:a16="http://schemas.microsoft.com/office/drawing/2014/main" id="{9C06D404-3B86-4233-9E9E-309B674F9708}"/>
              </a:ext>
            </a:extLst>
          </p:cNvPr>
          <p:cNvPicPr>
            <a:picLocks noChangeAspect="1"/>
          </p:cNvPicPr>
          <p:nvPr/>
        </p:nvPicPr>
        <p:blipFill>
          <a:blip r:embed="rId2"/>
          <a:stretch>
            <a:fillRect/>
          </a:stretch>
        </p:blipFill>
        <p:spPr>
          <a:xfrm>
            <a:off x="250432" y="1372238"/>
            <a:ext cx="8751389" cy="2170162"/>
          </a:xfrm>
          <a:prstGeom prst="rect">
            <a:avLst/>
          </a:prstGeom>
        </p:spPr>
      </p:pic>
    </p:spTree>
    <p:extLst>
      <p:ext uri="{BB962C8B-B14F-4D97-AF65-F5344CB8AC3E}">
        <p14:creationId xmlns:p14="http://schemas.microsoft.com/office/powerpoint/2010/main" val="2133253432"/>
      </p:ext>
    </p:extLst>
  </p:cSld>
  <p:clrMapOvr>
    <a:masterClrMapping/>
  </p:clrMapOvr>
  <p:transition spd="slow">
    <p:push/>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ChangeArrowheads="1"/>
          </p:cNvSpPr>
          <p:nvPr/>
        </p:nvSpPr>
        <p:spPr bwMode="auto">
          <a:xfrm>
            <a:off x="1389996" y="77136"/>
            <a:ext cx="5217281" cy="809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866" tIns="33338" rIns="67866" bIns="33338"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700" dirty="0"/>
              <a:t>Approved CRs per year per Release</a:t>
            </a:r>
            <a:endParaRPr lang="en-GB" sz="2700" dirty="0"/>
          </a:p>
        </p:txBody>
      </p:sp>
      <p:sp>
        <p:nvSpPr>
          <p:cNvPr id="20485" name="Rectangle 5"/>
          <p:cNvSpPr>
            <a:spLocks noChangeArrowheads="1"/>
          </p:cNvSpPr>
          <p:nvPr/>
        </p:nvSpPr>
        <p:spPr bwMode="auto">
          <a:xfrm>
            <a:off x="6809185" y="931873"/>
            <a:ext cx="1191815"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r>
              <a:rPr lang="en-GB" sz="600" dirty="0">
                <a:solidFill>
                  <a:schemeClr val="bg1">
                    <a:lumMod val="95000"/>
                  </a:schemeClr>
                </a:solidFill>
              </a:rPr>
              <a:t>* To date, excluding current TSG meetings</a:t>
            </a:r>
          </a:p>
        </p:txBody>
      </p:sp>
      <p:pic>
        <p:nvPicPr>
          <p:cNvPr id="5" name="Picture 4">
            <a:extLst>
              <a:ext uri="{FF2B5EF4-FFF2-40B4-BE49-F238E27FC236}">
                <a16:creationId xmlns:a16="http://schemas.microsoft.com/office/drawing/2014/main" id="{4D285696-2A7A-4123-BF98-728DC169BBAA}"/>
              </a:ext>
            </a:extLst>
          </p:cNvPr>
          <p:cNvPicPr>
            <a:picLocks noChangeAspect="1"/>
          </p:cNvPicPr>
          <p:nvPr/>
        </p:nvPicPr>
        <p:blipFill>
          <a:blip r:embed="rId2"/>
          <a:stretch>
            <a:fillRect/>
          </a:stretch>
        </p:blipFill>
        <p:spPr>
          <a:xfrm>
            <a:off x="2035166" y="749400"/>
            <a:ext cx="5011271" cy="3977306"/>
          </a:xfrm>
          <a:prstGeom prst="rect">
            <a:avLst/>
          </a:prstGeom>
        </p:spPr>
      </p:pic>
    </p:spTree>
    <p:extLst>
      <p:ext uri="{BB962C8B-B14F-4D97-AF65-F5344CB8AC3E}">
        <p14:creationId xmlns:p14="http://schemas.microsoft.com/office/powerpoint/2010/main" val="1736405707"/>
      </p:ext>
    </p:extLst>
  </p:cSld>
  <p:clrMapOvr>
    <a:masterClrMapping/>
  </p:clrMapOvr>
  <p:transition spd="slow">
    <p:push/>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ChangeArrowheads="1"/>
          </p:cNvSpPr>
          <p:nvPr/>
        </p:nvSpPr>
        <p:spPr bwMode="auto">
          <a:xfrm>
            <a:off x="1389996" y="77136"/>
            <a:ext cx="5217281" cy="809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866" tIns="33338" rIns="67866" bIns="33338"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700" dirty="0"/>
              <a:t>Specifications per Release</a:t>
            </a:r>
            <a:endParaRPr lang="en-GB" sz="2700" dirty="0"/>
          </a:p>
        </p:txBody>
      </p:sp>
      <p:pic>
        <p:nvPicPr>
          <p:cNvPr id="6" name="Picture 5">
            <a:extLst>
              <a:ext uri="{FF2B5EF4-FFF2-40B4-BE49-F238E27FC236}">
                <a16:creationId xmlns:a16="http://schemas.microsoft.com/office/drawing/2014/main" id="{DE73F211-0710-43B8-ABDF-FEE9263F7136}"/>
              </a:ext>
            </a:extLst>
          </p:cNvPr>
          <p:cNvPicPr>
            <a:picLocks noChangeAspect="1"/>
          </p:cNvPicPr>
          <p:nvPr/>
        </p:nvPicPr>
        <p:blipFill>
          <a:blip r:embed="rId2"/>
          <a:stretch>
            <a:fillRect/>
          </a:stretch>
        </p:blipFill>
        <p:spPr>
          <a:xfrm>
            <a:off x="1807242" y="805642"/>
            <a:ext cx="5346593" cy="3837433"/>
          </a:xfrm>
          <a:prstGeom prst="rect">
            <a:avLst/>
          </a:prstGeom>
        </p:spPr>
      </p:pic>
    </p:spTree>
    <p:extLst>
      <p:ext uri="{BB962C8B-B14F-4D97-AF65-F5344CB8AC3E}">
        <p14:creationId xmlns:p14="http://schemas.microsoft.com/office/powerpoint/2010/main" val="160933485"/>
      </p:ext>
    </p:extLst>
  </p:cSld>
  <p:clrMapOvr>
    <a:masterClrMapping/>
  </p:clrMapOvr>
  <p:transition spd="slow">
    <p:push/>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143000" y="165497"/>
            <a:ext cx="6172200" cy="857250"/>
          </a:xfrm>
        </p:spPr>
        <p:txBody>
          <a:bodyPr/>
          <a:lstStyle/>
          <a:p>
            <a:pPr eaLnBrk="1" hangingPunct="1"/>
            <a:r>
              <a:rPr lang="en-US" altLang="en-US" sz="2700" dirty="0">
                <a:solidFill>
                  <a:srgbClr val="FF3300"/>
                </a:solidFill>
              </a:rPr>
              <a:t>3GPP Membership</a:t>
            </a:r>
            <a:endParaRPr lang="en-GB" altLang="en-US" sz="2700" dirty="0">
              <a:solidFill>
                <a:srgbClr val="FF3300"/>
              </a:solidFill>
            </a:endParaRPr>
          </a:p>
        </p:txBody>
      </p:sp>
      <p:sp>
        <p:nvSpPr>
          <p:cNvPr id="323588" name="Text Box 4"/>
          <p:cNvSpPr txBox="1">
            <a:spLocks noChangeArrowheads="1"/>
          </p:cNvSpPr>
          <p:nvPr/>
        </p:nvSpPr>
        <p:spPr bwMode="auto">
          <a:xfrm>
            <a:off x="1377554" y="795338"/>
            <a:ext cx="6030412" cy="484748"/>
          </a:xfrm>
          <a:prstGeom prst="rect">
            <a:avLst/>
          </a:prstGeom>
          <a:noFill/>
          <a:ln w="9525">
            <a:noFill/>
            <a:miter lim="800000"/>
            <a:headEnd/>
            <a:tailEnd/>
          </a:ln>
          <a:effectLst/>
        </p:spPr>
        <p:txBody>
          <a:bodyPr wrap="square">
            <a:spAutoFit/>
          </a:bodyPr>
          <a:lstStyle/>
          <a:p>
            <a:pPr algn="ctr">
              <a:spcBef>
                <a:spcPct val="50000"/>
              </a:spcBef>
              <a:defRPr/>
            </a:pPr>
            <a:r>
              <a:rPr lang="en-US" sz="1200" dirty="0"/>
              <a:t>3GPP Membership currently stands at </a:t>
            </a:r>
            <a:r>
              <a:rPr lang="en-US" sz="1200" b="1" dirty="0"/>
              <a:t>685 </a:t>
            </a:r>
            <a:r>
              <a:rPr lang="en-US" sz="1200" dirty="0"/>
              <a:t>Individual Members.  In addition, there are </a:t>
            </a:r>
            <a:r>
              <a:rPr lang="en-US" sz="1200" b="1" dirty="0"/>
              <a:t>23</a:t>
            </a:r>
            <a:r>
              <a:rPr lang="en-US" sz="1200" dirty="0"/>
              <a:t> companies having Guest Status, which are potential IMs</a:t>
            </a:r>
            <a:r>
              <a:rPr lang="en-US" sz="1350" dirty="0">
                <a:effectLst>
                  <a:outerShdw blurRad="38100" dist="38100" dir="2700000" algn="tl">
                    <a:srgbClr val="C0C0C0"/>
                  </a:outerShdw>
                </a:effectLst>
              </a:rPr>
              <a:t> </a:t>
            </a:r>
            <a:endParaRPr lang="en-GB" sz="1050" dirty="0">
              <a:effectLst>
                <a:outerShdw blurRad="38100" dist="38100" dir="2700000" algn="tl">
                  <a:srgbClr val="C0C0C0"/>
                </a:outerShdw>
              </a:effectLst>
            </a:endParaRPr>
          </a:p>
        </p:txBody>
      </p:sp>
      <p:sp>
        <p:nvSpPr>
          <p:cNvPr id="14341" name="Text Box 5"/>
          <p:cNvSpPr txBox="1">
            <a:spLocks noChangeArrowheads="1"/>
          </p:cNvSpPr>
          <p:nvPr/>
        </p:nvSpPr>
        <p:spPr bwMode="auto">
          <a:xfrm>
            <a:off x="260848" y="1607106"/>
            <a:ext cx="1404938"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r>
              <a:rPr lang="en-US" altLang="en-US" sz="1500" dirty="0">
                <a:solidFill>
                  <a:srgbClr val="FF0000"/>
                </a:solidFill>
                <a:latin typeface="Arial" panose="020B0604020202020204" pitchFamily="34" charset="0"/>
              </a:rPr>
              <a:t>Number of Individual Members in 3GPP now exceeds </a:t>
            </a:r>
            <a:r>
              <a:rPr lang="en-US" altLang="en-US" sz="1500" b="1" dirty="0">
                <a:solidFill>
                  <a:srgbClr val="FF0000"/>
                </a:solidFill>
                <a:latin typeface="Arial" panose="020B0604020202020204" pitchFamily="34" charset="0"/>
              </a:rPr>
              <a:t>680</a:t>
            </a:r>
            <a:r>
              <a:rPr lang="en-US" altLang="en-US" sz="1500" dirty="0">
                <a:solidFill>
                  <a:srgbClr val="FF0000"/>
                </a:solidFill>
                <a:latin typeface="Arial" panose="020B0604020202020204" pitchFamily="34" charset="0"/>
              </a:rPr>
              <a:t>!</a:t>
            </a:r>
            <a:endParaRPr lang="en-GB" altLang="en-US" sz="1500" dirty="0">
              <a:solidFill>
                <a:srgbClr val="FF0000"/>
              </a:solidFill>
              <a:latin typeface="Arial" panose="020B0604020202020204" pitchFamily="34" charset="0"/>
            </a:endParaRPr>
          </a:p>
        </p:txBody>
      </p:sp>
      <p:sp>
        <p:nvSpPr>
          <p:cNvPr id="14342" name="TextBox 6"/>
          <p:cNvSpPr txBox="1">
            <a:spLocks noChangeArrowheads="1"/>
          </p:cNvSpPr>
          <p:nvPr/>
        </p:nvSpPr>
        <p:spPr bwMode="auto">
          <a:xfrm>
            <a:off x="33571" y="3180621"/>
            <a:ext cx="185856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GB" altLang="en-US" sz="1500" dirty="0">
                <a:solidFill>
                  <a:srgbClr val="FF0000"/>
                </a:solidFill>
                <a:latin typeface="Arial" panose="020B0604020202020204" pitchFamily="34" charset="0"/>
              </a:rPr>
              <a:t>3GPP Individual Members come from </a:t>
            </a:r>
            <a:r>
              <a:rPr lang="en-GB" altLang="en-US" sz="1500" u="sng" dirty="0">
                <a:solidFill>
                  <a:srgbClr val="FF0000"/>
                </a:solidFill>
                <a:latin typeface="Arial" panose="020B0604020202020204" pitchFamily="34" charset="0"/>
              </a:rPr>
              <a:t>45</a:t>
            </a:r>
            <a:r>
              <a:rPr lang="en-GB" altLang="en-US" sz="1500" dirty="0">
                <a:solidFill>
                  <a:srgbClr val="FF0000"/>
                </a:solidFill>
                <a:latin typeface="Arial" panose="020B0604020202020204" pitchFamily="34" charset="0"/>
              </a:rPr>
              <a:t> territories worldwide</a:t>
            </a:r>
          </a:p>
        </p:txBody>
      </p:sp>
      <p:graphicFrame>
        <p:nvGraphicFramePr>
          <p:cNvPr id="4" name="Object 3"/>
          <p:cNvGraphicFramePr>
            <a:graphicFrameLocks noChangeAspect="1"/>
          </p:cNvGraphicFramePr>
          <p:nvPr>
            <p:extLst>
              <p:ext uri="{D42A27DB-BD31-4B8C-83A1-F6EECF244321}">
                <p14:modId xmlns:p14="http://schemas.microsoft.com/office/powerpoint/2010/main" val="2324344587"/>
              </p:ext>
            </p:extLst>
          </p:nvPr>
        </p:nvGraphicFramePr>
        <p:xfrm>
          <a:off x="2322458" y="1289311"/>
          <a:ext cx="4499083" cy="3212245"/>
        </p:xfrm>
        <a:graphic>
          <a:graphicData uri="http://schemas.openxmlformats.org/presentationml/2006/ole">
            <mc:AlternateContent xmlns:mc="http://schemas.openxmlformats.org/markup-compatibility/2006">
              <mc:Choice xmlns:v="urn:schemas-microsoft-com:vml" Requires="v">
                <p:oleObj spid="_x0000_s1070" name="Chart" r:id="rId3" imgW="6562965" imgH="6924806" progId="MSGraph.Chart.8">
                  <p:embed/>
                </p:oleObj>
              </mc:Choice>
              <mc:Fallback>
                <p:oleObj name="Chart" r:id="rId3" imgW="6562965" imgH="6924806" progId="MSGraph.Chart.8">
                  <p:embed/>
                  <p:pic>
                    <p:nvPicPr>
                      <p:cNvPr id="0" name=""/>
                      <p:cNvPicPr>
                        <a:picLocks noChangeAspect="1" noChangeArrowheads="1"/>
                      </p:cNvPicPr>
                      <p:nvPr/>
                    </p:nvPicPr>
                    <p:blipFill>
                      <a:blip r:embed="rId4"/>
                      <a:srcRect/>
                      <a:stretch>
                        <a:fillRect/>
                      </a:stretch>
                    </p:blipFill>
                    <p:spPr bwMode="auto">
                      <a:xfrm>
                        <a:off x="2322458" y="1289311"/>
                        <a:ext cx="4499083" cy="3212245"/>
                      </a:xfrm>
                      <a:prstGeom prst="rect">
                        <a:avLst/>
                      </a:prstGeom>
                      <a:solidFill>
                        <a:srgbClr val="FFFFFF"/>
                      </a:solidFill>
                      <a:ln w="9525">
                        <a:solidFill>
                          <a:srgbClr val="000000"/>
                        </a:solidFill>
                        <a:miter lim="800000"/>
                        <a:headEnd/>
                        <a:tailEnd/>
                      </a:ln>
                      <a:effectLst/>
                    </p:spPr>
                  </p:pic>
                </p:oleObj>
              </mc:Fallback>
            </mc:AlternateContent>
          </a:graphicData>
        </a:graphic>
      </p:graphicFrame>
    </p:spTree>
    <p:extLst>
      <p:ext uri="{BB962C8B-B14F-4D97-AF65-F5344CB8AC3E}">
        <p14:creationId xmlns:p14="http://schemas.microsoft.com/office/powerpoint/2010/main" val="624932568"/>
      </p:ext>
    </p:extLst>
  </p:cSld>
  <p:clrMapOvr>
    <a:masterClrMapping/>
  </p:clrMapOvr>
  <p:transition spd="slow">
    <p:wipe dir="r"/>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18693</TotalTime>
  <Words>778</Words>
  <Application>Microsoft Office PowerPoint</Application>
  <PresentationFormat>On-screen Show (16:9)</PresentationFormat>
  <Paragraphs>170</Paragraphs>
  <Slides>14</Slides>
  <Notes>1</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14</vt:i4>
      </vt:variant>
    </vt:vector>
  </HeadingPairs>
  <TitlesOfParts>
    <vt:vector size="19" baseType="lpstr">
      <vt:lpstr>Arial</vt:lpstr>
      <vt:lpstr>Calibri</vt:lpstr>
      <vt:lpstr>Times New Roman</vt:lpstr>
      <vt:lpstr>Office Theme</vt:lpstr>
      <vt:lpstr>Chart</vt:lpstr>
      <vt:lpstr>  MCC Activity Report   </vt:lpstr>
      <vt:lpstr>Contents</vt:lpstr>
      <vt:lpstr>PowerPoint Presentation</vt:lpstr>
      <vt:lpstr>Changes expected in the near future</vt:lpstr>
      <vt:lpstr>Workload: Committee Support</vt:lpstr>
      <vt:lpstr>PowerPoint Presentation</vt:lpstr>
      <vt:lpstr>PowerPoint Presentation</vt:lpstr>
      <vt:lpstr>PowerPoint Presentation</vt:lpstr>
      <vt:lpstr>3GPP Membership</vt:lpstr>
      <vt:lpstr>3GPP Member Territories</vt:lpstr>
      <vt:lpstr>685 Individual Members in 3GPP</vt:lpstr>
      <vt:lpstr>Meeting delegates by Region over time</vt:lpstr>
      <vt:lpstr>Transposition</vt:lpstr>
      <vt:lpstr>Summary and Outlook</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Adrian Scrase</cp:lastModifiedBy>
  <cp:revision>1330</cp:revision>
  <cp:lastPrinted>2018-03-28T09:30:39Z</cp:lastPrinted>
  <dcterms:created xsi:type="dcterms:W3CDTF">2008-08-30T09:32:10Z</dcterms:created>
  <dcterms:modified xsi:type="dcterms:W3CDTF">2019-10-01T20:26:06Z</dcterms:modified>
</cp:coreProperties>
</file>