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5"/>
    <p:sldMasterId id="2147484045" r:id="rId6"/>
  </p:sldMasterIdLst>
  <p:notesMasterIdLst>
    <p:notesMasterId r:id="rId20"/>
  </p:notesMasterIdLst>
  <p:handoutMasterIdLst>
    <p:handoutMasterId r:id="rId21"/>
  </p:handoutMasterIdLst>
  <p:sldIdLst>
    <p:sldId id="422" r:id="rId7"/>
    <p:sldId id="445" r:id="rId8"/>
    <p:sldId id="459" r:id="rId9"/>
    <p:sldId id="460" r:id="rId10"/>
    <p:sldId id="461" r:id="rId11"/>
    <p:sldId id="462" r:id="rId12"/>
    <p:sldId id="463" r:id="rId13"/>
    <p:sldId id="457" r:id="rId14"/>
    <p:sldId id="431" r:id="rId15"/>
    <p:sldId id="432" r:id="rId16"/>
    <p:sldId id="464" r:id="rId17"/>
    <p:sldId id="465" r:id="rId18"/>
    <p:sldId id="466" r:id="rId19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Gullstrand" initials="JG" lastIdx="1" clrIdx="0">
    <p:extLst>
      <p:ext uri="{19B8F6BF-5375-455C-9EA6-DF929625EA0E}">
        <p15:presenceInfo xmlns:p15="http://schemas.microsoft.com/office/powerpoint/2012/main" userId="S-1-5-21-3346166985-1548841365-2365452741-3682" providerId="AD"/>
      </p:ext>
    </p:extLst>
  </p:cmAuthor>
  <p:cmAuthor id="2" name="Lorraine Mould" initials="LM" lastIdx="4" clrIdx="1">
    <p:extLst>
      <p:ext uri="{19B8F6BF-5375-455C-9EA6-DF929625EA0E}">
        <p15:presenceInfo xmlns:p15="http://schemas.microsoft.com/office/powerpoint/2012/main" userId="Lorraine Moul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5756"/>
    <a:srgbClr val="94C0BE"/>
    <a:srgbClr val="FFCCCC"/>
    <a:srgbClr val="CCFFCC"/>
    <a:srgbClr val="CCECFF"/>
    <a:srgbClr val="FFFFCC"/>
    <a:srgbClr val="94BFBD"/>
    <a:srgbClr val="E30613"/>
    <a:srgbClr val="E21E25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83951" autoAdjust="0"/>
  </p:normalViewPr>
  <p:slideViewPr>
    <p:cSldViewPr showGuides="1">
      <p:cViewPr varScale="1">
        <p:scale>
          <a:sx n="116" d="100"/>
          <a:sy n="116" d="100"/>
        </p:scale>
        <p:origin x="318" y="108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3168" y="5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4090-F07B-473B-B97D-EE7D61C6B9EE}" type="datetimeFigureOut">
              <a:rPr lang="en-ZA" smtClean="0"/>
              <a:t>2019/03/26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2DB23-E148-4DA9-B1BF-0C0C81E86E0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46660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2508D-DFC3-4959-A3B8-CF01D06227B5}" type="datetimeFigureOut">
              <a:rPr lang="en-ZA" smtClean="0"/>
              <a:t>2019/03/26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26F95-6645-4D84-B47C-E7B4E1A6F54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51313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5464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5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631157"/>
            <a:ext cx="5267326" cy="373949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7748213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4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27134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16069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347614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03165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03165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9899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&amp;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1650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0848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1650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1962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1962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33722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2646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94295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253250"/>
            <a:ext cx="4572000" cy="389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79149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7813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4"/>
            <a:ext cx="7399312" cy="318514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8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45563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05553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Ba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13"/>
          <p:cNvSpPr>
            <a:spLocks noGrp="1"/>
          </p:cNvSpPr>
          <p:nvPr>
            <p:ph sz="quarter" idx="13"/>
          </p:nvPr>
        </p:nvSpPr>
        <p:spPr>
          <a:xfrm>
            <a:off x="422895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9"/>
          </p:nvPr>
        </p:nvSpPr>
        <p:spPr>
          <a:xfrm>
            <a:off x="422895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42"/>
          </p:nvPr>
        </p:nvSpPr>
        <p:spPr>
          <a:xfrm>
            <a:off x="3361928" y="2025030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34555"/>
            <a:ext cx="2362200" cy="22669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8"/>
          <p:cNvSpPr>
            <a:spLocks noGrp="1"/>
          </p:cNvSpPr>
          <p:nvPr>
            <p:ph sz="quarter" idx="60"/>
          </p:nvPr>
        </p:nvSpPr>
        <p:spPr>
          <a:xfrm>
            <a:off x="3361928" y="149163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501155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3059832" y="184136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012160" y="185088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62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72034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Line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/>
          <p:cNvSpPr>
            <a:spLocks noGrp="1"/>
          </p:cNvSpPr>
          <p:nvPr>
            <p:ph sz="quarter" idx="13"/>
          </p:nvPr>
        </p:nvSpPr>
        <p:spPr>
          <a:xfrm>
            <a:off x="427038" y="1347614"/>
            <a:ext cx="8249418" cy="30963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85667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3"/>
          <p:cNvSpPr>
            <a:spLocks noGrp="1"/>
          </p:cNvSpPr>
          <p:nvPr>
            <p:ph sz="quarter" idx="13"/>
          </p:nvPr>
        </p:nvSpPr>
        <p:spPr>
          <a:xfrm>
            <a:off x="1197114" y="1802018"/>
            <a:ext cx="7479342" cy="271394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60"/>
          </p:nvPr>
        </p:nvSpPr>
        <p:spPr>
          <a:xfrm>
            <a:off x="1197114" y="1347614"/>
            <a:ext cx="7479342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845742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R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392680" y="2210400"/>
            <a:ext cx="6243320" cy="636587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394000" y="2847600"/>
            <a:ext cx="6233160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38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339502"/>
            <a:ext cx="4618855" cy="4176464"/>
          </a:xfrm>
          <a:prstGeom prst="rect">
            <a:avLst/>
          </a:prstGeom>
        </p:spPr>
        <p:txBody>
          <a:bodyPr lIns="91438" tIns="45719" rIns="91438" bIns="45719">
            <a:normAutofit/>
          </a:bodyPr>
          <a:lstStyle>
            <a:lvl1pPr marL="342892" indent="-359991">
              <a:lnSpc>
                <a:spcPct val="120000"/>
              </a:lnSpc>
              <a:spcBef>
                <a:spcPts val="0"/>
              </a:spcBef>
              <a:buClr>
                <a:srgbClr val="E30613"/>
              </a:buClr>
              <a:buSzPct val="90000"/>
              <a:buFont typeface="Wingdings" charset="2"/>
              <a:buChar char="§"/>
              <a:defRPr sz="2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359991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90000"/>
              <a:buFont typeface="Wingdings" charset="2"/>
              <a:buChar char="§"/>
              <a:defRPr sz="20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Click to edit 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6802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6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6" y="1779662"/>
            <a:ext cx="4040188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779662"/>
            <a:ext cx="4041775" cy="281496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50" indent="-28575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3000" indent="-228600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2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400" indent="-228600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3487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4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2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21189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8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79" y="0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8" y="0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0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0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917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100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4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6" y="4659982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/>
          <p:cNvSpPr/>
          <p:nvPr userDrawn="1"/>
        </p:nvSpPr>
        <p:spPr>
          <a:xfrm>
            <a:off x="4067174" y="4711700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Rectangle 5"/>
          <p:cNvSpPr/>
          <p:nvPr userDrawn="1"/>
        </p:nvSpPr>
        <p:spPr>
          <a:xfrm>
            <a:off x="5580062" y="4711700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 userDrawn="1"/>
        </p:nvSpPr>
        <p:spPr>
          <a:xfrm>
            <a:off x="7164387" y="4711700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2297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0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134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0" y="1347614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41295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1" y="123478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1" y="2355726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8" y="123478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5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5" y="1635646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5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77359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688" y="4826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3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807" r:id="rId2"/>
    <p:sldLayoutId id="2147483711" r:id="rId3"/>
    <p:sldLayoutId id="2147483707" r:id="rId4"/>
    <p:sldLayoutId id="2147483710" r:id="rId5"/>
    <p:sldLayoutId id="2147483805" r:id="rId6"/>
    <p:sldLayoutId id="2147483713" r:id="rId7"/>
    <p:sldLayoutId id="2147483714" r:id="rId8"/>
    <p:sldLayoutId id="2147483716" r:id="rId9"/>
    <p:sldLayoutId id="2147484132" r:id="rId10"/>
    <p:sldLayoutId id="214748413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0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4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5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  <p:sldLayoutId id="2147484057" r:id="rId12"/>
    <p:sldLayoutId id="2147484058" r:id="rId13"/>
    <p:sldLayoutId id="2147484059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id/draft-bertz-dime-diamimpr-00.html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id/draft-bertz-dime-diamimpr-00.html#TGPP.29.272" TargetMode="External"/><Relationship Id="rId2" Type="http://schemas.openxmlformats.org/officeDocument/2006/relationships/hyperlink" Target="https://tools.ietf.org/id/draft-bertz-dime-diamimpr-00.html#TGPP.32.299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tools.ietf.org/id/draft-bertz-dime-diamimpr-00.html#RFC5778" TargetMode="External"/><Relationship Id="rId13" Type="http://schemas.openxmlformats.org/officeDocument/2006/relationships/hyperlink" Target="https://tools.ietf.org/id/draft-bertz-dime-diamimpr-00.html#RFC7944" TargetMode="External"/><Relationship Id="rId18" Type="http://schemas.openxmlformats.org/officeDocument/2006/relationships/hyperlink" Target="https://tools.ietf.org/id/draft-bertz-dime-diamimpr-00.html#TGPP.29.338" TargetMode="External"/><Relationship Id="rId26" Type="http://schemas.openxmlformats.org/officeDocument/2006/relationships/hyperlink" Target="https://tools.ietf.org/id/draft-bertz-dime-diamimpr-00.html#TGPP.29.128" TargetMode="External"/><Relationship Id="rId3" Type="http://schemas.openxmlformats.org/officeDocument/2006/relationships/hyperlink" Target="https://tools.ietf.org/id/draft-bertz-dime-diamimpr-00.html#RFC4004" TargetMode="External"/><Relationship Id="rId21" Type="http://schemas.openxmlformats.org/officeDocument/2006/relationships/hyperlink" Target="https://tools.ietf.org/id/draft-bertz-dime-diamimpr-00.html#TGPP.29.329" TargetMode="External"/><Relationship Id="rId34" Type="http://schemas.openxmlformats.org/officeDocument/2006/relationships/hyperlink" Target="https://tools.ietf.org/id/draft-bertz-dime-diamimpr-00.html#TGPP.29.468" TargetMode="External"/><Relationship Id="rId7" Type="http://schemas.openxmlformats.org/officeDocument/2006/relationships/hyperlink" Target="https://tools.ietf.org/id/draft-bertz-dime-diamimpr-00.html#RFC5777" TargetMode="External"/><Relationship Id="rId12" Type="http://schemas.openxmlformats.org/officeDocument/2006/relationships/hyperlink" Target="https://tools.ietf.org/id/draft-bertz-dime-diamimpr-00.html#RFC7683" TargetMode="External"/><Relationship Id="rId17" Type="http://schemas.openxmlformats.org/officeDocument/2006/relationships/hyperlink" Target="https://tools.ietf.org/id/draft-bertz-dime-diamimpr-00.html#TGPP.29.343" TargetMode="External"/><Relationship Id="rId25" Type="http://schemas.openxmlformats.org/officeDocument/2006/relationships/hyperlink" Target="https://tools.ietf.org/id/draft-bertz-dime-diamimpr-00.html#TGPP.29.368" TargetMode="External"/><Relationship Id="rId33" Type="http://schemas.openxmlformats.org/officeDocument/2006/relationships/hyperlink" Target="https://tools.ietf.org/id/draft-bertz-dime-diamimpr-00.html#TGPP.29.229" TargetMode="External"/><Relationship Id="rId2" Type="http://schemas.openxmlformats.org/officeDocument/2006/relationships/hyperlink" Target="https://tools.ietf.org/id/draft-bertz-dime-diamimpr-00.html" TargetMode="External"/><Relationship Id="rId16" Type="http://schemas.openxmlformats.org/officeDocument/2006/relationships/hyperlink" Target="https://tools.ietf.org/id/draft-bertz-dime-diamimpr-00.html#TGPP.29.344" TargetMode="External"/><Relationship Id="rId20" Type="http://schemas.openxmlformats.org/officeDocument/2006/relationships/hyperlink" Target="https://tools.ietf.org/id/draft-bertz-dime-diamimpr-00.html#TGPP.29.336" TargetMode="External"/><Relationship Id="rId29" Type="http://schemas.openxmlformats.org/officeDocument/2006/relationships/hyperlink" Target="https://tools.ietf.org/id/draft-bertz-dime-diamimpr-00.html#TGPP.29.273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tools.ietf.org/id/draft-bertz-dime-diamimpr-00.html#RFC5447" TargetMode="External"/><Relationship Id="rId11" Type="http://schemas.openxmlformats.org/officeDocument/2006/relationships/hyperlink" Target="https://tools.ietf.org/id/draft-bertz-dime-diamimpr-00.html#RFC7155" TargetMode="External"/><Relationship Id="rId24" Type="http://schemas.openxmlformats.org/officeDocument/2006/relationships/hyperlink" Target="https://tools.ietf.org/id/draft-bertz-dime-diamimpr-00.html#TGPP.29.215" TargetMode="External"/><Relationship Id="rId32" Type="http://schemas.openxmlformats.org/officeDocument/2006/relationships/hyperlink" Target="https://tools.ietf.org/id/draft-bertz-dime-diamimpr-00.html#TGPP.29.212" TargetMode="External"/><Relationship Id="rId5" Type="http://schemas.openxmlformats.org/officeDocument/2006/relationships/hyperlink" Target="https://tools.ietf.org/id/draft-bertz-dime-diamimpr-00.html#RFC4950" TargetMode="External"/><Relationship Id="rId15" Type="http://schemas.openxmlformats.org/officeDocument/2006/relationships/hyperlink" Target="https://tools.ietf.org/id/draft-bertz-dime-diamimpr-00.html#TGPP.29.345" TargetMode="External"/><Relationship Id="rId23" Type="http://schemas.openxmlformats.org/officeDocument/2006/relationships/hyperlink" Target="https://tools.ietf.org/id/draft-bertz-dime-diamimpr-00.html#TGPP.29.154" TargetMode="External"/><Relationship Id="rId28" Type="http://schemas.openxmlformats.org/officeDocument/2006/relationships/hyperlink" Target="https://tools.ietf.org/id/draft-bertz-dime-diamimpr-00.html#TGPP.29.217" TargetMode="External"/><Relationship Id="rId10" Type="http://schemas.openxmlformats.org/officeDocument/2006/relationships/hyperlink" Target="https://tools.ietf.org/id/draft-bertz-dime-diamimpr-00.html#RFC6733" TargetMode="External"/><Relationship Id="rId19" Type="http://schemas.openxmlformats.org/officeDocument/2006/relationships/hyperlink" Target="https://tools.ietf.org/id/draft-bertz-dime-diamimpr-00.html#TGPP.29.337" TargetMode="External"/><Relationship Id="rId31" Type="http://schemas.openxmlformats.org/officeDocument/2006/relationships/hyperlink" Target="https://tools.ietf.org/id/draft-bertz-dime-diamimpr-00.html#TGPP.29.061" TargetMode="External"/><Relationship Id="rId4" Type="http://schemas.openxmlformats.org/officeDocument/2006/relationships/hyperlink" Target="https://tools.ietf.org/id/draft-bertz-dime-diamimpr-00.html#I-D.bertz-dime-rfc4006bis" TargetMode="External"/><Relationship Id="rId9" Type="http://schemas.openxmlformats.org/officeDocument/2006/relationships/hyperlink" Target="https://tools.ietf.org/id/draft-bertz-dime-diamimpr-00.html#I-D.ietf-dime-load" TargetMode="External"/><Relationship Id="rId14" Type="http://schemas.openxmlformats.org/officeDocument/2006/relationships/hyperlink" Target="https://tools.ietf.org/id/draft-bertz-dime-diamimpr-00.html#TGPP.29.214" TargetMode="External"/><Relationship Id="rId22" Type="http://schemas.openxmlformats.org/officeDocument/2006/relationships/hyperlink" Target="https://tools.ietf.org/id/draft-bertz-dime-diamimpr-00.html#TGPP.32.299" TargetMode="External"/><Relationship Id="rId27" Type="http://schemas.openxmlformats.org/officeDocument/2006/relationships/hyperlink" Target="https://tools.ietf.org/id/draft-bertz-dime-diamimpr-00.html#TGPP.29.173" TargetMode="External"/><Relationship Id="rId30" Type="http://schemas.openxmlformats.org/officeDocument/2006/relationships/hyperlink" Target="https://tools.ietf.org/id/draft-bertz-dime-diamimpr-00.html#TGPP.29.272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5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Quality Assurance of 3GPP Specifications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David Hutton – GSMA</a:t>
            </a:r>
          </a:p>
          <a:p>
            <a:r>
              <a:rPr lang="en-US" dirty="0"/>
              <a:t>PCG#42 – Geneva, Switzerland March 2019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28625" y="490483"/>
            <a:ext cx="8272464" cy="4292655"/>
            <a:chOff x="428625" y="490483"/>
            <a:chExt cx="8272464" cy="429265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428625" y="4711700"/>
              <a:ext cx="8272464" cy="71438"/>
              <a:chOff x="428625" y="4711700"/>
              <a:chExt cx="8272464" cy="7143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28625" y="4711700"/>
                <a:ext cx="2757488" cy="7143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186113" y="4711700"/>
                <a:ext cx="2757488" cy="71438"/>
              </a:xfrm>
              <a:prstGeom prst="rect">
                <a:avLst/>
              </a:prstGeom>
              <a:solidFill>
                <a:srgbClr val="E3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943601" y="4711700"/>
                <a:ext cx="2757488" cy="71438"/>
              </a:xfrm>
              <a:prstGeom prst="rect">
                <a:avLst/>
              </a:prstGeom>
              <a:solidFill>
                <a:srgbClr val="94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2166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33600" y="2098826"/>
            <a:ext cx="5267326" cy="1244667"/>
          </a:xfrm>
        </p:spPr>
        <p:txBody>
          <a:bodyPr/>
          <a:lstStyle/>
          <a:p>
            <a:pPr algn="ctr"/>
            <a:r>
              <a:rPr lang="en-GB" dirty="0"/>
              <a:t>Backup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4827589"/>
            <a:ext cx="2133600" cy="273050"/>
          </a:xfrm>
        </p:spPr>
        <p:txBody>
          <a:bodyPr/>
          <a:lstStyle/>
          <a:p>
            <a:fld id="{E52D2AFC-71C4-4511-B128-4ECEE52D3027}" type="slidenum">
              <a:rPr lang="en-ZA" smtClean="0">
                <a:solidFill>
                  <a:srgbClr val="5C5C5C">
                    <a:tint val="75000"/>
                  </a:srgbClr>
                </a:solidFill>
              </a:rPr>
              <a:pPr/>
              <a:t>10</a:t>
            </a:fld>
            <a:endParaRPr lang="en-ZA" dirty="0">
              <a:solidFill>
                <a:srgbClr val="5C5C5C">
                  <a:tint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94938" y="4815089"/>
            <a:ext cx="1014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latin typeface="+mj-lt"/>
              </a:rPr>
              <a:t>CONFIDENTIAL</a:t>
            </a:r>
            <a:endParaRPr lang="en-GB" sz="135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752528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Interface Specification Validation Inventory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A7F3B60F-24E6-4D5E-8C80-CB53B1861C3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71211940"/>
              </p:ext>
            </p:extLst>
          </p:nvPr>
        </p:nvGraphicFramePr>
        <p:xfrm>
          <a:off x="611560" y="972971"/>
          <a:ext cx="7885906" cy="353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6558">
                  <a:extLst>
                    <a:ext uri="{9D8B030D-6E8A-4147-A177-3AD203B41FA5}">
                      <a16:colId xmlns:a16="http://schemas.microsoft.com/office/drawing/2014/main" val="2570468428"/>
                    </a:ext>
                  </a:extLst>
                </a:gridCol>
                <a:gridCol w="1126558">
                  <a:extLst>
                    <a:ext uri="{9D8B030D-6E8A-4147-A177-3AD203B41FA5}">
                      <a16:colId xmlns:a16="http://schemas.microsoft.com/office/drawing/2014/main" val="3590347260"/>
                    </a:ext>
                  </a:extLst>
                </a:gridCol>
                <a:gridCol w="1126558">
                  <a:extLst>
                    <a:ext uri="{9D8B030D-6E8A-4147-A177-3AD203B41FA5}">
                      <a16:colId xmlns:a16="http://schemas.microsoft.com/office/drawing/2014/main" val="3881658739"/>
                    </a:ext>
                  </a:extLst>
                </a:gridCol>
                <a:gridCol w="1126558">
                  <a:extLst>
                    <a:ext uri="{9D8B030D-6E8A-4147-A177-3AD203B41FA5}">
                      <a16:colId xmlns:a16="http://schemas.microsoft.com/office/drawing/2014/main" val="3990483140"/>
                    </a:ext>
                  </a:extLst>
                </a:gridCol>
                <a:gridCol w="1277950">
                  <a:extLst>
                    <a:ext uri="{9D8B030D-6E8A-4147-A177-3AD203B41FA5}">
                      <a16:colId xmlns:a16="http://schemas.microsoft.com/office/drawing/2014/main" val="1499026002"/>
                    </a:ext>
                  </a:extLst>
                </a:gridCol>
                <a:gridCol w="975166">
                  <a:extLst>
                    <a:ext uri="{9D8B030D-6E8A-4147-A177-3AD203B41FA5}">
                      <a16:colId xmlns:a16="http://schemas.microsoft.com/office/drawing/2014/main" val="2580810518"/>
                    </a:ext>
                  </a:extLst>
                </a:gridCol>
                <a:gridCol w="1126558">
                  <a:extLst>
                    <a:ext uri="{9D8B030D-6E8A-4147-A177-3AD203B41FA5}">
                      <a16:colId xmlns:a16="http://schemas.microsoft.com/office/drawing/2014/main" val="3213317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Spec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Validation Code?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Diff 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Cross Reference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Test Generation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Reports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Language Mappings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90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Diameter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 – </a:t>
                      </a:r>
                      <a:r>
                        <a:rPr lang="en-US" sz="1050" dirty="0">
                          <a:latin typeface="+mj-lt"/>
                        </a:rPr>
                        <a:t>1</a:t>
                      </a:r>
                      <a:r>
                        <a:rPr lang="en-US" sz="1050" baseline="30000" dirty="0">
                          <a:latin typeface="+mj-lt"/>
                        </a:rPr>
                        <a:t>st </a:t>
                      </a:r>
                      <a:r>
                        <a:rPr lang="en-US" sz="1050" dirty="0">
                          <a:latin typeface="+mj-lt"/>
                        </a:rPr>
                        <a:t>generation; needs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C / C++ (multiple frameworks), YANG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734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GTP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 (VBA)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YANG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737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+mj-lt"/>
                        </a:rPr>
                        <a:t>Sx</a:t>
                      </a:r>
                      <a:endParaRPr 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 (VBA)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YANG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511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891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+mj-lt"/>
                        </a:rPr>
                        <a:t>OpenAPI</a:t>
                      </a:r>
                      <a:endParaRPr lang="en-US" sz="1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0819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39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ASN.1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Asn1c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j-lt"/>
                        </a:rPr>
                        <a:t>C / C++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840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420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Tool Chain for Interface Specifications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60481" y="915566"/>
            <a:ext cx="8594786" cy="3792932"/>
            <a:chOff x="360481" y="915566"/>
            <a:chExt cx="8594786" cy="3792932"/>
          </a:xfrm>
        </p:grpSpPr>
        <p:sp>
          <p:nvSpPr>
            <p:cNvPr id="7" name="Rectangle: Single Corner Snipped 3">
              <a:extLst>
                <a:ext uri="{FF2B5EF4-FFF2-40B4-BE49-F238E27FC236}">
                  <a16:creationId xmlns:a16="http://schemas.microsoft.com/office/drawing/2014/main" id="{F16F39C7-7904-4563-8162-DEF82FE1E44E}"/>
                </a:ext>
              </a:extLst>
            </p:cNvPr>
            <p:cNvSpPr/>
            <p:nvPr/>
          </p:nvSpPr>
          <p:spPr>
            <a:xfrm>
              <a:off x="743748" y="2864584"/>
              <a:ext cx="529389" cy="469231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50">
                  <a:solidFill>
                    <a:srgbClr val="000000"/>
                  </a:solidFill>
                  <a:latin typeface="+mj-lt"/>
                </a:rPr>
                <a:t>DOC</a:t>
              </a:r>
            </a:p>
          </p:txBody>
        </p:sp>
        <p:sp>
          <p:nvSpPr>
            <p:cNvPr id="8" name="Rectangle: Single Corner Snipped 4">
              <a:extLst>
                <a:ext uri="{FF2B5EF4-FFF2-40B4-BE49-F238E27FC236}">
                  <a16:creationId xmlns:a16="http://schemas.microsoft.com/office/drawing/2014/main" id="{D603034A-7D9E-4789-AE35-55E32AE3012D}"/>
                </a:ext>
              </a:extLst>
            </p:cNvPr>
            <p:cNvSpPr/>
            <p:nvPr/>
          </p:nvSpPr>
          <p:spPr>
            <a:xfrm>
              <a:off x="629047" y="2698858"/>
              <a:ext cx="475239" cy="429016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50">
                  <a:solidFill>
                    <a:srgbClr val="000000"/>
                  </a:solidFill>
                  <a:latin typeface="+mj-lt"/>
                </a:rPr>
                <a:t>TXT</a:t>
              </a:r>
            </a:p>
          </p:txBody>
        </p:sp>
        <p:sp>
          <p:nvSpPr>
            <p:cNvPr id="9" name="Arrow: Right 5">
              <a:extLst>
                <a:ext uri="{FF2B5EF4-FFF2-40B4-BE49-F238E27FC236}">
                  <a16:creationId xmlns:a16="http://schemas.microsoft.com/office/drawing/2014/main" id="{811075C1-989D-4B8C-BBC4-9EE1035E0E31}"/>
                </a:ext>
              </a:extLst>
            </p:cNvPr>
            <p:cNvSpPr/>
            <p:nvPr/>
          </p:nvSpPr>
          <p:spPr>
            <a:xfrm>
              <a:off x="1387838" y="2575588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813DA3-4A5E-4841-833D-D6FAEEB6B604}"/>
                </a:ext>
              </a:extLst>
            </p:cNvPr>
            <p:cNvSpPr txBox="1"/>
            <p:nvPr/>
          </p:nvSpPr>
          <p:spPr>
            <a:xfrm>
              <a:off x="1887549" y="2741345"/>
              <a:ext cx="1275347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In Document Tools</a:t>
              </a:r>
            </a:p>
          </p:txBody>
        </p:sp>
        <p:sp>
          <p:nvSpPr>
            <p:cNvPr id="11" name="Arrow: U-Turn 7">
              <a:extLst>
                <a:ext uri="{FF2B5EF4-FFF2-40B4-BE49-F238E27FC236}">
                  <a16:creationId xmlns:a16="http://schemas.microsoft.com/office/drawing/2014/main" id="{8210C755-3F1D-42C9-BBAD-40BFD3EFD7D6}"/>
                </a:ext>
              </a:extLst>
            </p:cNvPr>
            <p:cNvSpPr/>
            <p:nvPr/>
          </p:nvSpPr>
          <p:spPr>
            <a:xfrm rot="10800000">
              <a:off x="899357" y="3417535"/>
              <a:ext cx="1709285" cy="386090"/>
            </a:xfrm>
            <a:prstGeom prst="uturnArrow">
              <a:avLst>
                <a:gd name="adj1" fmla="val 25000"/>
                <a:gd name="adj2" fmla="val 25000"/>
                <a:gd name="adj3" fmla="val 29882"/>
                <a:gd name="adj4" fmla="val 43750"/>
                <a:gd name="adj5" fmla="val 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424E7D-6766-4197-85E5-7C798E633C3A}"/>
                </a:ext>
              </a:extLst>
            </p:cNvPr>
            <p:cNvSpPr txBox="1"/>
            <p:nvPr/>
          </p:nvSpPr>
          <p:spPr>
            <a:xfrm>
              <a:off x="866667" y="3846724"/>
              <a:ext cx="2823616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j-lt"/>
                </a:rPr>
                <a:t>Internal Document Issues</a:t>
              </a:r>
            </a:p>
            <a:p>
              <a:r>
                <a:rPr lang="en-US" sz="1600" i="1" dirty="0">
                  <a:latin typeface="+mj-lt"/>
                </a:rPr>
                <a:t>Style Enforcement</a:t>
              </a:r>
            </a:p>
            <a:p>
              <a:r>
                <a:rPr lang="en-US" sz="1600" i="1" dirty="0">
                  <a:latin typeface="+mj-lt"/>
                </a:rPr>
                <a:t>Consistency Issues</a:t>
              </a:r>
            </a:p>
          </p:txBody>
        </p:sp>
        <p:sp>
          <p:nvSpPr>
            <p:cNvPr id="13" name="Arrow: Right 9">
              <a:extLst>
                <a:ext uri="{FF2B5EF4-FFF2-40B4-BE49-F238E27FC236}">
                  <a16:creationId xmlns:a16="http://schemas.microsoft.com/office/drawing/2014/main" id="{CCC7250A-E1EB-44F8-B684-6C443DB33C11}"/>
                </a:ext>
              </a:extLst>
            </p:cNvPr>
            <p:cNvSpPr/>
            <p:nvPr/>
          </p:nvSpPr>
          <p:spPr>
            <a:xfrm>
              <a:off x="3267249" y="2635554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969D86B-0DDF-4C06-BDC6-EFA9BD0A7803}"/>
                </a:ext>
              </a:extLst>
            </p:cNvPr>
            <p:cNvSpPr txBox="1"/>
            <p:nvPr/>
          </p:nvSpPr>
          <p:spPr>
            <a:xfrm>
              <a:off x="3690283" y="2464455"/>
              <a:ext cx="1709286" cy="107721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In Memory</a:t>
              </a:r>
            </a:p>
            <a:p>
              <a:r>
                <a:rPr lang="en-US" sz="1600" dirty="0">
                  <a:latin typeface="+mj-lt"/>
                </a:rPr>
                <a:t>Model </a:t>
              </a:r>
            </a:p>
            <a:p>
              <a:r>
                <a:rPr lang="en-US" sz="1600" dirty="0">
                  <a:latin typeface="+mj-lt"/>
                </a:rPr>
                <a:t>(still in the document editor)</a:t>
              </a:r>
            </a:p>
          </p:txBody>
        </p:sp>
        <p:sp>
          <p:nvSpPr>
            <p:cNvPr id="15" name="Arrow: Right 11">
              <a:extLst>
                <a:ext uri="{FF2B5EF4-FFF2-40B4-BE49-F238E27FC236}">
                  <a16:creationId xmlns:a16="http://schemas.microsoft.com/office/drawing/2014/main" id="{64E03EA0-8098-41CC-95B1-EAE847E7998F}"/>
                </a:ext>
              </a:extLst>
            </p:cNvPr>
            <p:cNvSpPr/>
            <p:nvPr/>
          </p:nvSpPr>
          <p:spPr>
            <a:xfrm>
              <a:off x="4952791" y="2619110"/>
              <a:ext cx="828815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E0C944D-F7F3-499E-8643-B047B90CB96D}"/>
                </a:ext>
              </a:extLst>
            </p:cNvPr>
            <p:cNvSpPr txBox="1"/>
            <p:nvPr/>
          </p:nvSpPr>
          <p:spPr>
            <a:xfrm>
              <a:off x="5800080" y="2619083"/>
              <a:ext cx="3130911" cy="135421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600" u="sng" dirty="0">
                  <a:latin typeface="+mj-lt"/>
                </a:rPr>
                <a:t>Model Publication (Language / System specific)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Test systems code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Code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Documentation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FC2CD1-666E-41B9-949A-D5AC473593B6}"/>
                </a:ext>
              </a:extLst>
            </p:cNvPr>
            <p:cNvSpPr/>
            <p:nvPr/>
          </p:nvSpPr>
          <p:spPr>
            <a:xfrm>
              <a:off x="5768668" y="915566"/>
              <a:ext cx="3186599" cy="1846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u="sng" dirty="0">
                  <a:latin typeface="+mj-lt"/>
                </a:rPr>
                <a:t>Model Registration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Cross Reference Integrity Check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Duplicate / Similar Definition Detection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US" sz="1600" dirty="0">
                  <a:latin typeface="+mj-lt"/>
                </a:rPr>
                <a:t>Online Documentation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endParaRPr lang="en-US" sz="1600" dirty="0">
                <a:latin typeface="+mj-lt"/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A4EC4783-17E2-4066-A3A8-9C4464998FA7}"/>
                </a:ext>
              </a:extLst>
            </p:cNvPr>
            <p:cNvSpPr/>
            <p:nvPr/>
          </p:nvSpPr>
          <p:spPr>
            <a:xfrm rot="2289191">
              <a:off x="5183041" y="3630634"/>
              <a:ext cx="671642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75705CB-79ED-4B3E-BBF8-97A7F4E1D23A}"/>
                </a:ext>
              </a:extLst>
            </p:cNvPr>
            <p:cNvSpPr/>
            <p:nvPr/>
          </p:nvSpPr>
          <p:spPr>
            <a:xfrm>
              <a:off x="5850014" y="4045041"/>
              <a:ext cx="9028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u="sng" dirty="0">
                  <a:latin typeface="+mj-lt"/>
                </a:rPr>
                <a:t>Reports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1E1A52F-1EC2-4665-A734-338F0FE502AF}"/>
                </a:ext>
              </a:extLst>
            </p:cNvPr>
            <p:cNvSpPr txBox="1"/>
            <p:nvPr/>
          </p:nvSpPr>
          <p:spPr>
            <a:xfrm>
              <a:off x="2899787" y="1144781"/>
              <a:ext cx="1845847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Cross Reference Lookup Tools</a:t>
              </a:r>
            </a:p>
            <a:p>
              <a:r>
                <a:rPr lang="en-US" sz="1600" dirty="0">
                  <a:latin typeface="+mj-lt"/>
                </a:rPr>
                <a:t>(Helps Authors)</a:t>
              </a:r>
            </a:p>
          </p:txBody>
        </p:sp>
        <p:sp>
          <p:nvSpPr>
            <p:cNvPr id="21" name="Arrow: Right 22">
              <a:extLst>
                <a:ext uri="{FF2B5EF4-FFF2-40B4-BE49-F238E27FC236}">
                  <a16:creationId xmlns:a16="http://schemas.microsoft.com/office/drawing/2014/main" id="{692C5942-8C66-4131-BE57-D2483A56C59D}"/>
                </a:ext>
              </a:extLst>
            </p:cNvPr>
            <p:cNvSpPr/>
            <p:nvPr/>
          </p:nvSpPr>
          <p:spPr>
            <a:xfrm rot="10800000">
              <a:off x="4571999" y="1197754"/>
              <a:ext cx="1097579" cy="450663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2" name="Arrow: Right 23">
              <a:extLst>
                <a:ext uri="{FF2B5EF4-FFF2-40B4-BE49-F238E27FC236}">
                  <a16:creationId xmlns:a16="http://schemas.microsoft.com/office/drawing/2014/main" id="{4AF9C58F-0BC3-4DE3-9900-A038182692CC}"/>
                </a:ext>
              </a:extLst>
            </p:cNvPr>
            <p:cNvSpPr/>
            <p:nvPr/>
          </p:nvSpPr>
          <p:spPr>
            <a:xfrm rot="19460921">
              <a:off x="5016087" y="1652865"/>
              <a:ext cx="844541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DC43C93-C459-4017-B944-29F36234F2C0}"/>
                </a:ext>
              </a:extLst>
            </p:cNvPr>
            <p:cNvSpPr txBox="1"/>
            <p:nvPr/>
          </p:nvSpPr>
          <p:spPr>
            <a:xfrm>
              <a:off x="434587" y="1252607"/>
              <a:ext cx="1575560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+mj-lt"/>
                </a:rPr>
                <a:t>Editing Tool</a:t>
              </a:r>
            </a:p>
            <a:p>
              <a:r>
                <a:rPr lang="en-US" sz="1600" dirty="0">
                  <a:latin typeface="+mj-lt"/>
                </a:rPr>
                <a:t>(e.g. MS Word)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39A9F3F-077F-4E00-83DF-2E8C6ED3E830}"/>
                </a:ext>
              </a:extLst>
            </p:cNvPr>
            <p:cNvSpPr/>
            <p:nvPr/>
          </p:nvSpPr>
          <p:spPr>
            <a:xfrm>
              <a:off x="360481" y="1194956"/>
              <a:ext cx="4933413" cy="349286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dirty="0" err="1">
                <a:solidFill>
                  <a:srgbClr val="00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913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Advanced Toolchain (Experimental)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457200" y="915566"/>
            <a:ext cx="8525783" cy="3390938"/>
            <a:chOff x="457200" y="915566"/>
            <a:chExt cx="8525783" cy="339093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5B4E6F4-B2F6-4B24-9AE5-C13FF733F653}"/>
                </a:ext>
              </a:extLst>
            </p:cNvPr>
            <p:cNvSpPr/>
            <p:nvPr/>
          </p:nvSpPr>
          <p:spPr>
            <a:xfrm>
              <a:off x="4677006" y="976905"/>
              <a:ext cx="1940532" cy="6463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1200" b="1" i="1" dirty="0">
                  <a:latin typeface="+mj-lt"/>
                </a:rPr>
                <a:t>Sequence Diagram Validation, Publication &amp; Test Automation</a:t>
              </a:r>
            </a:p>
          </p:txBody>
        </p:sp>
        <p:sp>
          <p:nvSpPr>
            <p:cNvPr id="27" name="Rectangle: Single Corner Snipped 3">
              <a:extLst>
                <a:ext uri="{FF2B5EF4-FFF2-40B4-BE49-F238E27FC236}">
                  <a16:creationId xmlns:a16="http://schemas.microsoft.com/office/drawing/2014/main" id="{B5138396-6061-43DB-917B-B02E697DB222}"/>
                </a:ext>
              </a:extLst>
            </p:cNvPr>
            <p:cNvSpPr/>
            <p:nvPr/>
          </p:nvSpPr>
          <p:spPr>
            <a:xfrm>
              <a:off x="457200" y="2486665"/>
              <a:ext cx="743748" cy="739269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000" dirty="0">
                <a:solidFill>
                  <a:srgbClr val="000000"/>
                </a:solidFill>
                <a:latin typeface="+mj-lt"/>
              </a:endParaRPr>
            </a:p>
            <a:p>
              <a:pPr algn="ctr"/>
              <a:r>
                <a:rPr lang="en-US" sz="1000" dirty="0" err="1">
                  <a:solidFill>
                    <a:srgbClr val="000000"/>
                  </a:solidFill>
                  <a:latin typeface="+mj-lt"/>
                </a:rPr>
                <a:t>Sx</a:t>
              </a: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 / GTP </a:t>
              </a:r>
            </a:p>
            <a:p>
              <a:pPr algn="ctr"/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DOC</a:t>
              </a:r>
            </a:p>
          </p:txBody>
        </p:sp>
        <p:sp>
          <p:nvSpPr>
            <p:cNvPr id="28" name="Arrow: Right 4">
              <a:extLst>
                <a:ext uri="{FF2B5EF4-FFF2-40B4-BE49-F238E27FC236}">
                  <a16:creationId xmlns:a16="http://schemas.microsoft.com/office/drawing/2014/main" id="{A16BF944-117C-4D35-A20C-F723F2B38EFF}"/>
                </a:ext>
              </a:extLst>
            </p:cNvPr>
            <p:cNvSpPr/>
            <p:nvPr/>
          </p:nvSpPr>
          <p:spPr>
            <a:xfrm>
              <a:off x="1315648" y="2467707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6F3DB22-4D56-4C94-B2FF-B103132ACD50}"/>
                </a:ext>
              </a:extLst>
            </p:cNvPr>
            <p:cNvSpPr txBox="1"/>
            <p:nvPr/>
          </p:nvSpPr>
          <p:spPr>
            <a:xfrm>
              <a:off x="1815359" y="2633464"/>
              <a:ext cx="1275347" cy="52322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In Document Macros</a:t>
              </a:r>
            </a:p>
          </p:txBody>
        </p:sp>
        <p:sp>
          <p:nvSpPr>
            <p:cNvPr id="30" name="Arrow: Right 6">
              <a:extLst>
                <a:ext uri="{FF2B5EF4-FFF2-40B4-BE49-F238E27FC236}">
                  <a16:creationId xmlns:a16="http://schemas.microsoft.com/office/drawing/2014/main" id="{4CAB2466-DF10-4910-84BB-667B8917B509}"/>
                </a:ext>
              </a:extLst>
            </p:cNvPr>
            <p:cNvSpPr/>
            <p:nvPr/>
          </p:nvSpPr>
          <p:spPr>
            <a:xfrm>
              <a:off x="3195059" y="2527673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C6735DC-F5B5-4E52-8696-DB4F6ADFEF80}"/>
                </a:ext>
              </a:extLst>
            </p:cNvPr>
            <p:cNvSpPr txBox="1"/>
            <p:nvPr/>
          </p:nvSpPr>
          <p:spPr>
            <a:xfrm>
              <a:off x="3628810" y="2513949"/>
              <a:ext cx="1709286" cy="73866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In Memory</a:t>
              </a:r>
            </a:p>
            <a:p>
              <a:r>
                <a:rPr lang="en-US" sz="1400" dirty="0">
                  <a:latin typeface="+mj-lt"/>
                </a:rPr>
                <a:t>Model </a:t>
              </a:r>
            </a:p>
            <a:p>
              <a:r>
                <a:rPr lang="en-US" sz="1400" dirty="0">
                  <a:latin typeface="+mj-lt"/>
                </a:rPr>
                <a:t>(still in Word)</a:t>
              </a:r>
            </a:p>
          </p:txBody>
        </p:sp>
        <p:sp>
          <p:nvSpPr>
            <p:cNvPr id="32" name="Rectangle: Single Corner Snipped 8">
              <a:extLst>
                <a:ext uri="{FF2B5EF4-FFF2-40B4-BE49-F238E27FC236}">
                  <a16:creationId xmlns:a16="http://schemas.microsoft.com/office/drawing/2014/main" id="{5107FC1B-7B3A-4547-A5ED-D8DF50DDB318}"/>
                </a:ext>
              </a:extLst>
            </p:cNvPr>
            <p:cNvSpPr/>
            <p:nvPr/>
          </p:nvSpPr>
          <p:spPr>
            <a:xfrm>
              <a:off x="5925347" y="2974742"/>
              <a:ext cx="529389" cy="502383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Excel</a:t>
              </a:r>
            </a:p>
          </p:txBody>
        </p:sp>
        <p:sp>
          <p:nvSpPr>
            <p:cNvPr id="33" name="Arrow: Right 9">
              <a:extLst>
                <a:ext uri="{FF2B5EF4-FFF2-40B4-BE49-F238E27FC236}">
                  <a16:creationId xmlns:a16="http://schemas.microsoft.com/office/drawing/2014/main" id="{6D1E0475-D635-4B33-9FAB-62B3D3C63DE5}"/>
                </a:ext>
              </a:extLst>
            </p:cNvPr>
            <p:cNvSpPr/>
            <p:nvPr/>
          </p:nvSpPr>
          <p:spPr>
            <a:xfrm>
              <a:off x="4994779" y="2463869"/>
              <a:ext cx="810252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34" name="Rectangle: Single Corner Snipped 10">
              <a:extLst>
                <a:ext uri="{FF2B5EF4-FFF2-40B4-BE49-F238E27FC236}">
                  <a16:creationId xmlns:a16="http://schemas.microsoft.com/office/drawing/2014/main" id="{8DB36344-D261-4F03-B5D7-7D181BA361C2}"/>
                </a:ext>
              </a:extLst>
            </p:cNvPr>
            <p:cNvSpPr/>
            <p:nvPr/>
          </p:nvSpPr>
          <p:spPr>
            <a:xfrm>
              <a:off x="3709713" y="960609"/>
              <a:ext cx="529389" cy="502384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Excel</a:t>
              </a:r>
            </a:p>
          </p:txBody>
        </p:sp>
        <p:sp>
          <p:nvSpPr>
            <p:cNvPr id="35" name="Rectangle: Single Corner Snipped 11">
              <a:extLst>
                <a:ext uri="{FF2B5EF4-FFF2-40B4-BE49-F238E27FC236}">
                  <a16:creationId xmlns:a16="http://schemas.microsoft.com/office/drawing/2014/main" id="{008C93D2-9276-4B51-BA42-E02C8BA097B6}"/>
                </a:ext>
              </a:extLst>
            </p:cNvPr>
            <p:cNvSpPr/>
            <p:nvPr/>
          </p:nvSpPr>
          <p:spPr>
            <a:xfrm>
              <a:off x="5925347" y="3591266"/>
              <a:ext cx="667958" cy="502384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YANG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5DA714-FE00-4709-B86A-86A508CA183E}"/>
                </a:ext>
              </a:extLst>
            </p:cNvPr>
            <p:cNvSpPr txBox="1"/>
            <p:nvPr/>
          </p:nvSpPr>
          <p:spPr>
            <a:xfrm>
              <a:off x="6454736" y="2951611"/>
              <a:ext cx="2137124" cy="52322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Academic Protocol Book</a:t>
              </a:r>
            </a:p>
            <a:p>
              <a:r>
                <a:rPr lang="en-US" sz="1400" dirty="0">
                  <a:latin typeface="+mj-lt"/>
                </a:rPr>
                <a:t>(for humans)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7F67E54C-CEBE-4BB7-90F0-EB3BCBDB7C12}"/>
                </a:ext>
              </a:extLst>
            </p:cNvPr>
            <p:cNvSpPr/>
            <p:nvPr/>
          </p:nvSpPr>
          <p:spPr>
            <a:xfrm>
              <a:off x="6454736" y="2462263"/>
              <a:ext cx="13003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latin typeface="+mj-lt"/>
                </a:rPr>
                <a:t>Protocol Book</a:t>
              </a:r>
            </a:p>
          </p:txBody>
        </p:sp>
        <p:sp>
          <p:nvSpPr>
            <p:cNvPr id="38" name="Rectangle: Single Corner Snipped 14">
              <a:extLst>
                <a:ext uri="{FF2B5EF4-FFF2-40B4-BE49-F238E27FC236}">
                  <a16:creationId xmlns:a16="http://schemas.microsoft.com/office/drawing/2014/main" id="{296E4762-CF33-462B-B2A5-07AB89AC9A3C}"/>
                </a:ext>
              </a:extLst>
            </p:cNvPr>
            <p:cNvSpPr/>
            <p:nvPr/>
          </p:nvSpPr>
          <p:spPr>
            <a:xfrm>
              <a:off x="5919125" y="2415288"/>
              <a:ext cx="529389" cy="502384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Excel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9DF6A3F-9983-4D0A-BA25-AF4FE67D6837}"/>
                </a:ext>
              </a:extLst>
            </p:cNvPr>
            <p:cNvSpPr/>
            <p:nvPr/>
          </p:nvSpPr>
          <p:spPr>
            <a:xfrm>
              <a:off x="774919" y="915566"/>
              <a:ext cx="31258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+mj-lt"/>
                </a:rPr>
                <a:t>Sequence Description (TS 23.214) [Note 1]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F0839E9-705B-4276-8A64-69F37048A89D}"/>
                </a:ext>
              </a:extLst>
            </p:cNvPr>
            <p:cNvSpPr/>
            <p:nvPr/>
          </p:nvSpPr>
          <p:spPr>
            <a:xfrm>
              <a:off x="494969" y="3567840"/>
              <a:ext cx="4572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400" dirty="0">
                  <a:latin typeface="+mj-lt"/>
                </a:rPr>
                <a:t>Note 1- In developing this we have found issues in 23.214 and 23.401.  No issues in 29.213 have been found at this time)</a:t>
              </a:r>
            </a:p>
          </p:txBody>
        </p:sp>
        <p:sp>
          <p:nvSpPr>
            <p:cNvPr id="41" name="Rectangle: Single Corner Snipped 17">
              <a:extLst>
                <a:ext uri="{FF2B5EF4-FFF2-40B4-BE49-F238E27FC236}">
                  <a16:creationId xmlns:a16="http://schemas.microsoft.com/office/drawing/2014/main" id="{1CFC11A7-E41A-4593-8A1C-163A81057852}"/>
                </a:ext>
              </a:extLst>
            </p:cNvPr>
            <p:cNvSpPr/>
            <p:nvPr/>
          </p:nvSpPr>
          <p:spPr>
            <a:xfrm>
              <a:off x="3709712" y="1508036"/>
              <a:ext cx="529389" cy="502384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Excel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9D133D2-B238-46A8-A2F4-6AAE58FA18CF}"/>
                </a:ext>
              </a:extLst>
            </p:cNvPr>
            <p:cNvSpPr/>
            <p:nvPr/>
          </p:nvSpPr>
          <p:spPr>
            <a:xfrm>
              <a:off x="801886" y="1432226"/>
              <a:ext cx="28808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+mj-lt"/>
                </a:rPr>
                <a:t>Element Information Storage (TS 23.401)</a:t>
              </a:r>
            </a:p>
          </p:txBody>
        </p:sp>
        <p:sp>
          <p:nvSpPr>
            <p:cNvPr id="43" name="Rectangle: Single Corner Snipped 19">
              <a:extLst>
                <a:ext uri="{FF2B5EF4-FFF2-40B4-BE49-F238E27FC236}">
                  <a16:creationId xmlns:a16="http://schemas.microsoft.com/office/drawing/2014/main" id="{62754FEE-B2FD-41A8-A0C6-83CB720331B1}"/>
                </a:ext>
              </a:extLst>
            </p:cNvPr>
            <p:cNvSpPr/>
            <p:nvPr/>
          </p:nvSpPr>
          <p:spPr>
            <a:xfrm>
              <a:off x="6827060" y="1144528"/>
              <a:ext cx="529389" cy="502384"/>
            </a:xfrm>
            <a:prstGeom prst="snip1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dirty="0">
                  <a:solidFill>
                    <a:srgbClr val="000000"/>
                  </a:solidFill>
                  <a:latin typeface="+mj-lt"/>
                </a:rPr>
                <a:t>Excel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9A6C29C-E378-4B1A-B3D3-618AB8CD3AA0}"/>
                </a:ext>
              </a:extLst>
            </p:cNvPr>
            <p:cNvSpPr/>
            <p:nvPr/>
          </p:nvSpPr>
          <p:spPr>
            <a:xfrm>
              <a:off x="7328099" y="978356"/>
              <a:ext cx="165488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+mj-lt"/>
                </a:rPr>
                <a:t>Cross Protocol Information Model Mapping</a:t>
              </a:r>
            </a:p>
          </p:txBody>
        </p:sp>
        <p:sp>
          <p:nvSpPr>
            <p:cNvPr id="45" name="Arrow: Right 21">
              <a:extLst>
                <a:ext uri="{FF2B5EF4-FFF2-40B4-BE49-F238E27FC236}">
                  <a16:creationId xmlns:a16="http://schemas.microsoft.com/office/drawing/2014/main" id="{2701C0EB-B944-4EDC-BD9D-AB2C69B56AEB}"/>
                </a:ext>
              </a:extLst>
            </p:cNvPr>
            <p:cNvSpPr/>
            <p:nvPr/>
          </p:nvSpPr>
          <p:spPr>
            <a:xfrm rot="14970581">
              <a:off x="5785850" y="1861477"/>
              <a:ext cx="487083" cy="49771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46" name="Arrow: Right 22">
              <a:extLst>
                <a:ext uri="{FF2B5EF4-FFF2-40B4-BE49-F238E27FC236}">
                  <a16:creationId xmlns:a16="http://schemas.microsoft.com/office/drawing/2014/main" id="{2008A472-741C-430B-9B97-517096127F18}"/>
                </a:ext>
              </a:extLst>
            </p:cNvPr>
            <p:cNvSpPr/>
            <p:nvPr/>
          </p:nvSpPr>
          <p:spPr>
            <a:xfrm rot="10800000">
              <a:off x="6313450" y="1174121"/>
              <a:ext cx="459101" cy="49771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47" name="Arrow: Right 23">
              <a:extLst>
                <a:ext uri="{FF2B5EF4-FFF2-40B4-BE49-F238E27FC236}">
                  <a16:creationId xmlns:a16="http://schemas.microsoft.com/office/drawing/2014/main" id="{41AE5F52-5562-439C-813D-B3A057E9BB0D}"/>
                </a:ext>
              </a:extLst>
            </p:cNvPr>
            <p:cNvSpPr/>
            <p:nvPr/>
          </p:nvSpPr>
          <p:spPr>
            <a:xfrm>
              <a:off x="4287730" y="1003471"/>
              <a:ext cx="459101" cy="49771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48" name="Arrow: Right 24">
              <a:extLst>
                <a:ext uri="{FF2B5EF4-FFF2-40B4-BE49-F238E27FC236}">
                  <a16:creationId xmlns:a16="http://schemas.microsoft.com/office/drawing/2014/main" id="{041D72BA-2E97-47A1-908D-8A27CBC013FF}"/>
                </a:ext>
              </a:extLst>
            </p:cNvPr>
            <p:cNvSpPr/>
            <p:nvPr/>
          </p:nvSpPr>
          <p:spPr>
            <a:xfrm>
              <a:off x="4294389" y="1551653"/>
              <a:ext cx="459101" cy="497715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err="1">
                <a:solidFill>
                  <a:srgbClr val="00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532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47E68B-7013-4068-855D-7EC322EAA6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7544" y="865857"/>
            <a:ext cx="8352928" cy="3794125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</a:rPr>
              <a:t>5G pushes the boundaries 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Faster time to market using latest Web technologies (Open API Specification),  Continuous Integration (CI) and Continuous Delivery (CD)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Reliability, open standards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A large scope and aggressive schedule</a:t>
            </a:r>
          </a:p>
          <a:p>
            <a:r>
              <a:rPr lang="en-US" dirty="0">
                <a:solidFill>
                  <a:schemeClr val="accent2"/>
                </a:solidFill>
              </a:rPr>
              <a:t>Net result for standards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Increase production of standards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Requirement to maintain/increase quality of standards w/o compromise</a:t>
            </a:r>
          </a:p>
          <a:p>
            <a:r>
              <a:rPr lang="en-US" dirty="0">
                <a:solidFill>
                  <a:schemeClr val="accent2"/>
                </a:solidFill>
              </a:rPr>
              <a:t>Problem Statement: What tools / infrastructure can be in place to produce high quality, interoperable standards - tested quickly and meeting aggressive schedules?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36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New Tools are now being adopted</a:t>
            </a:r>
            <a:br>
              <a:rPr lang="en-US" dirty="0"/>
            </a:br>
            <a:r>
              <a:rPr lang="en-US" sz="1800" dirty="0"/>
              <a:t>ETSI Forge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77848"/>
            <a:ext cx="4470963" cy="33267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474" y="1087455"/>
            <a:ext cx="4466114" cy="32989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04248" y="44046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+mj-lt"/>
              </a:rPr>
              <a:t>Source 3GPP SP-190054</a:t>
            </a:r>
          </a:p>
        </p:txBody>
      </p:sp>
    </p:spTree>
    <p:extLst>
      <p:ext uri="{BB962C8B-B14F-4D97-AF65-F5344CB8AC3E}">
        <p14:creationId xmlns:p14="http://schemas.microsoft.com/office/powerpoint/2010/main" val="3722845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202332"/>
            <a:ext cx="7399312" cy="857250"/>
          </a:xfrm>
        </p:spPr>
        <p:txBody>
          <a:bodyPr/>
          <a:lstStyle/>
          <a:p>
            <a:r>
              <a:rPr lang="en-US" dirty="0"/>
              <a:t>A New Tool has been Developed for QA of Specs</a:t>
            </a:r>
            <a:br>
              <a:rPr lang="en-US" dirty="0"/>
            </a:br>
            <a:r>
              <a:rPr lang="en-US" sz="1800" dirty="0"/>
              <a:t>Another Tool in the Box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47E68B-7013-4068-855D-7EC322EAA6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7544" y="1009873"/>
            <a:ext cx="8352928" cy="37941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solidFill>
                  <a:schemeClr val="accent2"/>
                </a:solidFill>
              </a:rPr>
              <a:t>A GSMA Operator Member has developed a tool to perform Quality Assurance of 3GPP specifications and GSMA would like to discuss with 3GPP how this could be incorporated into the specification development process.</a:t>
            </a:r>
          </a:p>
          <a:p>
            <a:pPr marL="0" indent="0">
              <a:buNone/>
            </a:pPr>
            <a:endParaRPr lang="en-US" sz="200" dirty="0">
              <a:solidFill>
                <a:schemeClr val="accent2"/>
              </a:solidFill>
            </a:endParaRPr>
          </a:p>
          <a:p>
            <a:r>
              <a:rPr lang="en-GB" sz="1600" dirty="0">
                <a:solidFill>
                  <a:schemeClr val="accent2"/>
                </a:solidFill>
              </a:rPr>
              <a:t>During development of an open source EPC, development managers noticed developers of varying skill levels (some a few months to others with decades of experience) were making the same mistakes </a:t>
            </a:r>
          </a:p>
          <a:p>
            <a:endParaRPr lang="en-GB" sz="200" dirty="0">
              <a:solidFill>
                <a:schemeClr val="accent2"/>
              </a:solidFill>
            </a:endParaRPr>
          </a:p>
          <a:p>
            <a:r>
              <a:rPr lang="en-GB" sz="1600" dirty="0">
                <a:solidFill>
                  <a:schemeClr val="accent2"/>
                </a:solidFill>
              </a:rPr>
              <a:t>Investigation launched in May 2017: Result presented to IETF (with 3GPP members in attendance) in June 2017 as </a:t>
            </a:r>
            <a:r>
              <a:rPr lang="en-GB" sz="1600" dirty="0">
                <a:solidFill>
                  <a:schemeClr val="accent2"/>
                </a:solidFill>
                <a:hlinkClick r:id="rId2"/>
              </a:rPr>
              <a:t>https://tools.ietf.org/id/draft-bertz-dime-diamimpr-00.html</a:t>
            </a:r>
            <a:r>
              <a:rPr lang="en-GB" sz="1600" dirty="0">
                <a:solidFill>
                  <a:schemeClr val="accent2"/>
                </a:solidFill>
              </a:rPr>
              <a:t> </a:t>
            </a:r>
          </a:p>
          <a:p>
            <a:pPr lvl="1"/>
            <a:r>
              <a:rPr lang="en-GB" sz="1400" dirty="0">
                <a:solidFill>
                  <a:schemeClr val="accent2"/>
                </a:solidFill>
              </a:rPr>
              <a:t>Approximately 4K errors (many minor) to many severe (missing definitions) in 3GPP</a:t>
            </a:r>
          </a:p>
          <a:p>
            <a:pPr lvl="2"/>
            <a:r>
              <a:rPr lang="en-GB" sz="1400" dirty="0">
                <a:solidFill>
                  <a:schemeClr val="accent2"/>
                </a:solidFill>
              </a:rPr>
              <a:t>~17% Error rate for each line of CCF / GTP / … defined</a:t>
            </a:r>
          </a:p>
          <a:p>
            <a:pPr lvl="2"/>
            <a:r>
              <a:rPr lang="en-GB" sz="1400" dirty="0">
                <a:solidFill>
                  <a:schemeClr val="accent2"/>
                </a:solidFill>
              </a:rPr>
              <a:t>&lt; 1% Error rate when looking at text – not bad but given the volume of 3GPP this is a lot</a:t>
            </a:r>
          </a:p>
          <a:p>
            <a:pPr lvl="1"/>
            <a:r>
              <a:rPr lang="en-GB" sz="1400" dirty="0">
                <a:solidFill>
                  <a:schemeClr val="accent2"/>
                </a:solidFill>
              </a:rPr>
              <a:t>IETF had errors (10s) but not the order of magnitude of 3GPP</a:t>
            </a:r>
          </a:p>
          <a:p>
            <a:pPr lvl="1"/>
            <a:endParaRPr lang="en-GB" sz="200" dirty="0">
              <a:solidFill>
                <a:schemeClr val="accent2"/>
              </a:solidFill>
            </a:endParaRPr>
          </a:p>
          <a:p>
            <a:r>
              <a:rPr lang="en-GB" sz="1600" dirty="0">
                <a:solidFill>
                  <a:schemeClr val="accent2"/>
                </a:solidFill>
              </a:rPr>
              <a:t>Implementation team described project schedule as death by thousands of defects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790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339502"/>
            <a:ext cx="7399312" cy="857250"/>
          </a:xfrm>
        </p:spPr>
        <p:txBody>
          <a:bodyPr/>
          <a:lstStyle/>
          <a:p>
            <a:r>
              <a:rPr lang="en-US" dirty="0"/>
              <a:t>An Example with the Diameter Protocol (1/3)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47E68B-7013-4068-855D-7EC322EAA6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9512" y="2715766"/>
            <a:ext cx="8640960" cy="1944216"/>
          </a:xfrm>
          <a:prstGeom prst="rect">
            <a:avLst/>
          </a:prstGeom>
        </p:spPr>
        <p:txBody>
          <a:bodyPr/>
          <a:lstStyle/>
          <a:p>
            <a:r>
              <a:rPr lang="en-GB" sz="1800" dirty="0">
                <a:solidFill>
                  <a:schemeClr val="accent2"/>
                </a:solidFill>
              </a:rPr>
              <a:t>Spec to code is up to 20 hours of work (dependent upon # of errors)</a:t>
            </a:r>
          </a:p>
          <a:p>
            <a:pPr lvl="1"/>
            <a:r>
              <a:rPr lang="en-GB" sz="1600" dirty="0">
                <a:solidFill>
                  <a:schemeClr val="accent2"/>
                </a:solidFill>
              </a:rPr>
              <a:t>Average is ~90 minutes for documents following existing formats</a:t>
            </a:r>
          </a:p>
          <a:p>
            <a:pPr lvl="1"/>
            <a:r>
              <a:rPr lang="en-GB" sz="1600" dirty="0">
                <a:solidFill>
                  <a:schemeClr val="accent2"/>
                </a:solidFill>
              </a:rPr>
              <a:t>We can rapidly prototype features with scale</a:t>
            </a:r>
          </a:p>
          <a:p>
            <a:r>
              <a:rPr lang="en-GB" sz="1800" dirty="0">
                <a:solidFill>
                  <a:schemeClr val="accent2"/>
                </a:solidFill>
              </a:rPr>
              <a:t>Focus was on Diameter but this code can be highly automated with additional learnings from GTP/</a:t>
            </a:r>
            <a:r>
              <a:rPr lang="en-GB" sz="1800" dirty="0" err="1">
                <a:solidFill>
                  <a:schemeClr val="accent2"/>
                </a:solidFill>
              </a:rPr>
              <a:t>Sx</a:t>
            </a:r>
            <a:r>
              <a:rPr lang="en-GB" sz="1800" dirty="0">
                <a:solidFill>
                  <a:schemeClr val="accent2"/>
                </a:solidFill>
              </a:rPr>
              <a:t>.</a:t>
            </a:r>
          </a:p>
          <a:p>
            <a:r>
              <a:rPr lang="en-GB" sz="1800" dirty="0">
                <a:solidFill>
                  <a:schemeClr val="accent2"/>
                </a:solidFill>
              </a:rPr>
              <a:t>AI test system looks for bugs that a human would find it difficult to contemplate.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34937" y="1281632"/>
            <a:ext cx="8829551" cy="1619630"/>
            <a:chOff x="134937" y="1281632"/>
            <a:chExt cx="8829551" cy="1619630"/>
          </a:xfrm>
        </p:grpSpPr>
        <p:sp>
          <p:nvSpPr>
            <p:cNvPr id="6" name="Rectangle: Single Corner Snipped 3">
              <a:extLst>
                <a:ext uri="{FF2B5EF4-FFF2-40B4-BE49-F238E27FC236}">
                  <a16:creationId xmlns:a16="http://schemas.microsoft.com/office/drawing/2014/main" id="{93A777A2-4EC6-429B-87F3-AD5300021722}"/>
                </a:ext>
              </a:extLst>
            </p:cNvPr>
            <p:cNvSpPr/>
            <p:nvPr/>
          </p:nvSpPr>
          <p:spPr>
            <a:xfrm>
              <a:off x="487271" y="1293104"/>
              <a:ext cx="529389" cy="469231"/>
            </a:xfrm>
            <a:prstGeom prst="snip1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50">
                  <a:solidFill>
                    <a:srgbClr val="000000"/>
                  </a:solidFill>
                  <a:latin typeface="+mj-lt"/>
                </a:rPr>
                <a:t>DOC</a:t>
              </a:r>
            </a:p>
          </p:txBody>
        </p:sp>
        <p:sp>
          <p:nvSpPr>
            <p:cNvPr id="7" name="Rectangle: Single Corner Snipped 4">
              <a:extLst>
                <a:ext uri="{FF2B5EF4-FFF2-40B4-BE49-F238E27FC236}">
                  <a16:creationId xmlns:a16="http://schemas.microsoft.com/office/drawing/2014/main" id="{533F0B01-1598-44D5-B16A-3F70A3D4FCFF}"/>
                </a:ext>
              </a:extLst>
            </p:cNvPr>
            <p:cNvSpPr/>
            <p:nvPr/>
          </p:nvSpPr>
          <p:spPr>
            <a:xfrm>
              <a:off x="487271" y="1824680"/>
              <a:ext cx="529389" cy="469231"/>
            </a:xfrm>
            <a:prstGeom prst="snip1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050">
                  <a:solidFill>
                    <a:srgbClr val="000000"/>
                  </a:solidFill>
                  <a:latin typeface="+mj-lt"/>
                </a:rPr>
                <a:t>TXT</a:t>
              </a:r>
            </a:p>
          </p:txBody>
        </p:sp>
        <p:sp>
          <p:nvSpPr>
            <p:cNvPr id="8" name="Arrow: Right 5">
              <a:extLst>
                <a:ext uri="{FF2B5EF4-FFF2-40B4-BE49-F238E27FC236}">
                  <a16:creationId xmlns:a16="http://schemas.microsoft.com/office/drawing/2014/main" id="{EF51AC3B-285A-475B-8EBE-175796C3FEDD}"/>
                </a:ext>
              </a:extLst>
            </p:cNvPr>
            <p:cNvSpPr/>
            <p:nvPr/>
          </p:nvSpPr>
          <p:spPr>
            <a:xfrm>
              <a:off x="1149007" y="1410273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8FE6438-65A4-496F-838C-E1E612D5E69C}"/>
                </a:ext>
              </a:extLst>
            </p:cNvPr>
            <p:cNvSpPr txBox="1"/>
            <p:nvPr/>
          </p:nvSpPr>
          <p:spPr>
            <a:xfrm>
              <a:off x="134937" y="2263287"/>
              <a:ext cx="1768433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Specifications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1D8680F-F976-4B68-943A-C9F54997DBC4}"/>
                </a:ext>
              </a:extLst>
            </p:cNvPr>
            <p:cNvSpPr/>
            <p:nvPr/>
          </p:nvSpPr>
          <p:spPr>
            <a:xfrm>
              <a:off x="1536528" y="1455045"/>
              <a:ext cx="1239471" cy="7178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rgbClr val="000000"/>
                  </a:solidFill>
                  <a:latin typeface="+mj-lt"/>
                </a:rPr>
                <a:t>Validation System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09036B4-E1D8-4BB3-BCBE-4422DBB1CF6C}"/>
                </a:ext>
              </a:extLst>
            </p:cNvPr>
            <p:cNvSpPr/>
            <p:nvPr/>
          </p:nvSpPr>
          <p:spPr>
            <a:xfrm>
              <a:off x="3200785" y="1455045"/>
              <a:ext cx="1479495" cy="7178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>
                  <a:solidFill>
                    <a:srgbClr val="000000"/>
                  </a:solidFill>
                  <a:latin typeface="+mj-lt"/>
                </a:rPr>
                <a:t>Intermediate Language</a:t>
              </a:r>
            </a:p>
          </p:txBody>
        </p:sp>
        <p:sp>
          <p:nvSpPr>
            <p:cNvPr id="12" name="Arrow: Right 9">
              <a:extLst>
                <a:ext uri="{FF2B5EF4-FFF2-40B4-BE49-F238E27FC236}">
                  <a16:creationId xmlns:a16="http://schemas.microsoft.com/office/drawing/2014/main" id="{91E123B0-537A-4D0D-8508-67E958FC53FA}"/>
                </a:ext>
              </a:extLst>
            </p:cNvPr>
            <p:cNvSpPr/>
            <p:nvPr/>
          </p:nvSpPr>
          <p:spPr>
            <a:xfrm>
              <a:off x="4634169" y="1432148"/>
              <a:ext cx="350206" cy="359583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F831F3-38C4-42DA-8148-E8E031F168A9}"/>
                </a:ext>
              </a:extLst>
            </p:cNvPr>
            <p:cNvSpPr txBox="1"/>
            <p:nvPr/>
          </p:nvSpPr>
          <p:spPr>
            <a:xfrm>
              <a:off x="4888119" y="1425465"/>
              <a:ext cx="2785378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AI based Test Systems</a:t>
              </a:r>
            </a:p>
          </p:txBody>
        </p:sp>
        <p:sp>
          <p:nvSpPr>
            <p:cNvPr id="14" name="Arrow: Right 11">
              <a:extLst>
                <a:ext uri="{FF2B5EF4-FFF2-40B4-BE49-F238E27FC236}">
                  <a16:creationId xmlns:a16="http://schemas.microsoft.com/office/drawing/2014/main" id="{49B84A79-7BFC-4D31-AA02-20C39347ED6C}"/>
                </a:ext>
              </a:extLst>
            </p:cNvPr>
            <p:cNvSpPr/>
            <p:nvPr/>
          </p:nvSpPr>
          <p:spPr>
            <a:xfrm>
              <a:off x="4648915" y="1813327"/>
              <a:ext cx="350206" cy="359583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763570F-537D-4471-BF76-CE318FB52322}"/>
                </a:ext>
              </a:extLst>
            </p:cNvPr>
            <p:cNvSpPr txBox="1"/>
            <p:nvPr/>
          </p:nvSpPr>
          <p:spPr>
            <a:xfrm>
              <a:off x="4924215" y="1821917"/>
              <a:ext cx="2331087" cy="70788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2000">
                  <a:latin typeface="+mj-lt"/>
                </a:rPr>
                <a:t>Frameworks </a:t>
              </a:r>
            </a:p>
            <a:p>
              <a:r>
                <a:rPr lang="en-US" sz="2000">
                  <a:latin typeface="+mj-lt"/>
                </a:rPr>
                <a:t>(C/C++, Java, etc.)</a:t>
              </a:r>
            </a:p>
          </p:txBody>
        </p:sp>
        <p:sp>
          <p:nvSpPr>
            <p:cNvPr id="16" name="Arrow: Right 13">
              <a:extLst>
                <a:ext uri="{FF2B5EF4-FFF2-40B4-BE49-F238E27FC236}">
                  <a16:creationId xmlns:a16="http://schemas.microsoft.com/office/drawing/2014/main" id="{E176A95E-F9E1-4234-B8F9-F71AB49FBD17}"/>
                </a:ext>
              </a:extLst>
            </p:cNvPr>
            <p:cNvSpPr/>
            <p:nvPr/>
          </p:nvSpPr>
          <p:spPr>
            <a:xfrm>
              <a:off x="2813049" y="1410273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7" name="Arrow: Right 14">
              <a:extLst>
                <a:ext uri="{FF2B5EF4-FFF2-40B4-BE49-F238E27FC236}">
                  <a16:creationId xmlns:a16="http://schemas.microsoft.com/office/drawing/2014/main" id="{2061E17E-124E-40A8-ACCA-79045F7981A1}"/>
                </a:ext>
              </a:extLst>
            </p:cNvPr>
            <p:cNvSpPr/>
            <p:nvPr/>
          </p:nvSpPr>
          <p:spPr>
            <a:xfrm>
              <a:off x="7219729" y="1779006"/>
              <a:ext cx="387737" cy="8288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D0DBE5B-8DB3-4E33-9401-5AC0A63DC322}"/>
                </a:ext>
              </a:extLst>
            </p:cNvPr>
            <p:cNvSpPr txBox="1"/>
            <p:nvPr/>
          </p:nvSpPr>
          <p:spPr>
            <a:xfrm>
              <a:off x="7807844" y="1885599"/>
              <a:ext cx="1156644" cy="101566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M-CORD</a:t>
              </a:r>
            </a:p>
            <a:p>
              <a:r>
                <a:rPr lang="en-US" sz="2000" dirty="0">
                  <a:latin typeface="+mj-lt"/>
                </a:rPr>
                <a:t>projects</a:t>
              </a:r>
            </a:p>
          </p:txBody>
        </p:sp>
        <p:sp>
          <p:nvSpPr>
            <p:cNvPr id="19" name="Arrow: Bent 16">
              <a:extLst>
                <a:ext uri="{FF2B5EF4-FFF2-40B4-BE49-F238E27FC236}">
                  <a16:creationId xmlns:a16="http://schemas.microsoft.com/office/drawing/2014/main" id="{EE9F0351-8209-425B-ACDE-A39EEAF968C9}"/>
                </a:ext>
              </a:extLst>
            </p:cNvPr>
            <p:cNvSpPr/>
            <p:nvPr/>
          </p:nvSpPr>
          <p:spPr>
            <a:xfrm rot="5400000">
              <a:off x="7729412" y="1459691"/>
              <a:ext cx="309948" cy="638632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 err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A959199-2AF2-4128-9BBD-380F60C7973B}"/>
                </a:ext>
              </a:extLst>
            </p:cNvPr>
            <p:cNvSpPr txBox="1"/>
            <p:nvPr/>
          </p:nvSpPr>
          <p:spPr>
            <a:xfrm>
              <a:off x="7607466" y="1281632"/>
              <a:ext cx="1357022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+mj-lt"/>
                </a:rPr>
                <a:t>Validation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2D34E27-D68E-4B02-AAD4-33EF576D6CA5}"/>
                </a:ext>
              </a:extLst>
            </p:cNvPr>
            <p:cNvSpPr txBox="1"/>
            <p:nvPr/>
          </p:nvSpPr>
          <p:spPr>
            <a:xfrm>
              <a:off x="1770247" y="2138223"/>
              <a:ext cx="644728" cy="276999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+mj-lt"/>
                </a:rPr>
                <a:t>python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1065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267494"/>
            <a:ext cx="7399312" cy="576064"/>
          </a:xfrm>
        </p:spPr>
        <p:txBody>
          <a:bodyPr/>
          <a:lstStyle/>
          <a:p>
            <a:r>
              <a:rPr lang="en-US" dirty="0"/>
              <a:t>An Example with the Diameter Protocol (2/3)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47E68B-7013-4068-855D-7EC322EAA6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7544" y="771550"/>
            <a:ext cx="8352928" cy="40322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</a:rPr>
              <a:t>For TS 32.299 </a:t>
            </a:r>
            <a:r>
              <a:rPr lang="en-US" sz="1200" dirty="0">
                <a:solidFill>
                  <a:schemeClr val="accent2"/>
                </a:solidFill>
                <a:hlinkClick r:id="rId2"/>
              </a:rPr>
              <a:t>[TGPP.32.299]</a:t>
            </a:r>
            <a:r>
              <a:rPr lang="en-US" sz="1200" dirty="0">
                <a:solidFill>
                  <a:schemeClr val="accent2"/>
                </a:solidFill>
              </a:rPr>
              <a:t>, processing took approximately 9 hours.  Some issues (see I-D for the entire list) were:</a:t>
            </a:r>
          </a:p>
          <a:p>
            <a:r>
              <a:rPr lang="en-US" sz="1200" dirty="0">
                <a:solidFill>
                  <a:schemeClr val="accent2"/>
                </a:solidFill>
              </a:rPr>
              <a:t>Unique Table format that required custom code development.</a:t>
            </a:r>
          </a:p>
          <a:p>
            <a:r>
              <a:rPr lang="en-US" sz="1200" dirty="0">
                <a:solidFill>
                  <a:schemeClr val="accent2"/>
                </a:solidFill>
              </a:rPr>
              <a:t>Required to remove imported AVPs and create a new table due to numerous errors.</a:t>
            </a:r>
          </a:p>
          <a:p>
            <a:r>
              <a:rPr lang="en-US" sz="1200" dirty="0" err="1">
                <a:solidFill>
                  <a:schemeClr val="accent2"/>
                </a:solidFill>
              </a:rPr>
              <a:t>Enums</a:t>
            </a:r>
            <a:r>
              <a:rPr lang="en-US" sz="1200" dirty="0">
                <a:solidFill>
                  <a:schemeClr val="accent2"/>
                </a:solidFill>
              </a:rPr>
              <a:t> were a large issue so hand editing had to take place to clean up the values.</a:t>
            </a:r>
          </a:p>
          <a:p>
            <a:r>
              <a:rPr lang="en-US" sz="1200" dirty="0">
                <a:solidFill>
                  <a:schemeClr val="accent2"/>
                </a:solidFill>
              </a:rPr>
              <a:t>The following AVPs were removed as they have no definitions in this or 3GPP/OMA specifications: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Submission-Timestamp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Monitored-HPLMN-Identifier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Prose-Function-PLMN-Identifier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VASP-Id  &amp; VAS-Id  removed from MMS-Information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Service-Generic-Information removed from Service-Information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3GPP-Session-Stop-Indicator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M2M-Information, IM-Information DCD-Information removed from Service-Information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SM-Device-Trigger-Information's Reference-Number </a:t>
            </a:r>
          </a:p>
          <a:p>
            <a:pPr lvl="1"/>
            <a:r>
              <a:rPr lang="en-US" sz="1200" dirty="0">
                <a:solidFill>
                  <a:schemeClr val="accent2"/>
                </a:solidFill>
              </a:rPr>
              <a:t>Incoming-Trunk-Group-ID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</a:rPr>
              <a:t>For TS 29.272 </a:t>
            </a:r>
            <a:r>
              <a:rPr lang="en-US" sz="1200" dirty="0">
                <a:solidFill>
                  <a:schemeClr val="accent2"/>
                </a:solidFill>
                <a:hlinkClick r:id="rId3"/>
              </a:rPr>
              <a:t>[TGPP.29.272]</a:t>
            </a:r>
            <a:r>
              <a:rPr lang="en-US" sz="1200" dirty="0">
                <a:solidFill>
                  <a:schemeClr val="accent2"/>
                </a:solidFill>
              </a:rPr>
              <a:t>, AVPs have no assigned value.  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</a:rPr>
              <a:t>Was discovered that ~60 AVPs related to </a:t>
            </a:r>
            <a:r>
              <a:rPr lang="en-US" sz="1200" dirty="0" err="1">
                <a:solidFill>
                  <a:schemeClr val="accent2"/>
                </a:solidFill>
              </a:rPr>
              <a:t>ProSe</a:t>
            </a:r>
            <a:r>
              <a:rPr lang="en-US" sz="1200" dirty="0">
                <a:solidFill>
                  <a:schemeClr val="accent2"/>
                </a:solidFill>
              </a:rPr>
              <a:t> were to be registered circa 2011. CR was accepted but update was never made to the AVP registry document making it impossible to actually bill for </a:t>
            </a:r>
            <a:r>
              <a:rPr lang="en-US" sz="1200" dirty="0" err="1">
                <a:solidFill>
                  <a:schemeClr val="accent2"/>
                </a:solidFill>
              </a:rPr>
              <a:t>ProSe</a:t>
            </a:r>
            <a:r>
              <a:rPr lang="en-US" sz="1200" dirty="0">
                <a:solidFill>
                  <a:schemeClr val="accent2"/>
                </a:solidFill>
              </a:rPr>
              <a:t>!</a:t>
            </a:r>
          </a:p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</a:rPr>
              <a:t>IoT billing AVP was defined as a stub in 32.299 as grouped with an assigned AVP #.  Billing cannot be done with this AVP!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816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8D06EB-7DE3-409D-8E94-CED095AE9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114" y="267494"/>
            <a:ext cx="7399312" cy="576064"/>
          </a:xfrm>
        </p:spPr>
        <p:txBody>
          <a:bodyPr/>
          <a:lstStyle/>
          <a:p>
            <a:r>
              <a:rPr lang="en-US" dirty="0"/>
              <a:t>An Example with the Diameter Protocol (3/3)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47E68B-7013-4068-855D-7EC322EAA6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7544" y="843781"/>
            <a:ext cx="8352928" cy="4032225"/>
          </a:xfrm>
          <a:prstGeom prst="rect">
            <a:avLst/>
          </a:prstGeom>
        </p:spPr>
        <p:txBody>
          <a:bodyPr/>
          <a:lstStyle/>
          <a:p>
            <a:r>
              <a:rPr lang="en-US" sz="1400" dirty="0">
                <a:solidFill>
                  <a:schemeClr val="accent2"/>
                </a:solidFill>
              </a:rPr>
              <a:t>Result presented to IETF (with 3GPP members in attendance) in June 2017 as </a:t>
            </a:r>
            <a:r>
              <a:rPr lang="en-US" sz="1400" dirty="0">
                <a:solidFill>
                  <a:schemeClr val="accent2"/>
                </a:solidFill>
                <a:hlinkClick r:id="rId2"/>
              </a:rPr>
              <a:t>https://tools.ietf.org/id/draft-bertz-dime-diamimpr-00.html</a:t>
            </a:r>
            <a:endParaRPr lang="en-US" sz="1400" dirty="0">
              <a:solidFill>
                <a:schemeClr val="accent2"/>
              </a:solidFill>
            </a:endParaRPr>
          </a:p>
          <a:p>
            <a:r>
              <a:rPr lang="en-US" sz="1400" dirty="0">
                <a:solidFill>
                  <a:schemeClr val="accent2"/>
                </a:solidFill>
              </a:rPr>
              <a:t>Some specifications were okay and others had issues making it impossible to process the document.</a:t>
            </a:r>
          </a:p>
          <a:p>
            <a:r>
              <a:rPr lang="en-US" sz="1400" dirty="0">
                <a:solidFill>
                  <a:schemeClr val="accent2"/>
                </a:solidFill>
              </a:rPr>
              <a:t>I-D only covers high level categories as specific line issues were too numerous.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7B836-7443-4AD2-8901-03DE6DDBD7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0738" y="4803775"/>
            <a:ext cx="703262" cy="274638"/>
          </a:xfrm>
          <a:prstGeom prst="rect">
            <a:avLst/>
          </a:prstGeom>
        </p:spPr>
        <p:txBody>
          <a:bodyPr/>
          <a:lstStyle/>
          <a:p>
            <a:fld id="{231F87C6-8F4B-C14F-952F-C5F8DB9F277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D605A1-2A2B-4AAF-9554-0F9F3FD14133}"/>
              </a:ext>
            </a:extLst>
          </p:cNvPr>
          <p:cNvSpPr txBox="1"/>
          <p:nvPr/>
        </p:nvSpPr>
        <p:spPr>
          <a:xfrm>
            <a:off x="906358" y="2802507"/>
            <a:ext cx="1753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Specifications</a:t>
            </a:r>
            <a:r>
              <a:rPr lang="en-US" dirty="0"/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discussed in I-D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29FC23-5D96-4BFF-A232-4BB8F47BFF78}"/>
              </a:ext>
            </a:extLst>
          </p:cNvPr>
          <p:cNvSpPr/>
          <p:nvPr/>
        </p:nvSpPr>
        <p:spPr>
          <a:xfrm>
            <a:off x="2520594" y="2119967"/>
            <a:ext cx="31315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4004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"/>
              </a:rPr>
              <a:t>[RFC4004]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4006 bis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4"/>
              </a:rPr>
              <a:t>[I-D.bertz-dime-rfc4006bis]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4950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5"/>
              </a:rPr>
              <a:t>[RFC4950]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5447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6"/>
              </a:rPr>
              <a:t>[RFC5447]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5777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7"/>
              </a:rPr>
              <a:t>[RFC5777]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5778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8"/>
              </a:rPr>
              <a:t>[RFC5778]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Diameter Load (draft)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9"/>
              </a:rPr>
              <a:t>[I-</a:t>
            </a:r>
            <a:r>
              <a:rPr lang="en-US" sz="1000" dirty="0" err="1">
                <a:solidFill>
                  <a:srgbClr val="000000"/>
                </a:solidFill>
                <a:latin typeface="verdana" panose="020B0604030504040204" pitchFamily="34" charset="0"/>
                <a:hlinkClick r:id="rId9"/>
              </a:rPr>
              <a:t>D.ietf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9"/>
              </a:rPr>
              <a:t>-dime-load]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6733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0"/>
              </a:rPr>
              <a:t>[RFC6733]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7155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1"/>
              </a:rPr>
              <a:t>[RFC7155]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7683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2"/>
              </a:rPr>
              <a:t>[RFC7683]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RFC 7944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3"/>
              </a:rPr>
              <a:t>[RFC7944]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29.214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4"/>
              </a:rPr>
              <a:t>[TGPP.29.214]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29.345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5"/>
              </a:rPr>
              <a:t>[TGPP.29.345]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29.344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6"/>
              </a:rPr>
              <a:t>[TGPP.29.344]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29.343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7"/>
              </a:rPr>
              <a:t>[TGPP.29.343]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29.338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8"/>
              </a:rPr>
              <a:t>[TGPP.29.338]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C4D7C2-750F-4238-B27C-2BB0BF90308D}"/>
              </a:ext>
            </a:extLst>
          </p:cNvPr>
          <p:cNvSpPr/>
          <p:nvPr/>
        </p:nvSpPr>
        <p:spPr>
          <a:xfrm>
            <a:off x="5724128" y="2067694"/>
            <a:ext cx="299997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29.337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19"/>
              </a:rPr>
              <a:t>[TGPP.29.337]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29.336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0"/>
              </a:rPr>
              <a:t>[TGPP.29.336]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29.329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1"/>
              </a:rPr>
              <a:t>[TGPP.29.329]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32.299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2"/>
              </a:rPr>
              <a:t>[TGPP.32.299]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29.154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3"/>
              </a:rPr>
              <a:t>[TGPP.29.154]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29.215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4"/>
              </a:rPr>
              <a:t>[TGPP.29.215]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29.368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5"/>
              </a:rPr>
              <a:t>[TGPP.29.368]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29.128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6"/>
              </a:rPr>
              <a:t>[TGPP.29.128]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29.173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7"/>
              </a:rPr>
              <a:t>[TGPP.29.173]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29.217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8"/>
              </a:rPr>
              <a:t>[TGPP.29.217]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29.273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9"/>
              </a:rPr>
              <a:t>[TGPP.29.273]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29.272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0"/>
              </a:rPr>
              <a:t>[TGPP.29.272]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29.061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1"/>
              </a:rPr>
              <a:t>[TGPP.29.061]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29.212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2"/>
              </a:rPr>
              <a:t>[TGPP.29.212]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32.299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22"/>
              </a:rPr>
              <a:t>[TGPP.32.299]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29.229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3"/>
              </a:rPr>
              <a:t>[TGPP.29.229]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3GPP TS 29.468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hlinkClick r:id="rId34"/>
              </a:rPr>
              <a:t>[TGPP.29.468]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2420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CB6674-697A-4BB6-89FC-439BFAAD7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88" y="987574"/>
            <a:ext cx="8175738" cy="3185146"/>
          </a:xfrm>
        </p:spPr>
        <p:txBody>
          <a:bodyPr/>
          <a:lstStyle/>
          <a:p>
            <a:r>
              <a:rPr lang="en-US" dirty="0"/>
              <a:t>GSMA ask 3GPP PCG to approve an analysis of the tool and the impacts of hosting and integrating it into the 3GPP processes.</a:t>
            </a:r>
          </a:p>
          <a:p>
            <a:pPr lvl="1"/>
            <a:r>
              <a:rPr lang="en-US" dirty="0"/>
              <a:t>This may include aspects of MCC:</a:t>
            </a:r>
          </a:p>
          <a:p>
            <a:pPr lvl="2"/>
            <a:r>
              <a:rPr lang="en-US" dirty="0"/>
              <a:t>Hosting the model registry</a:t>
            </a:r>
          </a:p>
          <a:p>
            <a:pPr lvl="2"/>
            <a:r>
              <a:rPr lang="en-US" dirty="0"/>
              <a:t>Hosting the distribution of tools to be shared with 3GPP participants</a:t>
            </a:r>
          </a:p>
          <a:p>
            <a:pPr lvl="2"/>
            <a:r>
              <a:rPr lang="en-US" dirty="0"/>
              <a:t>Hosting &amp; Executing QA tools that cannot be shared with 3GPP participants</a:t>
            </a:r>
          </a:p>
          <a:p>
            <a:pPr lvl="2"/>
            <a:r>
              <a:rPr lang="en-US" dirty="0"/>
              <a:t>Manage requirements / reports for the QA tools and model registry</a:t>
            </a:r>
          </a:p>
          <a:p>
            <a:endParaRPr lang="en-US" sz="200" dirty="0"/>
          </a:p>
          <a:p>
            <a:r>
              <a:rPr lang="en-US" dirty="0"/>
              <a:t>Progress can be reported to PCG#43.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BC8822-712D-4A47-865C-BCD41890C8D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2D2AFC-71C4-4511-B128-4ECEE52D3027}" type="slidenum">
              <a:rPr lang="en-ZA" smtClean="0"/>
              <a:pPr/>
              <a:t>8</a:t>
            </a:fld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4A115D-769B-40EF-8EFF-C4FC3E23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396000"/>
            <a:ext cx="7696834" cy="857250"/>
          </a:xfrm>
        </p:spPr>
        <p:txBody>
          <a:bodyPr/>
          <a:lstStyle/>
          <a:p>
            <a:r>
              <a:rPr lang="en-US" dirty="0"/>
              <a:t>Ask to 3GPP PCG</a:t>
            </a:r>
          </a:p>
        </p:txBody>
      </p:sp>
    </p:spTree>
    <p:extLst>
      <p:ext uri="{BB962C8B-B14F-4D97-AF65-F5344CB8AC3E}">
        <p14:creationId xmlns:p14="http://schemas.microsoft.com/office/powerpoint/2010/main" val="238895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5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28625" y="490483"/>
            <a:ext cx="8272464" cy="4292655"/>
            <a:chOff x="428625" y="490483"/>
            <a:chExt cx="8272464" cy="429265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401" y="490483"/>
              <a:ext cx="904240" cy="904240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428625" y="4711700"/>
              <a:ext cx="8272464" cy="71438"/>
              <a:chOff x="428625" y="4711700"/>
              <a:chExt cx="8272464" cy="7143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28625" y="4711700"/>
                <a:ext cx="2757488" cy="7143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186113" y="4711700"/>
                <a:ext cx="2757488" cy="71438"/>
              </a:xfrm>
              <a:prstGeom prst="rect">
                <a:avLst/>
              </a:prstGeom>
              <a:solidFill>
                <a:srgbClr val="E3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943601" y="4711700"/>
                <a:ext cx="2757488" cy="71438"/>
              </a:xfrm>
              <a:prstGeom prst="rect">
                <a:avLst/>
              </a:prstGeom>
              <a:solidFill>
                <a:srgbClr val="94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</p:grpSp>
      </p:grp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336770"/>
      </p:ext>
    </p:extLst>
  </p:cSld>
  <p:clrMapOvr>
    <a:masterClrMapping/>
  </p:clrMapOvr>
</p:sld>
</file>

<file path=ppt/theme/theme1.xml><?xml version="1.0" encoding="utf-8"?>
<a:theme xmlns:a="http://schemas.openxmlformats.org/drawingml/2006/main" name="1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8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GroupDocument_ItemAdded</Name>
    <Synchronization>Synchronous</Synchronization>
    <Type>10001</Type>
    <SequenceNumber>101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GroupDocument_ItemUpdated</Name>
    <Synchronization>Synchronous</Synchronization>
    <Type>10002</Type>
    <SequenceNumber>103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Group Document" ma:contentTypeID="0x010100EC728DFF17A841B193288BA44365FF7000B94428117C9D4ABEAE546B343679976600ACDBF4E2DAA944C2AE01FEAD255A01F60016DC25A8DFC0484881EB9CFEF2817023" ma:contentTypeVersion="3" ma:contentTypeDescription="Group Document Content Type" ma:contentTypeScope="" ma:versionID="63b97cbfe085a22269186b4cc5abeae8">
  <xsd:schema xmlns:xsd="http://www.w3.org/2001/XMLSchema" xmlns:xs="http://www.w3.org/2001/XMLSchema" xmlns:p="http://schemas.microsoft.com/office/2006/metadata/properties" xmlns:ns2="ADEDD60E-22E2-4049-BE99-80A2BB237DD5" xmlns:ns3="54cf9ea2-8b24-4a35-a789-c10402c86061" targetNamespace="http://schemas.microsoft.com/office/2006/metadata/properties" ma:root="true" ma:fieldsID="f524f277199f510f3c4726010a297538" ns2:_="" ns3:_="">
    <xsd:import namespace="ADEDD60E-22E2-4049-BE99-80A2BB237DD5"/>
    <xsd:import namespace="54cf9ea2-8b24-4a35-a789-c10402c86061"/>
    <xsd:element name="properties">
      <xsd:complexType>
        <xsd:sequence>
          <xsd:element name="documentManagement">
            <xsd:complexType>
              <xsd:all>
                <xsd:element ref="ns2:GSMATitle" minOccurs="0"/>
                <xsd:element ref="ns2:GSMAKBCategoryTaxHTField0" minOccurs="0"/>
                <xsd:element ref="ns2:GSMADocumentTypeTaxHTField0" minOccurs="0"/>
                <xsd:element ref="ns2:GSMASecurityGroup"/>
                <xsd:element ref="ns2:GSMADocumentOwner" minOccurs="0"/>
                <xsd:element ref="ns2:GSMARelatedDiscussion" minOccurs="0"/>
                <xsd:element ref="ns2:GSMADocumentCreatedDate" minOccurs="0"/>
                <xsd:element ref="ns2:GSMADocumentCreatedBy" minOccurs="0"/>
                <xsd:element ref="ns2:GSMATemplateNumber" minOccurs="0"/>
                <xsd:element ref="ns2:GSMATemplateConversionStatus" minOccurs="0"/>
                <xsd:element ref="ns2:GSMAMeetingNameAndNumberText" minOccurs="0"/>
                <xsd:element ref="ns2:GSMAMeetingNameAndNumber" minOccurs="0"/>
                <xsd:element ref="ns2:GSMAMeetingItemNumber" minOccurs="0"/>
                <xsd:element ref="ns2:GSMAMeetingDate" minOccurs="0"/>
                <xsd:element ref="ns2:GSMAMeetingLocation" minOccurs="0"/>
                <xsd:element ref="ns2:GSMAMeetingNameAndNumberLocal" minOccurs="0"/>
                <xsd:element ref="ns2:GSMAMeetingItemNumberLocal" minOccurs="0"/>
                <xsd:element ref="ns2:GSMAItemFor" minOccurs="0"/>
                <xsd:element ref="ns2:GSMADocumentNumber" minOccurs="0"/>
                <xsd:element ref="ns2:GSMAShowInGeneralView" minOccurs="0"/>
                <xsd:element ref="ns2:GSMASummary" minOccurs="0"/>
                <xsd:element ref="ns2:GSMAListOfContributors" minOccurs="0"/>
                <xsd:element ref="ns3:_dlc_DocId" minOccurs="0"/>
                <xsd:element ref="ns3:_dlc_DocIdUrl" minOccurs="0"/>
                <xsd:element ref="ns3:_dlc_DocIdPersistI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DD60E-22E2-4049-BE99-80A2BB237DD5" elementFormDefault="qualified">
    <xsd:import namespace="http://schemas.microsoft.com/office/2006/documentManagement/types"/>
    <xsd:import namespace="http://schemas.microsoft.com/office/infopath/2007/PartnerControls"/>
    <xsd:element name="GSMATitle" ma:index="8" nillable="true" ma:displayName="Document Title" ma:internalName="GSMATitle">
      <xsd:simpleType>
        <xsd:restriction base="dms:Text"/>
      </xsd:simpleType>
    </xsd:element>
    <xsd:element name="GSMAKBCategoryTaxHTField0" ma:index="10" nillable="true" ma:taxonomy="true" ma:internalName="GSMAKBCategoryTaxHTField0" ma:taxonomyFieldName="GSMAKBCategory" ma:displayName="KB Category" ma:fieldId="{21dee129-e704-4a2f-bbcd-72336400b048}" ma:taxonomyMulti="true" ma:sspId="da14f4a6-95d7-4d6d-97ca-713f9b6ea8eb" ma:termSetId="7526875a-7b98-42d9-b6a7-9f2766f847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DocumentTypeTaxHTField0" ma:index="12" ma:taxonomy="true" ma:internalName="GSMADocumentTypeTaxHTField0" ma:taxonomyFieldName="GSMADocumentType" ma:displayName="Document Type" ma:fieldId="{34a499d2-2c5a-49b8-81ca-7ba3b22c0d34}" ma:sspId="da14f4a6-95d7-4d6d-97ca-713f9b6ea8eb" ma:termSetId="ede25075-d64e-4502-8d90-5c5d069245c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SecurityGroup" ma:index="13" ma:displayName="Security Classification" ma:internalName="GSMASecurityGroup">
      <xsd:simpleType>
        <xsd:restriction base="dms:Choice">
          <xsd:enumeration value="Non-confidential"/>
          <xsd:enumeration value="Confidential - Full, Rapporteur, Associate and Affiliate Members"/>
          <xsd:enumeration value="Confidential - Full and Rapporteur Members"/>
          <xsd:enumeration value="Confidential - Full Members"/>
          <xsd:enumeration value="Confidential - Group Members"/>
          <xsd:enumeration value="Confidential - Group Members (Full Members only)"/>
          <xsd:enumeration value="Confidential - Group Chairs"/>
        </xsd:restriction>
      </xsd:simpleType>
    </xsd:element>
    <xsd:element name="GSMADocumentOwner" ma:index="14" nillable="true" ma:displayName="Document Owner" ma:list="UserInfo" ma:SharePointGroup="0" ma:internalName="GSMA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RelatedDiscussion" ma:index="15" nillable="true" ma:displayName="Related Discussion" ma:format="Hyperlink" ma:internalName="GSMARelatedDiscussio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DocumentCreatedDate" ma:index="16" nillable="true" ma:displayName="Document Creation Date" ma:internalName="GSMADocumentCreatedDate">
      <xsd:simpleType>
        <xsd:restriction base="dms:DateTime"/>
      </xsd:simpleType>
    </xsd:element>
    <xsd:element name="GSMADocumentCreatedBy" ma:index="17" nillable="true" ma:displayName="Document Author" ma:internalName="GSMADocumentCreat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TemplateNumber" ma:index="18" nillable="true" ma:displayName="Template Number" ma:internalName="GSMATemplateNumber" ma:readOnly="true">
      <xsd:simpleType>
        <xsd:restriction base="dms:Text"/>
      </xsd:simpleType>
    </xsd:element>
    <xsd:element name="GSMATemplateConversionStatus" ma:index="19" nillable="true" ma:displayName="Template Conversion Status" ma:internalName="GSMATemplateConversionStatus" ma:readOnly="false">
      <xsd:simpleType>
        <xsd:restriction base="dms:Text"/>
      </xsd:simpleType>
    </xsd:element>
    <xsd:element name="GSMAMeetingNameAndNumberText" ma:index="20" nillable="true" ma:displayName="Meeting Name and Number Text" ma:internalName="GSMAMeetingNameAndNumberText">
      <xsd:simpleType>
        <xsd:restriction base="dms:Text"/>
      </xsd:simpleType>
    </xsd:element>
    <xsd:element name="GSMAMeetingNameAndNumber" ma:index="21" nillable="true" ma:displayName="Meeting Name and Number" ma:format="Hyperlink" ma:internalName="GSMAMeetingNameAndNumber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" ma:index="22" nillable="true" ma:displayName="Meeting Document Number" ma:internalName="GSMAMeetingItemNumber">
      <xsd:simpleType>
        <xsd:restriction base="dms:Text"/>
      </xsd:simpleType>
    </xsd:element>
    <xsd:element name="GSMAMeetingDate" ma:index="23" nillable="true" ma:displayName="Meeting Date" ma:indexed="true" ma:internalName="GSMAMeetingDate">
      <xsd:simpleType>
        <xsd:restriction base="dms:DateTime"/>
      </xsd:simpleType>
    </xsd:element>
    <xsd:element name="GSMAMeetingLocation" ma:index="24" nillable="true" ma:displayName="Meeting Location" ma:internalName="GSMAMeetingLocation">
      <xsd:simpleType>
        <xsd:restriction base="dms:Text"/>
      </xsd:simpleType>
    </xsd:element>
    <xsd:element name="GSMAMeetingNameAndNumberLocal" ma:index="25" nillable="true" ma:displayName="Meeting Name and Number (Local)" ma:format="Hyperlink" ma:internalName="GSMAMeetingNameAndNumberLoca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Local" ma:index="26" nillable="true" ma:displayName="Meeting Document Number (Local)" ma:internalName="GSMAMeetingItemNumberLocal" ma:readOnly="true">
      <xsd:simpleType>
        <xsd:restriction base="dms:Text"/>
      </xsd:simpleType>
    </xsd:element>
    <xsd:element name="GSMAItemFor" ma:index="27" nillable="true" ma:displayName="This document is for" ma:internalName="GSMAItemFor">
      <xsd:simpleType>
        <xsd:restriction base="dms:Choice">
          <xsd:enumeration value="Approval"/>
          <xsd:enumeration value="Discussion"/>
          <xsd:enumeration value="Information Only"/>
        </xsd:restriction>
      </xsd:simpleType>
    </xsd:element>
    <xsd:element name="GSMADocumentNumber" ma:index="28" nillable="true" ma:displayName="Document Number" ma:internalName="GSMADocumentNumber">
      <xsd:simpleType>
        <xsd:restriction base="dms:Text"/>
      </xsd:simpleType>
    </xsd:element>
    <xsd:element name="GSMAShowInGeneralView" ma:index="29" nillable="true" ma:displayName="Show in General View" ma:description="Should this document be displayed in the General view?" ma:indexed="true" ma:internalName="GSMAShowInGeneralView">
      <xsd:simpleType>
        <xsd:restriction base="dms:Boolean"/>
      </xsd:simpleType>
    </xsd:element>
    <xsd:element name="GSMASummary" ma:index="30" nillable="true" ma:displayName="Summary" ma:internalName="GSMASummary">
      <xsd:simpleType>
        <xsd:restriction base="dms:Note"/>
      </xsd:simpleType>
    </xsd:element>
    <xsd:element name="GSMAListOfContributors" ma:index="31" nillable="true" ma:displayName="List of contributors" ma:description="A list of contributors to be displayed on the cover sheet of the document" ma:internalName="GSMAListOfContributors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f9ea2-8b24-4a35-a789-c10402c86061" elementFormDefault="qualified">
    <xsd:import namespace="http://schemas.microsoft.com/office/2006/documentManagement/types"/>
    <xsd:import namespace="http://schemas.microsoft.com/office/infopath/2007/PartnerControls"/>
    <xsd:element name="_dlc_DocId" ma:index="3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35" nillable="true" ma:displayName="Taxonomy Catch All Column" ma:description="" ma:hidden="true" ma:list="{4a451a5f-d246-48f2-841a-fce3dd0c2c73}" ma:internalName="TaxCatchAll" ma:showField="CatchAllData" ma:web="54cf9ea2-8b24-4a35-a789-c10402c860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SMADocumentCreatedDate xmlns="ADEDD60E-22E2-4049-BE99-80A2BB237DD5">2018-08-31T18:29:09+00:00</GSMADocumentCreatedDate>
    <GSMASummary xmlns="ADEDD60E-22E2-4049-BE99-80A2BB237DD5" xsi:nil="true"/>
    <GSMADocumentCreatedBy xmlns="ADEDD60E-22E2-4049-BE99-80A2BB237DD5">
      <UserInfo>
        <DisplayName/>
        <AccountId xsi:nil="true"/>
        <AccountType/>
      </UserInfo>
    </GSMADocumentCreatedBy>
    <GSMAMeetingItemNumber xmlns="ADEDD60E-22E2-4049-BE99-80A2BB237DD5">TG#11 Doc 019</GSMAMeetingItemNumber>
    <GSMAMeetingLocation xmlns="ADEDD60E-22E2-4049-BE99-80A2BB237DD5">Los Angeles, MWC Americas</GSMAMeetingLocation>
    <GSMAMeetingDate xmlns="ADEDD60E-22E2-4049-BE99-80A2BB237DD5">2018-09-09T08:00:00+00:00</GSMAMeetingDate>
    <_dlc_DocId xmlns="54cf9ea2-8b24-4a35-a789-c10402c86061">INFO-4613-149</_dlc_DocId>
    <GSMASecurityGroup xmlns="ADEDD60E-22E2-4049-BE99-80A2BB237DD5">Confidential - Group Members</GSMASecurityGroup>
    <GSMARelatedDiscussion xmlns="ADEDD60E-22E2-4049-BE99-80A2BB237DD5">
      <Url xsi:nil="true"/>
      <Description xsi:nil="true"/>
    </GSMARelatedDiscussion>
    <GSMATemplateConversionStatus xmlns="ADEDD60E-22E2-4049-BE99-80A2BB237DD5" xsi:nil="true"/>
    <GSMAMeetingItemNumberLocal xmlns="ADEDD60E-22E2-4049-BE99-80A2BB237DD5">TG#11 Doc 019</GSMAMeetingItemNumberLocal>
    <_dlc_DocIdUrl xmlns="54cf9ea2-8b24-4a35-a789-c10402c86061">
      <Url>https://infocentre2.gsma.com/gp/bsg/TG/_layouts/DocIdRedir.aspx?ID=INFO-4613-149</Url>
      <Description>INFO-4613-149</Description>
    </_dlc_DocIdUrl>
    <GSMAMeetingNameAndNumberLocal xmlns="ADEDD60E-22E2-4049-BE99-80A2BB237DD5">
      <Url>https://infocentre2.gsma.com/gp/bsg/TG/Lists/Calendar/DispForm.aspx?ID=12</Url>
      <Description>TG #11</Description>
    </GSMAMeetingNameAndNumberLocal>
    <GSMADocumentNumber xmlns="ADEDD60E-22E2-4049-BE99-80A2BB237DD5" xsi:nil="true"/>
    <GSMATitle xmlns="ADEDD60E-22E2-4049-BE99-80A2BB237DD5">GSMA TG Doc 10_014 Working Group Report Shanghai 2018</GSMATitle>
    <GSMAItemFor xmlns="ADEDD60E-22E2-4049-BE99-80A2BB237DD5">Information Only</GSMAItemFor>
    <TaxCatchAll xmlns="54cf9ea2-8b24-4a35-a789-c10402c86061">
      <Value>8</Value>
    </TaxCatchAll>
    <GSMAMeetingNameAndNumberText xmlns="ADEDD60E-22E2-4049-BE99-80A2BB237DD5">TG #11</GSMAMeetingNameAndNumberText>
    <GSMAMeetingNameAndNumber xmlns="ADEDD60E-22E2-4049-BE99-80A2BB237DD5">
      <Url>https://infocentre2.gsma.com/gp/bsg/TG/Lists/Calendar/DispForm.aspx?ID=12</Url>
      <Description>TG #11</Description>
    </GSMAMeetingNameAndNumber>
    <GSMAListOfContributors xmlns="ADEDD60E-22E2-4049-BE99-80A2BB237DD5" xsi:nil="true"/>
    <GSMADocumentTypeTaxHTField0 xmlns="ADEDD60E-22E2-4049-BE99-80A2BB237DD5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General</TermName>
          <TermId xmlns="http://schemas.microsoft.com/office/infopath/2007/PartnerControls">ea886d15-f060-4293-b7b7-47e866d9f02c</TermId>
        </TermInfo>
      </Terms>
    </GSMADocumentTypeTaxHTField0>
    <GSMAKBCategoryTaxHTField0 xmlns="ADEDD60E-22E2-4049-BE99-80A2BB237DD5">
      <Terms xmlns="http://schemas.microsoft.com/office/infopath/2007/PartnerControls"/>
    </GSMAKBCategoryTaxHTField0>
    <GSMAShowInGeneralView xmlns="ADEDD60E-22E2-4049-BE99-80A2BB237DD5">false</GSMAShowInGeneralView>
    <GSMADocumentOwner xmlns="ADEDD60E-22E2-4049-BE99-80A2BB237DD5">
      <UserInfo>
        <DisplayName>Ian Pannell (GSMA)</DisplayName>
        <AccountId>5292</AccountId>
        <AccountType/>
      </UserInfo>
    </GSMADocumentOwner>
  </documentManagement>
</p:properties>
</file>

<file path=customXml/itemProps1.xml><?xml version="1.0" encoding="utf-8"?>
<ds:datastoreItem xmlns:ds="http://schemas.openxmlformats.org/officeDocument/2006/customXml" ds:itemID="{CBA072C4-1CD3-454D-B513-EC2BFA9C3CB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2B80A87-06B3-4E62-A506-B3CD3F339E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EDD60E-22E2-4049-BE99-80A2BB237DD5"/>
    <ds:schemaRef ds:uri="54cf9ea2-8b24-4a35-a789-c10402c860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AF26438-EFFE-499E-84B3-6B8A9AD1C68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E70BA0E-51E2-436A-9B81-C8B377EBEB6F}">
  <ds:schemaRefs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54cf9ea2-8b24-4a35-a789-c10402c86061"/>
    <ds:schemaRef ds:uri="http://www.w3.org/XML/1998/namespace"/>
    <ds:schemaRef ds:uri="http://purl.org/dc/elements/1.1/"/>
    <ds:schemaRef ds:uri="http://purl.org/dc/dcmitype/"/>
    <ds:schemaRef ds:uri="ADEDD60E-22E2-4049-BE99-80A2BB237DD5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14821</TotalTime>
  <Words>1264</Words>
  <Application>Microsoft Office PowerPoint</Application>
  <PresentationFormat>On-screen Show (16:9)</PresentationFormat>
  <Paragraphs>220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Futura LT Book</vt:lpstr>
      <vt:lpstr>Sketch Rockwell</vt:lpstr>
      <vt:lpstr>Times New Roman</vt:lpstr>
      <vt:lpstr>verdana</vt:lpstr>
      <vt:lpstr>Wingdings</vt:lpstr>
      <vt:lpstr>1_GSMA</vt:lpstr>
      <vt:lpstr>18_GSMA</vt:lpstr>
      <vt:lpstr>Quality Assurance of 3GPP Specifications</vt:lpstr>
      <vt:lpstr>Problem Statement</vt:lpstr>
      <vt:lpstr>New Tools are now being adopted ETSI Forge</vt:lpstr>
      <vt:lpstr>A New Tool has been Developed for QA of Specs Another Tool in the Box</vt:lpstr>
      <vt:lpstr>An Example with the Diameter Protocol (1/3)</vt:lpstr>
      <vt:lpstr>An Example with the Diameter Protocol (2/3)</vt:lpstr>
      <vt:lpstr>An Example with the Diameter Protocol (3/3)</vt:lpstr>
      <vt:lpstr>Ask to 3GPP PCG</vt:lpstr>
      <vt:lpstr>Thank You</vt:lpstr>
      <vt:lpstr>Backup</vt:lpstr>
      <vt:lpstr>Interface Specification Validation Inventory</vt:lpstr>
      <vt:lpstr>Tool Chain for Interface Specifications</vt:lpstr>
      <vt:lpstr>Advanced Toolchain (Experimental)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AoB_RAEX for MVNOs</dc:title>
  <dc:creator>Ian Pannell</dc:creator>
  <cp:lastModifiedBy>Adrian Scrase</cp:lastModifiedBy>
  <cp:revision>454</cp:revision>
  <cp:lastPrinted>2018-10-03T12:52:20Z</cp:lastPrinted>
  <dcterms:created xsi:type="dcterms:W3CDTF">2015-08-18T07:33:33Z</dcterms:created>
  <dcterms:modified xsi:type="dcterms:W3CDTF">2019-03-26T12:27:10Z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SMAKBCategory">
    <vt:lpwstr/>
  </property>
  <property fmtid="{D5CDD505-2E9C-101B-9397-08002B2CF9AE}" pid="3" name="PublishingStartDate">
    <vt:lpwstr/>
  </property>
  <property fmtid="{D5CDD505-2E9C-101B-9397-08002B2CF9AE}" pid="4" name="ContentTypeId">
    <vt:lpwstr>0x010100EC728DFF17A841B193288BA44365FF7000B94428117C9D4ABEAE546B343679976600ACDBF4E2DAA944C2AE01FEAD255A01F60016DC25A8DFC0484881EB9CFEF2817023</vt:lpwstr>
  </property>
  <property fmtid="{D5CDD505-2E9C-101B-9397-08002B2CF9AE}" pid="5" name="GSMADocumentType">
    <vt:lpwstr>8;#General|ea886d15-f060-4293-b7b7-47e866d9f02c</vt:lpwstr>
  </property>
  <property fmtid="{D5CDD505-2E9C-101B-9397-08002B2CF9AE}" pid="6" name="_dlc_DocIdItemGuid">
    <vt:lpwstr>d3e8c1c1-526c-4538-8891-6facea067fe3</vt:lpwstr>
  </property>
  <property fmtid="{D5CDD505-2E9C-101B-9397-08002B2CF9AE}" pid="7" name="PublishingExpirationDate">
    <vt:lpwstr/>
  </property>
</Properties>
</file>