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810" r:id="rId2"/>
    <p:sldId id="818" r:id="rId3"/>
    <p:sldId id="816" r:id="rId4"/>
    <p:sldId id="305" r:id="rId5"/>
    <p:sldId id="808" r:id="rId6"/>
    <p:sldId id="812" r:id="rId7"/>
    <p:sldId id="813" r:id="rId8"/>
    <p:sldId id="814" r:id="rId9"/>
    <p:sldId id="815" r:id="rId10"/>
    <p:sldId id="81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5941-45A8-48FF-B15F-44E65E560486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27083-A56C-4503-A4E7-2BCA4D20A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75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03025D65-B132-4391-A6FC-1F4939ABBC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875B1284-0ADF-4312-9D1D-60DA44DF5D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4E52B703-CA5E-435D-B13B-CD624A5F90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928D813-753C-4074-9652-4D63C8A738DF}" type="slidenum">
              <a:rPr lang="en-GB" altLang="en-US" sz="1200" smtClean="0">
                <a:latin typeface="Times New Roman" panose="02020603050405020304" pitchFamily="18" charset="0"/>
              </a:rPr>
              <a:pPr/>
              <a:t>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470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B1534959-8B5B-4517-A304-E17BACBCD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2FD9EC3E-2C85-47AB-8B37-71178996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EF3B4A1-240A-4C8B-AB39-EA584293C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92B4FC-2824-4FEF-967D-8A0B0EF415A6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59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B1534959-8B5B-4517-A304-E17BACBCD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2FD9EC3E-2C85-47AB-8B37-71178996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EF3B4A1-240A-4C8B-AB39-EA584293C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92B4FC-2824-4FEF-967D-8A0B0EF415A6}" type="slidenum">
              <a:rPr lang="en-GB" altLang="en-US" sz="1200" smtClean="0">
                <a:latin typeface="Times New Roman" panose="02020603050405020304" pitchFamily="18" charset="0"/>
              </a:rPr>
              <a:pPr/>
              <a:t>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041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B1534959-8B5B-4517-A304-E17BACBCD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2FD9EC3E-2C85-47AB-8B37-71178996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EF3B4A1-240A-4C8B-AB39-EA584293C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92B4FC-2824-4FEF-967D-8A0B0EF415A6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932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B1534959-8B5B-4517-A304-E17BACBCD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2FD9EC3E-2C85-47AB-8B37-71178996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EF3B4A1-240A-4C8B-AB39-EA584293C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92B4FC-2824-4FEF-967D-8A0B0EF415A6}" type="slidenum">
              <a:rPr lang="en-GB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006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B1534959-8B5B-4517-A304-E17BACBCDE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2FD9EC3E-2C85-47AB-8B37-71178996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5540" name="Slide Number Placeholder 3">
            <a:extLst>
              <a:ext uri="{FF2B5EF4-FFF2-40B4-BE49-F238E27FC236}">
                <a16:creationId xmlns:a16="http://schemas.microsoft.com/office/drawing/2014/main" id="{AEF3B4A1-240A-4C8B-AB39-EA584293CD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3792B4FC-2824-4FEF-967D-8A0B0EF415A6}" type="slidenum">
              <a:rPr lang="en-GB" altLang="en-US" sz="1200" smtClean="0">
                <a:latin typeface="Times New Roman" panose="02020603050405020304" pitchFamily="18" charset="0"/>
              </a:rPr>
              <a:pPr/>
              <a:t>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71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1516-337C-4E19-8B8F-F294991EA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B86B7-F021-4FDF-8BD2-EC153FEAD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4232E-CCAA-4C4A-879E-64A40CA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CA65A-F17F-4157-968F-9179A1115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A54AC8-4892-484D-862B-D8926F32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787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3D487-C174-4100-8BE8-A78D85557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3D434-E4B5-4D5E-838B-2F8EFF59C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10170-1842-4922-B5E2-C3D9BA9A9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98A57-62F4-4370-9EF2-3501BB9FA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11C88-1097-471B-9E78-88BC21A4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05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15A8E5-FAA2-4BCA-8AC1-CDA9C4C91F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619AB9-893B-455A-888E-70CC098160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8F53-EE90-48D7-AD9A-310AAC094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EC511-CDBB-4685-B08B-63F4EC9B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BC047-2905-423A-AC92-42968D73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4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2238-7F5C-46E5-BEF6-EBC82D31F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4F9F-31B5-4F32-AD6D-B2858C52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34030-68D3-4664-9444-ACA7BFE8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2D2E-F7CE-4C3E-864A-F43EE213B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19ADD-E22F-4755-8571-748E93209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90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01933-3CA7-4DE0-A87B-8E41D6C91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E68B55-A799-4895-950F-EF37FF6954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46283-FB2E-443B-9ADE-514A4D26D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39D0F-2DA7-4A3C-ADDE-201AC7388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EF2D78-F3FC-4CD0-849D-6ECF4D55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8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A6903-3CC4-4CC3-BEF7-0893FEF44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8F8A-FF36-493B-8428-049AF3FFD7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3095A9-6181-48EC-8B1B-E8E8D0AC0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6DA5E-83CA-4F15-A131-ACE52C1C0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07957-C0D0-4C75-A488-4122FB5E6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33096-492C-43EE-A60E-DED09238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0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E1198-C92C-4AB2-977A-B33180678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3CD18E-3136-427A-818D-C5B5EA485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5E44B-6994-4800-A4BB-6C3513FE1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2AD6A-8EC1-4B37-8A32-B4818A5A6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7EBD8-ECB8-4712-B0B7-F5E60A5370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33894-93CA-42E7-A60B-6359C58DE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5B3A74-938D-451D-8D84-7D8CEEB9A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CD5403-8C42-4BFE-858A-FAA63E98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8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E6844-B437-404E-91A1-B65EE69F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38B5B2-4B97-4E1C-9355-87A3C226A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F8419-B0B6-47C8-99E0-7B3A96902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57F4A9-640F-4F8F-B97A-38CD5ADE3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170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A14A1B-508A-437A-9107-C3584E2EC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563FB-B147-4815-A3CB-EEF4FEF98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56DED-138D-4589-B5A4-191D97D55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070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6F82E-EA2B-4516-9503-44152135C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6975D-4C83-492A-B963-228B3DB78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3A07D-F944-4D0B-965F-2F00DEA1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9F8EDC-7B72-488C-953D-BD5B8574B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B7194-DE83-4D29-93DF-E9C4869BE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A5AFF0-807D-4E86-8F54-B9704791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17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A5FF6-1569-4D5C-BF42-601FD8A29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52B-EFAB-45CE-BE8E-110954BD6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5A5D6-DC8F-40A2-A28C-9B85183A6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6F7F6-2CD9-403D-9E7B-42F0BBE26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DADD50-6128-4239-BE6C-F1B0E7246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37573D-906A-493B-9D16-0500DBAAA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7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700FDB-78A3-4FE2-8580-6F1655C2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9AE13-9373-430E-AE33-70F7E78BE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A02-00B6-4F73-994D-AC002D1478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33FF0-1BA5-4C3B-A176-A3EF5711896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53AE9-B115-4B11-8A34-73BEADEEB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2BD44-4F0B-494B-B5FA-2900D9B50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AE5F0-D418-47A4-B6C6-C8A9751033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3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itu.int/en/ITU-R/study-groups/rsg5/rwp5d/imt-2020/Documents/Anticipated-Time-Schedule.pdf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8B2F6-EE5D-4818-838E-01BA68699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661" y="1561224"/>
            <a:ext cx="10998678" cy="2387600"/>
          </a:xfrm>
        </p:spPr>
        <p:txBody>
          <a:bodyPr>
            <a:normAutofit/>
          </a:bodyPr>
          <a:lstStyle/>
          <a:p>
            <a: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3GPP’s steps for IMT2020</a:t>
            </a:r>
            <a:br>
              <a:rPr lang="en-US" sz="6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light of revised Rel-16 schedule</a:t>
            </a:r>
            <a:endParaRPr lang="en-US" sz="66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138937-8EA1-4595-B9CC-A70629FD7C49}"/>
              </a:ext>
            </a:extLst>
          </p:cNvPr>
          <p:cNvSpPr txBox="1"/>
          <p:nvPr/>
        </p:nvSpPr>
        <p:spPr>
          <a:xfrm>
            <a:off x="9417464" y="461473"/>
            <a:ext cx="20917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PCG #42_15</a:t>
            </a:r>
          </a:p>
          <a:p>
            <a:r>
              <a:rPr lang="en-US" dirty="0"/>
              <a:t>28</a:t>
            </a:r>
            <a:r>
              <a:rPr lang="en-US" baseline="30000" dirty="0"/>
              <a:t>th</a:t>
            </a:r>
            <a:r>
              <a:rPr lang="en-US" dirty="0"/>
              <a:t> March 2019</a:t>
            </a:r>
          </a:p>
          <a:p>
            <a:r>
              <a:rPr lang="en-US" dirty="0"/>
              <a:t>Geneva, Switzerland</a:t>
            </a:r>
          </a:p>
        </p:txBody>
      </p:sp>
    </p:spTree>
    <p:extLst>
      <p:ext uri="{BB962C8B-B14F-4D97-AF65-F5344CB8AC3E}">
        <p14:creationId xmlns:p14="http://schemas.microsoft.com/office/powerpoint/2010/main" val="3737560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Annex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400" dirty="0"/>
              <a:t>List of RAN4 performance specs</a:t>
            </a:r>
          </a:p>
          <a:p>
            <a:pPr lvl="1"/>
            <a:r>
              <a:rPr lang="en-US" sz="2000" dirty="0"/>
              <a:t>UE</a:t>
            </a:r>
          </a:p>
          <a:p>
            <a:pPr lvl="2"/>
            <a:r>
              <a:rPr lang="en-US" sz="1600" dirty="0"/>
              <a:t>TS38.101-4</a:t>
            </a:r>
          </a:p>
          <a:p>
            <a:pPr lvl="2"/>
            <a:r>
              <a:rPr lang="en-US" sz="1600" dirty="0"/>
              <a:t>TS38.133 (this spec includes both RRM core and performance requirements)</a:t>
            </a:r>
            <a:endParaRPr lang="en-US" sz="2000" dirty="0"/>
          </a:p>
          <a:p>
            <a:pPr lvl="1"/>
            <a:r>
              <a:rPr lang="en-US" sz="2000" dirty="0"/>
              <a:t>Base station</a:t>
            </a:r>
          </a:p>
          <a:p>
            <a:pPr lvl="2"/>
            <a:r>
              <a:rPr lang="en-US" sz="1600" dirty="0"/>
              <a:t>TS38.104 (this spec includes both BS core and performance requirements)</a:t>
            </a:r>
          </a:p>
          <a:p>
            <a:pPr lvl="2"/>
            <a:r>
              <a:rPr lang="en-US" sz="1600" dirty="0"/>
              <a:t>TS38.141-1 (this is BS test spec but typically these BS test cases are also completed as part of the performance work)</a:t>
            </a:r>
          </a:p>
          <a:p>
            <a:pPr lvl="2"/>
            <a:r>
              <a:rPr lang="en-US" sz="1600" dirty="0"/>
              <a:t>TS38.141-2 (this is BS test spec but typically these BS test cases are also completed as part of the performance work)</a:t>
            </a:r>
          </a:p>
          <a:p>
            <a:pPr lvl="1"/>
            <a:endParaRPr lang="en-US" sz="2000" dirty="0"/>
          </a:p>
          <a:p>
            <a:r>
              <a:rPr lang="en-US" sz="2400" dirty="0"/>
              <a:t>OP responsible persons for transposition //needs checking</a:t>
            </a:r>
            <a:endParaRPr lang="en-US" sz="2600" dirty="0"/>
          </a:p>
          <a:p>
            <a:pPr lvl="1"/>
            <a:r>
              <a:rPr lang="en-US" sz="2000" dirty="0"/>
              <a:t>ARIB      arib-3gpp@arib.or.jp  </a:t>
            </a:r>
          </a:p>
          <a:p>
            <a:pPr lvl="1"/>
            <a:r>
              <a:rPr lang="en-US" sz="2000" dirty="0"/>
              <a:t>ATIS       Steve Barclay SBARCLAY@atis.org  , Farrokh Khatibi fkhatibi@qti.qualcomm.com</a:t>
            </a:r>
          </a:p>
          <a:p>
            <a:pPr lvl="1"/>
            <a:r>
              <a:rPr lang="en-US" sz="2000" dirty="0"/>
              <a:t>CCSA     ZHU </a:t>
            </a:r>
            <a:r>
              <a:rPr lang="en-US" sz="2000" dirty="0" err="1"/>
              <a:t>Longming</a:t>
            </a:r>
            <a:r>
              <a:rPr lang="en-US" sz="2000" dirty="0"/>
              <a:t> zhu.longming@zte.com.cn </a:t>
            </a:r>
          </a:p>
          <a:p>
            <a:pPr lvl="1"/>
            <a:r>
              <a:rPr lang="en-US" sz="2000" dirty="0"/>
              <a:t>ETSI       john.meredith@etsi.org  </a:t>
            </a:r>
          </a:p>
          <a:p>
            <a:pPr lvl="1"/>
            <a:r>
              <a:rPr lang="en-US" sz="2000" dirty="0"/>
              <a:t>TSDSI     </a:t>
            </a:r>
            <a:r>
              <a:rPr lang="en-US" sz="2000" dirty="0" err="1"/>
              <a:t>Jayeeta</a:t>
            </a:r>
            <a:r>
              <a:rPr lang="en-US" sz="2000" dirty="0"/>
              <a:t> </a:t>
            </a:r>
            <a:r>
              <a:rPr lang="en-US" sz="2000" dirty="0" err="1"/>
              <a:t>Saha</a:t>
            </a:r>
            <a:r>
              <a:rPr lang="en-US" sz="2000" dirty="0"/>
              <a:t> jayeeta@tsdsi.org, A.K. Mittal akmittal@tsdsi.org, </a:t>
            </a:r>
            <a:r>
              <a:rPr lang="en-US" sz="2000" dirty="0" err="1"/>
              <a:t>Bindoo</a:t>
            </a:r>
            <a:r>
              <a:rPr lang="en-US" sz="2000" dirty="0"/>
              <a:t> Srivastava bindoo@tsdsi.org </a:t>
            </a:r>
          </a:p>
          <a:p>
            <a:pPr lvl="1"/>
            <a:r>
              <a:rPr lang="en-US" sz="2000" dirty="0"/>
              <a:t>TTA        </a:t>
            </a:r>
            <a:r>
              <a:rPr lang="en-US" sz="2000" dirty="0" err="1"/>
              <a:t>Hyeyoung</a:t>
            </a:r>
            <a:r>
              <a:rPr lang="en-US" sz="2000" dirty="0"/>
              <a:t>  (</a:t>
            </a:r>
            <a:r>
              <a:rPr lang="en-US" sz="2000" dirty="0" err="1"/>
              <a:t>Esthel</a:t>
            </a:r>
            <a:r>
              <a:rPr lang="en-US" sz="2000" dirty="0"/>
              <a:t>) Lee hyeyoung@tta.or.kr </a:t>
            </a:r>
          </a:p>
          <a:p>
            <a:pPr lvl="1"/>
            <a:r>
              <a:rPr lang="en-US" sz="2000" dirty="0"/>
              <a:t>TTC         </a:t>
            </a:r>
            <a:r>
              <a:rPr lang="en-US" sz="2000" dirty="0" err="1"/>
              <a:t>Masaomi</a:t>
            </a:r>
            <a:r>
              <a:rPr lang="en-US" sz="2000" dirty="0"/>
              <a:t> SUMITA &lt;sumita@s.ttc.or.jp&gt;</a:t>
            </a:r>
          </a:p>
        </p:txBody>
      </p:sp>
    </p:spTree>
    <p:extLst>
      <p:ext uri="{BB962C8B-B14F-4D97-AF65-F5344CB8AC3E}">
        <p14:creationId xmlns:p14="http://schemas.microsoft.com/office/powerpoint/2010/main" val="2221054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3GPP TSGs decided to move out the Release 16 freeze date by 3 months</a:t>
            </a:r>
          </a:p>
          <a:p>
            <a:r>
              <a:rPr lang="en-US" sz="2400" dirty="0"/>
              <a:t>ITU IMT[M.2020] schedule assumed to remain unchanged</a:t>
            </a:r>
          </a:p>
          <a:p>
            <a:r>
              <a:rPr lang="en-US" sz="2400" dirty="0"/>
              <a:t>This shortens the time available for the different steps that 3GPP TSGs and OPs need to take for IMT[M.2020] input</a:t>
            </a:r>
          </a:p>
          <a:p>
            <a:r>
              <a:rPr lang="en-US" sz="2400" dirty="0"/>
              <a:t>These slides present a proposal for these steps</a:t>
            </a:r>
          </a:p>
          <a:p>
            <a:pPr lvl="1"/>
            <a:r>
              <a:rPr lang="en-US" sz="2000" dirty="0"/>
              <a:t>Timeline is very tight, but just about doable </a:t>
            </a:r>
          </a:p>
          <a:p>
            <a:r>
              <a:rPr lang="en-US" sz="2400" dirty="0"/>
              <a:t>PCG#42 is invited to review the proposal</a:t>
            </a:r>
          </a:p>
          <a:p>
            <a:pPr lvl="1"/>
            <a:r>
              <a:rPr lang="en-US" sz="2000" dirty="0"/>
              <a:t>In particular, OPs should review whether they can perform their respective steps with the given time constraints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627977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BE9E-25B5-4A92-B048-5CA690CA9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A5057-863F-407C-BDAA-221403709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/>
              <a:t>A) Submission of RIT/SRIT proposal</a:t>
            </a:r>
          </a:p>
          <a:p>
            <a:pPr lvl="1"/>
            <a:r>
              <a:rPr lang="en-US" sz="2000" dirty="0"/>
              <a:t>No changes necessary, 3GPP’s submission schedule and plans are unchanged </a:t>
            </a:r>
          </a:p>
          <a:p>
            <a:pPr marL="0" indent="0">
              <a:buNone/>
            </a:pPr>
            <a:r>
              <a:rPr lang="en-US" sz="2400" dirty="0"/>
              <a:t>B)  3GPP contribution for ITU-R M.[IMT-2020]</a:t>
            </a:r>
          </a:p>
          <a:p>
            <a:pPr lvl="1"/>
            <a:r>
              <a:rPr lang="en-US" sz="2000" dirty="0"/>
              <a:t>Specific measures are needed to ensure timely delivery of 3GPP specs for inclusion to ITU-R M.[IMT-2020]:</a:t>
            </a:r>
          </a:p>
          <a:p>
            <a:pPr marL="1371600" lvl="2" indent="-457200" algn="just">
              <a:buFont typeface="+mj-lt"/>
              <a:buAutoNum type="arabicPeriod"/>
            </a:pPr>
            <a:r>
              <a:rPr lang="en-US" sz="1800" dirty="0"/>
              <a:t>For all RAN core and spectrum specs: June/2020 specs (RAN#88) will be used towards ITU-R</a:t>
            </a:r>
          </a:p>
          <a:p>
            <a:pPr lvl="3" algn="just"/>
            <a:r>
              <a:rPr lang="en-US" sz="1600" dirty="0"/>
              <a:t>It is assumed that all OPs will be able to complete transposition of June/2020 specs by WP5D#36 (7 – 14 October 2020; deadline: 30 September 2020). </a:t>
            </a:r>
          </a:p>
          <a:p>
            <a:pPr marL="1371600" lvl="2" indent="-457200" algn="just">
              <a:buFont typeface="+mj-lt"/>
              <a:buAutoNum type="arabicPeriod"/>
            </a:pPr>
            <a:r>
              <a:rPr lang="en-US" sz="1800" dirty="0"/>
              <a:t>For RAN4 performance specs: September/2020 specs (RAN#89) will be used towards ITU-R</a:t>
            </a:r>
          </a:p>
          <a:p>
            <a:pPr lvl="3" algn="just"/>
            <a:r>
              <a:rPr lang="en-US" sz="1600" dirty="0"/>
              <a:t>Expedited MCC action needed to ensure rapid availability of RAN4 performance specs after RAN#89</a:t>
            </a:r>
          </a:p>
          <a:p>
            <a:pPr lvl="3" algn="just"/>
            <a:r>
              <a:rPr lang="en-US" sz="1600" dirty="0"/>
              <a:t>Expedited transposition needed for RAN4 performance specs to have them available by SG5 (23 – 24 November 2020; deadline: 16 November 2020</a:t>
            </a:r>
          </a:p>
          <a:p>
            <a:pPr lvl="3" algn="just"/>
            <a:r>
              <a:rPr lang="en-US" sz="1600" dirty="0"/>
              <a:t>At least ETSI and ATIS transposition will be available, other OPs on a best effort basis </a:t>
            </a:r>
            <a:r>
              <a:rPr lang="en-US" sz="1600" dirty="0">
                <a:sym typeface="Wingdings" panose="05000000000000000000" pitchFamily="2" charset="2"/>
              </a:rPr>
              <a:t> OPs to discuss and confirm availability of their transpositions</a:t>
            </a:r>
            <a:endParaRPr lang="en-US" sz="1600" dirty="0"/>
          </a:p>
          <a:p>
            <a:pPr marL="457200" lvl="1" indent="0" algn="just">
              <a:buNone/>
            </a:pPr>
            <a:r>
              <a:rPr lang="en-US" sz="2200" dirty="0">
                <a:sym typeface="Wingdings" panose="05000000000000000000" pitchFamily="2" charset="2"/>
              </a:rPr>
              <a:t> </a:t>
            </a:r>
            <a:r>
              <a:rPr lang="en-US" sz="2200" dirty="0"/>
              <a:t> 3GPP’s delivery of specs complete for IMT-2020 </a:t>
            </a:r>
          </a:p>
          <a:p>
            <a:pPr algn="just"/>
            <a:r>
              <a:rPr lang="en-US" sz="2600" dirty="0"/>
              <a:t>Details presented on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2385329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12">
            <a:extLst>
              <a:ext uri="{FF2B5EF4-FFF2-40B4-BE49-F238E27FC236}">
                <a16:creationId xmlns:a16="http://schemas.microsoft.com/office/drawing/2014/main" id="{5AF7DF5E-F2AA-4E28-A623-BDAE97BCA40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559947" y="4565865"/>
            <a:ext cx="7591" cy="178763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Straight Connector 12">
            <a:extLst>
              <a:ext uri="{FF2B5EF4-FFF2-40B4-BE49-F238E27FC236}">
                <a16:creationId xmlns:a16="http://schemas.microsoft.com/office/drawing/2014/main" id="{814E7286-1F7B-4958-A05C-46F134B2F3BC}"/>
              </a:ext>
            </a:extLst>
          </p:cNvPr>
          <p:cNvCxnSpPr>
            <a:cxnSpLocks/>
          </p:cNvCxnSpPr>
          <p:nvPr/>
        </p:nvCxnSpPr>
        <p:spPr bwMode="auto">
          <a:xfrm flipV="1">
            <a:off x="2972385" y="4706007"/>
            <a:ext cx="0" cy="124941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7A826ABC-5E86-4F98-952A-ACF371625758}"/>
              </a:ext>
            </a:extLst>
          </p:cNvPr>
          <p:cNvSpPr/>
          <p:nvPr/>
        </p:nvSpPr>
        <p:spPr>
          <a:xfrm>
            <a:off x="534496" y="1362405"/>
            <a:ext cx="4364567" cy="402167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2019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49BF41C-7402-4D06-8DCA-A616B865D342}"/>
              </a:ext>
            </a:extLst>
          </p:cNvPr>
          <p:cNvSpPr/>
          <p:nvPr/>
        </p:nvSpPr>
        <p:spPr>
          <a:xfrm>
            <a:off x="1641513" y="1809021"/>
            <a:ext cx="1045633" cy="30268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4AA6428-5F95-4CC6-8981-C25442562EF9}"/>
              </a:ext>
            </a:extLst>
          </p:cNvPr>
          <p:cNvSpPr/>
          <p:nvPr/>
        </p:nvSpPr>
        <p:spPr>
          <a:xfrm>
            <a:off x="2744296" y="1802671"/>
            <a:ext cx="1047749" cy="304800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E88D3F7-D281-4EEF-9877-408F9978F588}"/>
              </a:ext>
            </a:extLst>
          </p:cNvPr>
          <p:cNvSpPr/>
          <p:nvPr/>
        </p:nvSpPr>
        <p:spPr>
          <a:xfrm>
            <a:off x="3853430" y="1804788"/>
            <a:ext cx="1043516" cy="30268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7C29B6-2009-4843-903A-1EDEA72CF07C}"/>
              </a:ext>
            </a:extLst>
          </p:cNvPr>
          <p:cNvSpPr/>
          <p:nvPr/>
        </p:nvSpPr>
        <p:spPr>
          <a:xfrm>
            <a:off x="534497" y="1802671"/>
            <a:ext cx="1045633" cy="304800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EC47316-0E2D-4B30-BC80-6000C9F1BEE2}"/>
              </a:ext>
            </a:extLst>
          </p:cNvPr>
          <p:cNvSpPr/>
          <p:nvPr/>
        </p:nvSpPr>
        <p:spPr>
          <a:xfrm>
            <a:off x="4958330" y="1353937"/>
            <a:ext cx="4404783" cy="400051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2020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5B7D977-E0AA-4EA8-BB8A-CD214E702034}"/>
              </a:ext>
            </a:extLst>
          </p:cNvPr>
          <p:cNvSpPr/>
          <p:nvPr/>
        </p:nvSpPr>
        <p:spPr>
          <a:xfrm>
            <a:off x="4958330" y="1813255"/>
            <a:ext cx="1043516" cy="30268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F97A7DF-5A17-496F-A250-F8ED944E78D8}"/>
              </a:ext>
            </a:extLst>
          </p:cNvPr>
          <p:cNvSpPr/>
          <p:nvPr/>
        </p:nvSpPr>
        <p:spPr>
          <a:xfrm>
            <a:off x="6078046" y="1813255"/>
            <a:ext cx="1045633" cy="30268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08C0895-021E-4501-B254-E93B90A1D049}"/>
              </a:ext>
            </a:extLst>
          </p:cNvPr>
          <p:cNvSpPr/>
          <p:nvPr/>
        </p:nvSpPr>
        <p:spPr>
          <a:xfrm>
            <a:off x="7197763" y="1813255"/>
            <a:ext cx="1045633" cy="30268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290002D-D3CA-4B40-8D12-9FCC86EC982F}"/>
              </a:ext>
            </a:extLst>
          </p:cNvPr>
          <p:cNvSpPr/>
          <p:nvPr/>
        </p:nvSpPr>
        <p:spPr>
          <a:xfrm>
            <a:off x="8317479" y="1813255"/>
            <a:ext cx="1045633" cy="30268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76471C08-82B5-40E4-AAAE-DC7C38375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51" y="243417"/>
            <a:ext cx="10187516" cy="1143000"/>
          </a:xfrm>
        </p:spPr>
        <p:txBody>
          <a:bodyPr/>
          <a:lstStyle/>
          <a:p>
            <a:pPr>
              <a:defRPr/>
            </a:pPr>
            <a:r>
              <a:rPr lang="en-US" altLang="fi-FI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Overall schedule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3C598E8-78F1-46A1-A81B-BFD1B93574D7}"/>
              </a:ext>
            </a:extLst>
          </p:cNvPr>
          <p:cNvSpPr/>
          <p:nvPr/>
        </p:nvSpPr>
        <p:spPr>
          <a:xfrm>
            <a:off x="9422381" y="1364521"/>
            <a:ext cx="2167464" cy="400051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1DEFF65-A850-42AC-874D-EC62EA54E2A6}"/>
              </a:ext>
            </a:extLst>
          </p:cNvPr>
          <p:cNvSpPr/>
          <p:nvPr/>
        </p:nvSpPr>
        <p:spPr>
          <a:xfrm>
            <a:off x="9424495" y="1813255"/>
            <a:ext cx="1043516" cy="3026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6D9A33-97C1-4BA0-8152-49043BB431EC}"/>
              </a:ext>
            </a:extLst>
          </p:cNvPr>
          <p:cNvSpPr/>
          <p:nvPr/>
        </p:nvSpPr>
        <p:spPr>
          <a:xfrm>
            <a:off x="10544211" y="1813255"/>
            <a:ext cx="1045633" cy="3026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3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cxnSp>
        <p:nvCxnSpPr>
          <p:cNvPr id="12290" name="Straight Connector 12">
            <a:extLst>
              <a:ext uri="{FF2B5EF4-FFF2-40B4-BE49-F238E27FC236}">
                <a16:creationId xmlns:a16="http://schemas.microsoft.com/office/drawing/2014/main" id="{BA3E6BD3-A087-4A22-AEA6-7DEC769E5CE6}"/>
              </a:ext>
            </a:extLst>
          </p:cNvPr>
          <p:cNvCxnSpPr>
            <a:cxnSpLocks/>
          </p:cNvCxnSpPr>
          <p:nvPr/>
        </p:nvCxnSpPr>
        <p:spPr bwMode="auto">
          <a:xfrm flipV="1">
            <a:off x="7161778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1" name="Straight Connector 12">
            <a:extLst>
              <a:ext uri="{FF2B5EF4-FFF2-40B4-BE49-F238E27FC236}">
                <a16:creationId xmlns:a16="http://schemas.microsoft.com/office/drawing/2014/main" id="{F3333D7D-D888-474F-B80F-064D4B76CF06}"/>
              </a:ext>
            </a:extLst>
          </p:cNvPr>
          <p:cNvCxnSpPr>
            <a:cxnSpLocks/>
          </p:cNvCxnSpPr>
          <p:nvPr/>
        </p:nvCxnSpPr>
        <p:spPr bwMode="auto">
          <a:xfrm flipV="1">
            <a:off x="6031478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2" name="Straight Connector 12">
            <a:extLst>
              <a:ext uri="{FF2B5EF4-FFF2-40B4-BE49-F238E27FC236}">
                <a16:creationId xmlns:a16="http://schemas.microsoft.com/office/drawing/2014/main" id="{28EF427D-257F-4993-957F-3FC76932CFDF}"/>
              </a:ext>
            </a:extLst>
          </p:cNvPr>
          <p:cNvCxnSpPr>
            <a:cxnSpLocks/>
          </p:cNvCxnSpPr>
          <p:nvPr/>
        </p:nvCxnSpPr>
        <p:spPr bwMode="auto">
          <a:xfrm flipV="1">
            <a:off x="2708312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3" name="Straight Connector 12">
            <a:extLst>
              <a:ext uri="{FF2B5EF4-FFF2-40B4-BE49-F238E27FC236}">
                <a16:creationId xmlns:a16="http://schemas.microsoft.com/office/drawing/2014/main" id="{B88B93A0-4C42-465B-94B9-47CF64C156E5}"/>
              </a:ext>
            </a:extLst>
          </p:cNvPr>
          <p:cNvCxnSpPr>
            <a:cxnSpLocks/>
          </p:cNvCxnSpPr>
          <p:nvPr/>
        </p:nvCxnSpPr>
        <p:spPr bwMode="auto">
          <a:xfrm flipV="1">
            <a:off x="1609762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95" name="Straight Connector 11">
            <a:extLst>
              <a:ext uri="{FF2B5EF4-FFF2-40B4-BE49-F238E27FC236}">
                <a16:creationId xmlns:a16="http://schemas.microsoft.com/office/drawing/2014/main" id="{AE381F28-BCFB-487A-A0AF-607035712B61}"/>
              </a:ext>
            </a:extLst>
          </p:cNvPr>
          <p:cNvCxnSpPr>
            <a:cxnSpLocks/>
          </p:cNvCxnSpPr>
          <p:nvPr/>
        </p:nvCxnSpPr>
        <p:spPr bwMode="auto">
          <a:xfrm flipV="1">
            <a:off x="4924462" y="2084521"/>
            <a:ext cx="0" cy="4501524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Connector 12">
            <a:extLst>
              <a:ext uri="{FF2B5EF4-FFF2-40B4-BE49-F238E27FC236}">
                <a16:creationId xmlns:a16="http://schemas.microsoft.com/office/drawing/2014/main" id="{7D721B03-01D3-4FE6-93C5-87C59EF9524D}"/>
              </a:ext>
            </a:extLst>
          </p:cNvPr>
          <p:cNvCxnSpPr>
            <a:cxnSpLocks/>
          </p:cNvCxnSpPr>
          <p:nvPr/>
        </p:nvCxnSpPr>
        <p:spPr bwMode="auto">
          <a:xfrm flipV="1">
            <a:off x="3813212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Connector 12">
            <a:extLst>
              <a:ext uri="{FF2B5EF4-FFF2-40B4-BE49-F238E27FC236}">
                <a16:creationId xmlns:a16="http://schemas.microsoft.com/office/drawing/2014/main" id="{66D9D2B3-88FF-494B-8B15-3BBA1BF6F91B}"/>
              </a:ext>
            </a:extLst>
          </p:cNvPr>
          <p:cNvCxnSpPr>
            <a:cxnSpLocks/>
          </p:cNvCxnSpPr>
          <p:nvPr/>
        </p:nvCxnSpPr>
        <p:spPr bwMode="auto">
          <a:xfrm flipV="1">
            <a:off x="513329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4" name="Straight Connector 12">
            <a:extLst>
              <a:ext uri="{FF2B5EF4-FFF2-40B4-BE49-F238E27FC236}">
                <a16:creationId xmlns:a16="http://schemas.microsoft.com/office/drawing/2014/main" id="{F17F8884-6A7A-4DE3-A1F6-8B9D419292DD}"/>
              </a:ext>
            </a:extLst>
          </p:cNvPr>
          <p:cNvCxnSpPr>
            <a:cxnSpLocks/>
          </p:cNvCxnSpPr>
          <p:nvPr/>
        </p:nvCxnSpPr>
        <p:spPr bwMode="auto">
          <a:xfrm flipV="1">
            <a:off x="8279378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Straight Connector 12">
            <a:extLst>
              <a:ext uri="{FF2B5EF4-FFF2-40B4-BE49-F238E27FC236}">
                <a16:creationId xmlns:a16="http://schemas.microsoft.com/office/drawing/2014/main" id="{2F33C113-9677-46DA-815A-8B90027D3DBF}"/>
              </a:ext>
            </a:extLst>
          </p:cNvPr>
          <p:cNvCxnSpPr>
            <a:cxnSpLocks/>
          </p:cNvCxnSpPr>
          <p:nvPr/>
        </p:nvCxnSpPr>
        <p:spPr bwMode="auto">
          <a:xfrm flipV="1">
            <a:off x="11631303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Straight Connector 12">
            <a:extLst>
              <a:ext uri="{FF2B5EF4-FFF2-40B4-BE49-F238E27FC236}">
                <a16:creationId xmlns:a16="http://schemas.microsoft.com/office/drawing/2014/main" id="{5905386C-2234-487B-86B2-5E6A4EB9E5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01003" y="1849238"/>
            <a:ext cx="0" cy="4736807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11">
            <a:extLst>
              <a:ext uri="{FF2B5EF4-FFF2-40B4-BE49-F238E27FC236}">
                <a16:creationId xmlns:a16="http://schemas.microsoft.com/office/drawing/2014/main" id="{9DB39A60-629D-4059-8E65-CB0A78EA0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9393987" y="2084521"/>
            <a:ext cx="0" cy="4501524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8EEBD027-F27D-4B80-85BC-93A017A5101E}"/>
              </a:ext>
            </a:extLst>
          </p:cNvPr>
          <p:cNvSpPr/>
          <p:nvPr/>
        </p:nvSpPr>
        <p:spPr>
          <a:xfrm>
            <a:off x="4215378" y="4207205"/>
            <a:ext cx="1458384" cy="565151"/>
          </a:xfrm>
          <a:prstGeom prst="roundRect">
            <a:avLst/>
          </a:prstGeom>
          <a:solidFill>
            <a:srgbClr val="DF05C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FC74FB8-18FA-4A29-8E29-96FCD98ABD2B}"/>
              </a:ext>
            </a:extLst>
          </p:cNvPr>
          <p:cNvSpPr/>
          <p:nvPr/>
        </p:nvSpPr>
        <p:spPr>
          <a:xfrm>
            <a:off x="4363545" y="2342422"/>
            <a:ext cx="1134533" cy="565149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2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58" name="TextBox 39">
            <a:extLst>
              <a:ext uri="{FF2B5EF4-FFF2-40B4-BE49-F238E27FC236}">
                <a16:creationId xmlns:a16="http://schemas.microsoft.com/office/drawing/2014/main" id="{7771D4A3-18BB-4EC8-9256-D78F4E448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5696" y="2009227"/>
            <a:ext cx="14167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“Late drop”</a:t>
            </a:r>
            <a:endParaRPr lang="en-US" altLang="en-US" sz="1000" b="1" dirty="0">
              <a:solidFill>
                <a:srgbClr val="FF0000"/>
              </a:solidFill>
            </a:endParaRP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EB9F9750-D68E-401E-A3E3-97B972A7C7DB}"/>
              </a:ext>
            </a:extLst>
          </p:cNvPr>
          <p:cNvSpPr/>
          <p:nvPr/>
        </p:nvSpPr>
        <p:spPr>
          <a:xfrm>
            <a:off x="2130462" y="2342421"/>
            <a:ext cx="1090083" cy="567267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ASN.1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641D37D6-F4F8-416E-964A-7D5B425B7E29}"/>
              </a:ext>
            </a:extLst>
          </p:cNvPr>
          <p:cNvSpPr/>
          <p:nvPr/>
        </p:nvSpPr>
        <p:spPr>
          <a:xfrm>
            <a:off x="947245" y="2342421"/>
            <a:ext cx="1085851" cy="567267"/>
          </a:xfrm>
          <a:prstGeom prst="roundRect">
            <a:avLst/>
          </a:prstGeom>
          <a:solidFill>
            <a:srgbClr val="164F0D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Rel-15 late drop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21601976-1D9A-41B2-B2DE-8A7FC0F90925}"/>
              </a:ext>
            </a:extLst>
          </p:cNvPr>
          <p:cNvSpPr/>
          <p:nvPr/>
        </p:nvSpPr>
        <p:spPr>
          <a:xfrm>
            <a:off x="5434579" y="2890638"/>
            <a:ext cx="1134533" cy="565151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C3296FCF-3BCB-436E-B03C-3657B624ACF3}"/>
              </a:ext>
            </a:extLst>
          </p:cNvPr>
          <p:cNvSpPr/>
          <p:nvPr/>
        </p:nvSpPr>
        <p:spPr>
          <a:xfrm>
            <a:off x="6539479" y="3438855"/>
            <a:ext cx="1134533" cy="535516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ASN.1   freeze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CAE2D21-0C1E-4CDF-AE7E-B2074C9C64EA}"/>
              </a:ext>
            </a:extLst>
          </p:cNvPr>
          <p:cNvSpPr/>
          <p:nvPr/>
        </p:nvSpPr>
        <p:spPr>
          <a:xfrm>
            <a:off x="7724812" y="3275871"/>
            <a:ext cx="1134533" cy="734484"/>
          </a:xfrm>
          <a:prstGeom prst="roundRect">
            <a:avLst/>
          </a:prstGeom>
          <a:solidFill>
            <a:srgbClr val="FF3154">
              <a:lumMod val="75000"/>
            </a:srgbClr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Rel-16 RAN4 </a:t>
            </a:r>
          </a:p>
          <a:p>
            <a:pPr algn="ctr" defTabSz="914332">
              <a:defRPr/>
            </a:pPr>
            <a: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2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0686BC4-8C13-4DC0-BFFC-CBEBFF8F747A}"/>
              </a:ext>
            </a:extLst>
          </p:cNvPr>
          <p:cNvSpPr/>
          <p:nvPr/>
        </p:nvSpPr>
        <p:spPr>
          <a:xfrm>
            <a:off x="2384682" y="4930666"/>
            <a:ext cx="1194090" cy="717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A) Final RIT/SRIT submission:</a:t>
            </a:r>
          </a:p>
          <a:p>
            <a:pPr algn="ctr"/>
            <a:r>
              <a:rPr lang="en-US" sz="1100" b="1" u="sng" dirty="0"/>
              <a:t>5D#32</a:t>
            </a:r>
          </a:p>
          <a:p>
            <a:pPr algn="ctr"/>
            <a:r>
              <a:rPr lang="en-US" sz="1100" b="1" u="sng" dirty="0"/>
              <a:t>July/2019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0140142-129C-4A58-9E0E-EA9A7E786621}"/>
              </a:ext>
            </a:extLst>
          </p:cNvPr>
          <p:cNvSpPr/>
          <p:nvPr/>
        </p:nvSpPr>
        <p:spPr>
          <a:xfrm>
            <a:off x="7857545" y="4749840"/>
            <a:ext cx="1384992" cy="12848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B) 3GPP specs contributed to IMT2020 recommendation:</a:t>
            </a:r>
          </a:p>
          <a:p>
            <a:pPr algn="ctr"/>
            <a:r>
              <a:rPr lang="en-US" sz="1100" b="1" u="sng" dirty="0"/>
              <a:t>5D#36</a:t>
            </a:r>
          </a:p>
          <a:p>
            <a:pPr algn="ctr"/>
            <a:r>
              <a:rPr lang="en-US" sz="1100" b="1" u="sng" dirty="0"/>
              <a:t>October/2020</a:t>
            </a:r>
          </a:p>
        </p:txBody>
      </p:sp>
      <p:cxnSp>
        <p:nvCxnSpPr>
          <p:cNvPr id="42" name="Straight Connector 12">
            <a:extLst>
              <a:ext uri="{FF2B5EF4-FFF2-40B4-BE49-F238E27FC236}">
                <a16:creationId xmlns:a16="http://schemas.microsoft.com/office/drawing/2014/main" id="{D3C98EBD-537D-43BC-92E2-666B6273A22F}"/>
              </a:ext>
            </a:extLst>
          </p:cNvPr>
          <p:cNvCxnSpPr>
            <a:cxnSpLocks/>
          </p:cNvCxnSpPr>
          <p:nvPr/>
        </p:nvCxnSpPr>
        <p:spPr bwMode="auto">
          <a:xfrm>
            <a:off x="2857501" y="4706007"/>
            <a:ext cx="244950" cy="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12">
            <a:extLst>
              <a:ext uri="{FF2B5EF4-FFF2-40B4-BE49-F238E27FC236}">
                <a16:creationId xmlns:a16="http://schemas.microsoft.com/office/drawing/2014/main" id="{73525267-BC42-4FBB-8814-5EAE639095BD}"/>
              </a:ext>
            </a:extLst>
          </p:cNvPr>
          <p:cNvCxnSpPr>
            <a:cxnSpLocks/>
          </p:cNvCxnSpPr>
          <p:nvPr/>
        </p:nvCxnSpPr>
        <p:spPr bwMode="auto">
          <a:xfrm>
            <a:off x="2857501" y="5952358"/>
            <a:ext cx="244950" cy="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12">
            <a:extLst>
              <a:ext uri="{FF2B5EF4-FFF2-40B4-BE49-F238E27FC236}">
                <a16:creationId xmlns:a16="http://schemas.microsoft.com/office/drawing/2014/main" id="{853758E6-A20F-422B-AE8E-357AB70F5DCE}"/>
              </a:ext>
            </a:extLst>
          </p:cNvPr>
          <p:cNvCxnSpPr>
            <a:cxnSpLocks/>
          </p:cNvCxnSpPr>
          <p:nvPr/>
        </p:nvCxnSpPr>
        <p:spPr bwMode="auto">
          <a:xfrm>
            <a:off x="8445063" y="4565865"/>
            <a:ext cx="244950" cy="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12">
            <a:extLst>
              <a:ext uri="{FF2B5EF4-FFF2-40B4-BE49-F238E27FC236}">
                <a16:creationId xmlns:a16="http://schemas.microsoft.com/office/drawing/2014/main" id="{6CD59E08-4DDC-4CF2-B34A-4EA61413CF63}"/>
              </a:ext>
            </a:extLst>
          </p:cNvPr>
          <p:cNvCxnSpPr>
            <a:cxnSpLocks/>
          </p:cNvCxnSpPr>
          <p:nvPr/>
        </p:nvCxnSpPr>
        <p:spPr bwMode="auto">
          <a:xfrm>
            <a:off x="8445063" y="6353059"/>
            <a:ext cx="244950" cy="0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TextBox 39">
            <a:extLst>
              <a:ext uri="{FF2B5EF4-FFF2-40B4-BE49-F238E27FC236}">
                <a16:creationId xmlns:a16="http://schemas.microsoft.com/office/drawing/2014/main" id="{D69A6AC8-1954-4982-9884-E8B980EA3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949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RAN#83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TextBox 39">
            <a:extLst>
              <a:ext uri="{FF2B5EF4-FFF2-40B4-BE49-F238E27FC236}">
                <a16:creationId xmlns:a16="http://schemas.microsoft.com/office/drawing/2014/main" id="{F5BA1752-3D86-4306-8321-FE78C9D52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1667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RAN#84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TextBox 39">
            <a:extLst>
              <a:ext uri="{FF2B5EF4-FFF2-40B4-BE49-F238E27FC236}">
                <a16:creationId xmlns:a16="http://schemas.microsoft.com/office/drawing/2014/main" id="{36205251-9532-4DD4-8383-839C352D4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879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RAN#85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" name="TextBox 39">
            <a:extLst>
              <a:ext uri="{FF2B5EF4-FFF2-40B4-BE49-F238E27FC236}">
                <a16:creationId xmlns:a16="http://schemas.microsoft.com/office/drawing/2014/main" id="{AD0EAF28-7FA2-449C-B792-5831C1811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778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RAN#86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6" name="TextBox 39">
            <a:extLst>
              <a:ext uri="{FF2B5EF4-FFF2-40B4-BE49-F238E27FC236}">
                <a16:creationId xmlns:a16="http://schemas.microsoft.com/office/drawing/2014/main" id="{2461DF9C-91FD-40F9-A4CE-83F999A59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4793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RAN#87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7" name="TextBox 39">
            <a:extLst>
              <a:ext uri="{FF2B5EF4-FFF2-40B4-BE49-F238E27FC236}">
                <a16:creationId xmlns:a16="http://schemas.microsoft.com/office/drawing/2014/main" id="{7FD154BC-D777-4A9C-A4D0-43AC66135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0862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RAN#88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TextBox 39">
            <a:extLst>
              <a:ext uri="{FF2B5EF4-FFF2-40B4-BE49-F238E27FC236}">
                <a16:creationId xmlns:a16="http://schemas.microsoft.com/office/drawing/2014/main" id="{856A5D3E-B8E3-4FA6-81AA-697498322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1863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RAN#90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0" name="TextBox 39">
            <a:extLst>
              <a:ext uri="{FF2B5EF4-FFF2-40B4-BE49-F238E27FC236}">
                <a16:creationId xmlns:a16="http://schemas.microsoft.com/office/drawing/2014/main" id="{DBC9D113-8E16-4247-A3D6-5038433C4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470" y="4335283"/>
            <a:ext cx="7633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1100" b="1" dirty="0">
                <a:solidFill>
                  <a:schemeClr val="bg1">
                    <a:lumMod val="50000"/>
                  </a:schemeClr>
                </a:solidFill>
              </a:rPr>
              <a:t>ITU-R </a:t>
            </a:r>
          </a:p>
          <a:p>
            <a:pPr algn="ctr">
              <a:defRPr/>
            </a:pPr>
            <a:r>
              <a:rPr lang="en-US" altLang="en-US" sz="1100" b="1" dirty="0">
                <a:solidFill>
                  <a:schemeClr val="bg1">
                    <a:lumMod val="50000"/>
                  </a:schemeClr>
                </a:solidFill>
              </a:rPr>
              <a:t>WP5D#32</a:t>
            </a:r>
            <a:endParaRPr lang="en-US" altLang="en-US" sz="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TextBox 39">
            <a:extLst>
              <a:ext uri="{FF2B5EF4-FFF2-40B4-BE49-F238E27FC236}">
                <a16:creationId xmlns:a16="http://schemas.microsoft.com/office/drawing/2014/main" id="{F7ECDDC1-1006-4C4F-8FC8-995E2F5D5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578" y="4199453"/>
            <a:ext cx="76335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en-US" sz="1100" b="1" dirty="0">
                <a:solidFill>
                  <a:schemeClr val="bg1">
                    <a:lumMod val="50000"/>
                  </a:schemeClr>
                </a:solidFill>
              </a:rPr>
              <a:t>ITU-R </a:t>
            </a:r>
          </a:p>
          <a:p>
            <a:pPr algn="ctr">
              <a:defRPr/>
            </a:pPr>
            <a:r>
              <a:rPr lang="en-US" altLang="en-US" sz="1100" b="1" dirty="0">
                <a:solidFill>
                  <a:schemeClr val="bg1">
                    <a:lumMod val="50000"/>
                  </a:schemeClr>
                </a:solidFill>
              </a:rPr>
              <a:t>WP5D#36</a:t>
            </a:r>
            <a:endParaRPr lang="en-US" altLang="en-US" sz="5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TextBox 39">
            <a:extLst>
              <a:ext uri="{FF2B5EF4-FFF2-40B4-BE49-F238E27FC236}">
                <a16:creationId xmlns:a16="http://schemas.microsoft.com/office/drawing/2014/main" id="{965BC25E-D44D-4689-86DE-A142E01DF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61" y="6470656"/>
            <a:ext cx="10406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en-US" sz="2000" b="1" dirty="0">
                <a:solidFill>
                  <a:schemeClr val="bg1">
                    <a:lumMod val="50000"/>
                  </a:schemeClr>
                </a:solidFill>
              </a:rPr>
              <a:t>RAN#89</a:t>
            </a:r>
            <a:endParaRPr lang="en-US" alt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5462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FBC441-A4B8-44FD-972F-10D5DD4E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64" y="53381"/>
            <a:ext cx="12105736" cy="610853"/>
          </a:xfrm>
        </p:spPr>
        <p:txBody>
          <a:bodyPr>
            <a:normAutofit fontScale="90000"/>
          </a:bodyPr>
          <a:lstStyle/>
          <a:p>
            <a:pPr defTabSz="609570">
              <a:defRPr/>
            </a:pPr>
            <a:r>
              <a:rPr lang="en-GB" alt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A) Submission of 3GPP’s RIT/SRIT proposal </a:t>
            </a: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(step 3 of ITU-R process)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A7FBB04-657F-4478-B62D-9ED06F469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35" y="3215854"/>
            <a:ext cx="7857052" cy="3557679"/>
          </a:xfrm>
          <a:prstGeom prst="rect">
            <a:avLst/>
          </a:prstGeom>
          <a:noFill/>
          <a:ln w="2857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5FC939-0908-4FC1-8B91-465C9179E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838545"/>
            <a:ext cx="5701164" cy="2100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94DAC9-99E2-499A-866B-69E2899F03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889" y="946113"/>
            <a:ext cx="5591193" cy="188569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BE4DD8-DDD2-47CF-90D6-D52C318E9113}"/>
              </a:ext>
            </a:extLst>
          </p:cNvPr>
          <p:cNvSpPr/>
          <p:nvPr/>
        </p:nvSpPr>
        <p:spPr>
          <a:xfrm>
            <a:off x="267419" y="838545"/>
            <a:ext cx="11645663" cy="2172073"/>
          </a:xfrm>
          <a:prstGeom prst="rect">
            <a:avLst/>
          </a:prstGeom>
          <a:noFill/>
          <a:ln w="2857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C67DB1-AE5C-41DB-B02D-8E94BAFB4FBD}"/>
              </a:ext>
            </a:extLst>
          </p:cNvPr>
          <p:cNvSpPr txBox="1"/>
          <p:nvPr/>
        </p:nvSpPr>
        <p:spPr>
          <a:xfrm>
            <a:off x="341822" y="2508490"/>
            <a:ext cx="18838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100" dirty="0"/>
              <a:t>Source: doc IMT-2020/2 Rev1</a:t>
            </a:r>
            <a:br>
              <a:rPr lang="it-IT" sz="1100" dirty="0"/>
            </a:br>
            <a:r>
              <a:rPr lang="it-IT" sz="1100" dirty="0"/>
              <a:t>(</a:t>
            </a:r>
            <a:r>
              <a:rPr lang="it-IT" sz="1100" dirty="0" err="1"/>
              <a:t>attached</a:t>
            </a:r>
            <a:r>
              <a:rPr lang="it-IT" sz="1100" dirty="0"/>
              <a:t> to RP-170044)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2E399C-1252-43D1-AE3C-077808671381}"/>
              </a:ext>
            </a:extLst>
          </p:cNvPr>
          <p:cNvSpPr txBox="1"/>
          <p:nvPr/>
        </p:nvSpPr>
        <p:spPr>
          <a:xfrm>
            <a:off x="456531" y="6418267"/>
            <a:ext cx="15103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100" dirty="0"/>
              <a:t>Source: doc RP-172098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D4F10C8-6EB1-458E-9F4E-17C8F92A8D91}"/>
              </a:ext>
            </a:extLst>
          </p:cNvPr>
          <p:cNvSpPr/>
          <p:nvPr/>
        </p:nvSpPr>
        <p:spPr>
          <a:xfrm>
            <a:off x="3290531" y="1518249"/>
            <a:ext cx="543464" cy="25879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8779DC2-1F54-4C20-86E8-D51EFDF0613D}"/>
              </a:ext>
            </a:extLst>
          </p:cNvPr>
          <p:cNvCxnSpPr>
            <a:cxnSpLocks/>
          </p:cNvCxnSpPr>
          <p:nvPr/>
        </p:nvCxnSpPr>
        <p:spPr>
          <a:xfrm flipH="1">
            <a:off x="4546121" y="1457865"/>
            <a:ext cx="258793" cy="2501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8D46147-C5D9-4D00-8298-BB1889A45ECF}"/>
              </a:ext>
            </a:extLst>
          </p:cNvPr>
          <p:cNvCxnSpPr>
            <a:cxnSpLocks/>
          </p:cNvCxnSpPr>
          <p:nvPr/>
        </p:nvCxnSpPr>
        <p:spPr>
          <a:xfrm>
            <a:off x="6006472" y="2130725"/>
            <a:ext cx="378559" cy="1293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A59C813D-521E-4FC7-8B8F-86248058FBB5}"/>
              </a:ext>
            </a:extLst>
          </p:cNvPr>
          <p:cNvSpPr/>
          <p:nvPr/>
        </p:nvSpPr>
        <p:spPr>
          <a:xfrm rot="16445482">
            <a:off x="5116713" y="4938988"/>
            <a:ext cx="2941454" cy="73324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17884A6-BB1E-44F9-9C55-DD9A1026C6F1}"/>
              </a:ext>
            </a:extLst>
          </p:cNvPr>
          <p:cNvSpPr txBox="1">
            <a:spLocks/>
          </p:cNvSpPr>
          <p:nvPr/>
        </p:nvSpPr>
        <p:spPr>
          <a:xfrm>
            <a:off x="8166075" y="3792449"/>
            <a:ext cx="4025925" cy="170257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rgbClr val="FF0000"/>
                </a:solidFill>
              </a:rPr>
              <a:t>To be finalized in RAN#84 for submission to WP5D#32: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Description Templates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Compliance Templates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Self-Evaluation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0DB14DF-3F20-4DE0-A123-7C14016DBB9F}"/>
              </a:ext>
            </a:extLst>
          </p:cNvPr>
          <p:cNvSpPr txBox="1"/>
          <p:nvPr/>
        </p:nvSpPr>
        <p:spPr>
          <a:xfrm>
            <a:off x="8445522" y="5570005"/>
            <a:ext cx="3599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Source: RP-172098 &amp; Rep ITU-R M.2411 (</a:t>
            </a:r>
            <a:r>
              <a:rPr lang="it-IT" sz="1100" dirty="0" err="1"/>
              <a:t>att</a:t>
            </a:r>
            <a:r>
              <a:rPr lang="it-IT" sz="1100" dirty="0"/>
              <a:t>. to RP-171559)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2FE816D-A946-4AFA-9AE9-83CBD32823E6}"/>
              </a:ext>
            </a:extLst>
          </p:cNvPr>
          <p:cNvSpPr/>
          <p:nvPr/>
        </p:nvSpPr>
        <p:spPr>
          <a:xfrm>
            <a:off x="8238226" y="3783823"/>
            <a:ext cx="3873261" cy="21338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97284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FBC441-A4B8-44FD-972F-10D5DD4E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64" y="53381"/>
            <a:ext cx="12105736" cy="1024921"/>
          </a:xfrm>
        </p:spPr>
        <p:txBody>
          <a:bodyPr>
            <a:normAutofit/>
          </a:bodyPr>
          <a:lstStyle/>
          <a:p>
            <a:pPr defTabSz="609570">
              <a:defRPr/>
            </a:pPr>
            <a:r>
              <a:rPr lang="en-GB" alt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</a:t>
            </a:r>
            <a:r>
              <a:rPr lang="en-US" alt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contribution for ITU-R M.[IMT-2020]</a:t>
            </a:r>
            <a:br>
              <a:rPr lang="en-US" altLang="en-US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(step 8 of ITU-R process)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866BA19-C0FA-4445-A045-5D418D982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304371"/>
            <a:ext cx="5701164" cy="21008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891EA4-DD24-40CE-9BB8-C962102AD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889" y="1411939"/>
            <a:ext cx="5591193" cy="188569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EC457D6-F660-4BB4-A4D8-86EC78584529}"/>
              </a:ext>
            </a:extLst>
          </p:cNvPr>
          <p:cNvSpPr/>
          <p:nvPr/>
        </p:nvSpPr>
        <p:spPr>
          <a:xfrm>
            <a:off x="267419" y="1304371"/>
            <a:ext cx="11645663" cy="2172073"/>
          </a:xfrm>
          <a:prstGeom prst="rect">
            <a:avLst/>
          </a:prstGeom>
          <a:noFill/>
          <a:ln w="2857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02E3D3A-098A-4FE9-9546-E0168486DD34}"/>
              </a:ext>
            </a:extLst>
          </p:cNvPr>
          <p:cNvSpPr txBox="1"/>
          <p:nvPr/>
        </p:nvSpPr>
        <p:spPr>
          <a:xfrm>
            <a:off x="341822" y="2974316"/>
            <a:ext cx="18838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100" dirty="0"/>
              <a:t>Source: doc IMT-2020/2 Rev1</a:t>
            </a:r>
            <a:br>
              <a:rPr lang="it-IT" sz="1100" dirty="0"/>
            </a:br>
            <a:r>
              <a:rPr lang="it-IT" sz="1100" dirty="0"/>
              <a:t>(</a:t>
            </a:r>
            <a:r>
              <a:rPr lang="it-IT" sz="1100" dirty="0" err="1"/>
              <a:t>attached</a:t>
            </a:r>
            <a:r>
              <a:rPr lang="it-IT" sz="1100" dirty="0"/>
              <a:t> to RP-170044)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F3E2346-AFE2-4F4C-905F-802836BCE849}"/>
              </a:ext>
            </a:extLst>
          </p:cNvPr>
          <p:cNvSpPr/>
          <p:nvPr/>
        </p:nvSpPr>
        <p:spPr>
          <a:xfrm>
            <a:off x="4938176" y="2930966"/>
            <a:ext cx="543464" cy="25879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D8CA7E2-7D92-4564-B9C1-78D038509C2C}"/>
              </a:ext>
            </a:extLst>
          </p:cNvPr>
          <p:cNvCxnSpPr>
            <a:cxnSpLocks/>
          </p:cNvCxnSpPr>
          <p:nvPr/>
        </p:nvCxnSpPr>
        <p:spPr>
          <a:xfrm flipH="1">
            <a:off x="6014951" y="2930966"/>
            <a:ext cx="258793" cy="25016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3EC1992-8FAA-473C-BE2E-BF7B7F107F7B}"/>
              </a:ext>
            </a:extLst>
          </p:cNvPr>
          <p:cNvCxnSpPr>
            <a:cxnSpLocks/>
          </p:cNvCxnSpPr>
          <p:nvPr/>
        </p:nvCxnSpPr>
        <p:spPr>
          <a:xfrm flipV="1">
            <a:off x="8729932" y="2974316"/>
            <a:ext cx="234397" cy="2068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8ED4529-32D8-41A1-9DDB-671C3CD7F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419" y="3706175"/>
            <a:ext cx="11645663" cy="240794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original 3GPP plans need to be reviewed to match the updated 3GPP Rel-16 timeline approved in Dec’18 (RAN#82)</a:t>
            </a:r>
          </a:p>
          <a:p>
            <a:r>
              <a:rPr lang="en-US" dirty="0"/>
              <a:t>Specific indications/milestones from ITU-R WP5D are not available yet</a:t>
            </a:r>
          </a:p>
          <a:p>
            <a:pPr lvl="1"/>
            <a:r>
              <a:rPr lang="en-US" dirty="0"/>
              <a:t>It is expected they would be available in conjunction with the information on the process and use of GCS, references and certifications (anticipated to be finalized by WP5D#34 in Feb’20, and expected to be similar to the </a:t>
            </a:r>
            <a:r>
              <a:rPr lang="en-US" dirty="0">
                <a:hlinkClick r:id="rId5"/>
              </a:rPr>
              <a:t>IMT-Advanced process in doc IMT-ADV/24Rev3</a:t>
            </a:r>
            <a:r>
              <a:rPr lang="en-US" dirty="0"/>
              <a:t>)</a:t>
            </a:r>
          </a:p>
          <a:p>
            <a:r>
              <a:rPr lang="en-US" dirty="0"/>
              <a:t>The schedule proposed in the next slide is based on the process and timing applied in earlier ITU recommendations. This has to be cross-checked with ITU-R WP5D leadership</a:t>
            </a:r>
          </a:p>
        </p:txBody>
      </p:sp>
    </p:spTree>
    <p:extLst>
      <p:ext uri="{BB962C8B-B14F-4D97-AF65-F5344CB8AC3E}">
        <p14:creationId xmlns:p14="http://schemas.microsoft.com/office/powerpoint/2010/main" val="336676147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FBC441-A4B8-44FD-972F-10D5DD4E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20" y="238627"/>
            <a:ext cx="12301268" cy="679864"/>
          </a:xfrm>
        </p:spPr>
        <p:txBody>
          <a:bodyPr>
            <a:normAutofit/>
          </a:bodyPr>
          <a:lstStyle/>
          <a:p>
            <a:pPr defTabSz="609570">
              <a:defRPr/>
            </a:pPr>
            <a:r>
              <a:rPr lang="en-GB" alt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Expected* milestones for </a:t>
            </a: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M.[IMT-2020]</a:t>
            </a:r>
            <a:endParaRPr lang="en-GB" altLang="en-US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8ED4529-32D8-41A1-9DDB-671C3CD7F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420" y="1099884"/>
            <a:ext cx="11050438" cy="5101391"/>
          </a:xfrm>
        </p:spPr>
        <p:txBody>
          <a:bodyPr>
            <a:noAutofit/>
          </a:bodyPr>
          <a:lstStyle/>
          <a:p>
            <a:r>
              <a:rPr lang="en-US" sz="2400" dirty="0"/>
              <a:t>ITU-R WP5D#35 (24 June – 1 July 2020; deadline: 17 June 2020, 16:00 hours UTC): </a:t>
            </a:r>
          </a:p>
          <a:p>
            <a:pPr lvl="1"/>
            <a:r>
              <a:rPr lang="en-GB" sz="2000" dirty="0"/>
              <a:t>3GPP (as “RIT/SRIT Proponent”) delivers Form A to ITU-R</a:t>
            </a:r>
          </a:p>
          <a:p>
            <a:pPr lvl="1"/>
            <a:r>
              <a:rPr lang="en-GB" sz="2000" dirty="0"/>
              <a:t>3GPP (as “GCS Proponent”) delivers to ITU-R:</a:t>
            </a:r>
          </a:p>
          <a:p>
            <a:pPr lvl="2"/>
            <a:r>
              <a:rPr lang="en-GB" sz="1800" dirty="0"/>
              <a:t>Overview</a:t>
            </a:r>
          </a:p>
          <a:p>
            <a:pPr lvl="2"/>
            <a:r>
              <a:rPr lang="en-GB" sz="1800" dirty="0"/>
              <a:t>Titles and Synopsis of the GCS</a:t>
            </a:r>
          </a:p>
          <a:p>
            <a:pPr lvl="2"/>
            <a:r>
              <a:rPr lang="en-GB" sz="1800" dirty="0"/>
              <a:t>the GCS</a:t>
            </a:r>
          </a:p>
          <a:p>
            <a:pPr lvl="2"/>
            <a:r>
              <a:rPr lang="en-GB" sz="1800" dirty="0"/>
              <a:t>Certification B</a:t>
            </a:r>
          </a:p>
          <a:p>
            <a:r>
              <a:rPr lang="en-US" sz="2400" dirty="0"/>
              <a:t>Date TBD:</a:t>
            </a:r>
          </a:p>
          <a:p>
            <a:pPr lvl="1"/>
            <a:r>
              <a:rPr lang="en-US" sz="2000" dirty="0"/>
              <a:t>OPs (as Transposing Organizations) deliver transposition references &amp; Certifications C to ITU-R </a:t>
            </a:r>
            <a:br>
              <a:rPr lang="en-US" sz="2000" dirty="0"/>
            </a:br>
            <a:r>
              <a:rPr lang="en-US" sz="2000" dirty="0"/>
              <a:t>(to enable the BR to produce the complete draft Rec in time for WP5D#36)</a:t>
            </a:r>
          </a:p>
          <a:p>
            <a:r>
              <a:rPr lang="en-US" sz="2400" dirty="0"/>
              <a:t>ITU-R WP5D#36 (7 – 14 October 2020; deadline: 30 September 2020, 16:00 hours UTC):</a:t>
            </a:r>
          </a:p>
          <a:p>
            <a:pPr lvl="1"/>
            <a:r>
              <a:rPr lang="en-US" sz="2000" dirty="0"/>
              <a:t>ITU-R WP5D reviews and agrees the completed draft new Rec. ITU-R M.[IMT-2020.SPECS] and forwards it to SG5 (23 – 24 November 2020; deadline: 16 November 2020)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89739C-CD18-4AAF-84DE-98BA90AF6728}"/>
              </a:ext>
            </a:extLst>
          </p:cNvPr>
          <p:cNvSpPr txBox="1"/>
          <p:nvPr/>
        </p:nvSpPr>
        <p:spPr>
          <a:xfrm>
            <a:off x="440901" y="6116355"/>
            <a:ext cx="66762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/>
              <a:t>* </a:t>
            </a:r>
            <a:r>
              <a:rPr lang="en-US" sz="1200" dirty="0"/>
              <a:t>on the basis of the process and timing applied earlier. To be cross-checked with ITU-R WP5D leadership</a:t>
            </a:r>
            <a:endParaRPr lang="it-IT" sz="1200" dirty="0"/>
          </a:p>
          <a:p>
            <a:endParaRPr lang="it-IT" sz="1100" dirty="0"/>
          </a:p>
        </p:txBody>
      </p:sp>
    </p:spTree>
    <p:extLst>
      <p:ext uri="{BB962C8B-B14F-4D97-AF65-F5344CB8AC3E}">
        <p14:creationId xmlns:p14="http://schemas.microsoft.com/office/powerpoint/2010/main" val="373828098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EFBC441-A4B8-44FD-972F-10D5DD4E4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295" y="321463"/>
            <a:ext cx="10731260" cy="679864"/>
          </a:xfrm>
        </p:spPr>
        <p:txBody>
          <a:bodyPr>
            <a:noAutofit/>
          </a:bodyPr>
          <a:lstStyle/>
          <a:p>
            <a:pPr defTabSz="609570">
              <a:defRPr/>
            </a:pPr>
            <a:r>
              <a:rPr lang="en-GB" alt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Proposed 3GPP schedule </a:t>
            </a:r>
            <a:r>
              <a:rPr lang="en-GB" alt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M.[IMT-2020] completion </a:t>
            </a: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(step 8 of ITU-R process)</a:t>
            </a:r>
            <a:endParaRPr lang="en-GB" altLang="en-US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8ED4529-32D8-41A1-9DDB-671C3CD7F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420" y="1583487"/>
            <a:ext cx="11050438" cy="4514796"/>
          </a:xfrm>
        </p:spPr>
        <p:txBody>
          <a:bodyPr>
            <a:noAutofit/>
          </a:bodyPr>
          <a:lstStyle/>
          <a:p>
            <a:r>
              <a:rPr lang="en-US" sz="2400" dirty="0"/>
              <a:t>RAN#87 (Mar 2020 – Rel16 stage-3 freeze)</a:t>
            </a:r>
          </a:p>
          <a:p>
            <a:pPr lvl="1"/>
            <a:r>
              <a:rPr lang="en-US" sz="2000" dirty="0"/>
              <a:t>Decision of the set of Specs to be submitted to ITU-R (Rel15 &amp; Rel16)</a:t>
            </a:r>
          </a:p>
          <a:p>
            <a:pPr lvl="1"/>
            <a:r>
              <a:rPr lang="en-US" sz="2000" dirty="0"/>
              <a:t>Approval of the contribution toward ITU-R WP5D#35 (deadline: 17 Jun’20) encompassing:</a:t>
            </a:r>
          </a:p>
          <a:p>
            <a:pPr lvl="2"/>
            <a:r>
              <a:rPr lang="en-GB" sz="1800" dirty="0"/>
              <a:t>Overview</a:t>
            </a:r>
          </a:p>
          <a:p>
            <a:pPr lvl="2"/>
            <a:r>
              <a:rPr lang="en-GB" sz="1800" dirty="0"/>
              <a:t>titles and synopsis of the GCS</a:t>
            </a:r>
          </a:p>
          <a:p>
            <a:pPr lvl="2"/>
            <a:r>
              <a:rPr lang="en-GB" sz="1800" dirty="0"/>
              <a:t>the GCS (Rel15 &amp; Rel16)</a:t>
            </a:r>
          </a:p>
          <a:p>
            <a:pPr lvl="1"/>
            <a:r>
              <a:rPr lang="en-GB" sz="2000" dirty="0"/>
              <a:t>Approval of a contribution to ITU-R WP5D#35 on the details of the </a:t>
            </a:r>
            <a:r>
              <a:rPr lang="en-US" sz="2000" dirty="0"/>
              <a:t>3GPP process (similar doc RP-110856 submitted to ITU-R WP5D#11 in Jul’11)</a:t>
            </a:r>
            <a:endParaRPr lang="en-GB" sz="2000" dirty="0"/>
          </a:p>
          <a:p>
            <a:pPr lvl="1"/>
            <a:r>
              <a:rPr lang="en-GB" sz="2000" dirty="0"/>
              <a:t>OPs coordinated action toward the submission to ITU-R WP5D#35 of:</a:t>
            </a:r>
          </a:p>
          <a:p>
            <a:pPr lvl="2"/>
            <a:r>
              <a:rPr lang="en-GB" sz="1800" dirty="0"/>
              <a:t>Form A</a:t>
            </a:r>
          </a:p>
          <a:p>
            <a:pPr lvl="2"/>
            <a:r>
              <a:rPr lang="en-GB" sz="1800" dirty="0"/>
              <a:t>Certifications B</a:t>
            </a:r>
          </a:p>
        </p:txBody>
      </p:sp>
    </p:spTree>
    <p:extLst>
      <p:ext uri="{BB962C8B-B14F-4D97-AF65-F5344CB8AC3E}">
        <p14:creationId xmlns:p14="http://schemas.microsoft.com/office/powerpoint/2010/main" val="265652379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38ED4529-32D8-41A1-9DDB-671C3CD7F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420" y="1463311"/>
            <a:ext cx="11050438" cy="4463041"/>
          </a:xfrm>
        </p:spPr>
        <p:txBody>
          <a:bodyPr>
            <a:noAutofit/>
          </a:bodyPr>
          <a:lstStyle/>
          <a:p>
            <a:r>
              <a:rPr lang="en-GB" sz="2400" dirty="0"/>
              <a:t>RAN#88 (</a:t>
            </a:r>
            <a:r>
              <a:rPr lang="en-US" sz="2400" dirty="0"/>
              <a:t>15-18 Jun 2020 – Rel-16 ASN.1 freeze</a:t>
            </a:r>
            <a:r>
              <a:rPr lang="en-GB" sz="2400" dirty="0"/>
              <a:t>)</a:t>
            </a:r>
          </a:p>
          <a:p>
            <a:pPr lvl="1"/>
            <a:r>
              <a:rPr lang="en-GB" sz="2000" dirty="0"/>
              <a:t>Approval of the updated version of the GCS to be sent to ITU-R WP5D#36 (from RAN#89) and to be used by OPs as basis for transposition (with the exception of RAN4 performance specs) </a:t>
            </a:r>
          </a:p>
          <a:p>
            <a:pPr lvl="1"/>
            <a:r>
              <a:rPr lang="en-US" sz="2000" dirty="0"/>
              <a:t>OPs coordinated action toward the submission to ITU-R of the transposition references (transposed standards not available yet) for these specs (all RAN core and spectrum specs) by 16 Nov ‘20 (SG5 deadline**)</a:t>
            </a:r>
          </a:p>
          <a:p>
            <a:r>
              <a:rPr lang="en-US" sz="2400" dirty="0"/>
              <a:t>RAN#89 (14-17 Sept 2020 – Rel16 RAN4 performance specs complete) </a:t>
            </a:r>
          </a:p>
          <a:p>
            <a:pPr lvl="1"/>
            <a:r>
              <a:rPr lang="en-GB" sz="2000" dirty="0"/>
              <a:t>Approval of RAN4 performance specs to be sent to ITU-R WP5D#36 (deadline: 30 Sept’20) as updated GCS, and to be transposed by OPs (</a:t>
            </a:r>
            <a:r>
              <a:rPr lang="en-US" sz="2000" dirty="0"/>
              <a:t>by 16 Nov ‘20 – SG5 deadline**)</a:t>
            </a:r>
          </a:p>
          <a:p>
            <a:pPr lvl="2"/>
            <a:r>
              <a:rPr lang="en-US" sz="1600" dirty="0"/>
              <a:t>Transposition of RAN4 performance specs from at least one OP shall be available for SG5 deadline</a:t>
            </a:r>
          </a:p>
          <a:p>
            <a:pPr lvl="1"/>
            <a:r>
              <a:rPr lang="en-US" sz="2000" dirty="0"/>
              <a:t>OPs coordinated action toward the submission to ITU-R of Certifications C (when the OPs transposed standards are available), with all CRs approved in RAN#88*** and, for the selected RAN4 Specs, in RAN#89***</a:t>
            </a:r>
            <a:endParaRPr lang="en-GB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89739C-CD18-4AAF-84DE-98BA90AF6728}"/>
              </a:ext>
            </a:extLst>
          </p:cNvPr>
          <p:cNvSpPr txBox="1"/>
          <p:nvPr/>
        </p:nvSpPr>
        <p:spPr>
          <a:xfrm>
            <a:off x="440901" y="5817326"/>
            <a:ext cx="51860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** </a:t>
            </a:r>
            <a:r>
              <a:rPr lang="it-IT" sz="1100" dirty="0" err="1"/>
              <a:t>It</a:t>
            </a:r>
            <a:r>
              <a:rPr lang="it-IT" sz="1100" dirty="0"/>
              <a:t> </a:t>
            </a:r>
            <a:r>
              <a:rPr lang="it-IT" sz="1100" dirty="0" err="1"/>
              <a:t>is</a:t>
            </a:r>
            <a:r>
              <a:rPr lang="it-IT" sz="1100" dirty="0"/>
              <a:t> </a:t>
            </a:r>
            <a:r>
              <a:rPr lang="it-IT" sz="1100" dirty="0" err="1"/>
              <a:t>anticipated</a:t>
            </a:r>
            <a:r>
              <a:rPr lang="it-IT" sz="1100" dirty="0"/>
              <a:t> </a:t>
            </a:r>
            <a:r>
              <a:rPr lang="it-IT" sz="1100" dirty="0" err="1"/>
              <a:t>that</a:t>
            </a:r>
            <a:r>
              <a:rPr lang="it-IT" sz="1100" dirty="0"/>
              <a:t> </a:t>
            </a:r>
            <a:r>
              <a:rPr lang="it-IT" sz="1100" dirty="0" err="1"/>
              <a:t>at</a:t>
            </a:r>
            <a:r>
              <a:rPr lang="it-IT" sz="1100" dirty="0"/>
              <a:t> </a:t>
            </a:r>
            <a:r>
              <a:rPr lang="it-IT" sz="1100" dirty="0" err="1"/>
              <a:t>least</a:t>
            </a:r>
            <a:r>
              <a:rPr lang="it-IT" sz="1100" dirty="0"/>
              <a:t> one set of </a:t>
            </a:r>
            <a:r>
              <a:rPr lang="it-IT" sz="1100" dirty="0" err="1"/>
              <a:t>transposed</a:t>
            </a:r>
            <a:r>
              <a:rPr lang="it-IT" sz="1100" dirty="0"/>
              <a:t> </a:t>
            </a:r>
            <a:r>
              <a:rPr lang="it-IT" sz="1100" dirty="0" err="1"/>
              <a:t>standards</a:t>
            </a:r>
            <a:r>
              <a:rPr lang="it-IT" sz="1100" dirty="0"/>
              <a:t> </a:t>
            </a:r>
            <a:r>
              <a:rPr lang="it-IT" sz="1100" dirty="0" err="1"/>
              <a:t>has</a:t>
            </a:r>
            <a:r>
              <a:rPr lang="it-IT" sz="1100" dirty="0"/>
              <a:t> to be </a:t>
            </a:r>
            <a:r>
              <a:rPr lang="it-IT" sz="1100" dirty="0" err="1"/>
              <a:t>fully</a:t>
            </a:r>
            <a:r>
              <a:rPr lang="it-IT" sz="1100" dirty="0"/>
              <a:t> </a:t>
            </a:r>
            <a:r>
              <a:rPr lang="it-IT" sz="1100" dirty="0" err="1"/>
              <a:t>available</a:t>
            </a:r>
            <a:endParaRPr lang="it-IT" sz="1100" dirty="0"/>
          </a:p>
          <a:p>
            <a:r>
              <a:rPr lang="it-IT" sz="1100" dirty="0"/>
              <a:t>*** in case ITU-R </a:t>
            </a:r>
            <a:r>
              <a:rPr lang="it-IT" sz="1100" dirty="0" err="1"/>
              <a:t>does</a:t>
            </a:r>
            <a:r>
              <a:rPr lang="it-IT" sz="1100" dirty="0"/>
              <a:t> </a:t>
            </a:r>
            <a:r>
              <a:rPr lang="it-IT" sz="1100" dirty="0" err="1"/>
              <a:t>not</a:t>
            </a:r>
            <a:r>
              <a:rPr lang="it-IT" sz="1100" dirty="0"/>
              <a:t> </a:t>
            </a:r>
            <a:r>
              <a:rPr lang="it-IT" sz="1100" dirty="0" err="1"/>
              <a:t>intend</a:t>
            </a:r>
            <a:r>
              <a:rPr lang="it-IT" sz="1100" dirty="0"/>
              <a:t> to update the GCS </a:t>
            </a:r>
            <a:r>
              <a:rPr lang="it-IT" sz="1100" dirty="0" err="1"/>
              <a:t>originally</a:t>
            </a:r>
            <a:r>
              <a:rPr lang="it-IT" sz="1100" dirty="0"/>
              <a:t> </a:t>
            </a:r>
            <a:r>
              <a:rPr lang="it-IT" sz="1100" dirty="0" err="1"/>
              <a:t>submitted</a:t>
            </a:r>
            <a:r>
              <a:rPr lang="it-IT" sz="1100" dirty="0"/>
              <a:t> to WP5D#35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9583B0-25DA-4E5B-8968-987BB5F7FCE2}"/>
              </a:ext>
            </a:extLst>
          </p:cNvPr>
          <p:cNvSpPr txBox="1">
            <a:spLocks/>
          </p:cNvSpPr>
          <p:nvPr/>
        </p:nvSpPr>
        <p:spPr>
          <a:xfrm>
            <a:off x="293295" y="321463"/>
            <a:ext cx="10731260" cy="6798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09570">
              <a:defRPr/>
            </a:pPr>
            <a:r>
              <a:rPr lang="en-GB" alt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 Proposed 3GPP schedule </a:t>
            </a:r>
            <a:r>
              <a:rPr lang="en-GB" altLang="en-US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M.[IMT-2020] completion </a:t>
            </a: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(step 8 of ITU-R process) – </a:t>
            </a:r>
            <a:r>
              <a:rPr lang="en-GB" altLang="en-US" sz="24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contd</a:t>
            </a:r>
            <a:r>
              <a:rPr lang="en-GB" altLang="en-US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GB" altLang="en-US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1675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</TotalTime>
  <Words>1284</Words>
  <Application>Microsoft Office PowerPoint</Application>
  <PresentationFormat>Widescreen</PresentationFormat>
  <Paragraphs>138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Nokia Pure Text Light</vt:lpstr>
      <vt:lpstr>Times New Roman</vt:lpstr>
      <vt:lpstr>Wingdings</vt:lpstr>
      <vt:lpstr>Office Theme</vt:lpstr>
      <vt:lpstr>3GPP’s steps for IMT2020 In light of revised Rel-16 schedule</vt:lpstr>
      <vt:lpstr>Introduction</vt:lpstr>
      <vt:lpstr>Summary</vt:lpstr>
      <vt:lpstr>Overall schedule</vt:lpstr>
      <vt:lpstr>A) Submission of 3GPP’s RIT/SRIT proposal (step 3 of ITU-R process)</vt:lpstr>
      <vt:lpstr>B) 3GPP contribution for ITU-R M.[IMT-2020] (step 8 of ITU-R process)</vt:lpstr>
      <vt:lpstr>B) Expected* milestones for M.[IMT-2020]</vt:lpstr>
      <vt:lpstr>B) Proposed 3GPP schedule M.[IMT-2020] completion (step 8 of ITU-R process)</vt:lpstr>
      <vt:lpstr>PowerPoint Presentation</vt:lpstr>
      <vt:lpstr>Annex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IMT2020 schedule</dc:title>
  <dc:creator>Bertenyi, Balazs (Nokia - HU/Budapest)</dc:creator>
  <cp:lastModifiedBy>Balazs Bertenyi</cp:lastModifiedBy>
  <cp:revision>44</cp:revision>
  <dcterms:created xsi:type="dcterms:W3CDTF">2019-01-17T16:56:11Z</dcterms:created>
  <dcterms:modified xsi:type="dcterms:W3CDTF">2019-03-14T09:18:10Z</dcterms:modified>
</cp:coreProperties>
</file>