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5" r:id="rId1"/>
  </p:sldMasterIdLst>
  <p:notesMasterIdLst>
    <p:notesMasterId r:id="rId10"/>
  </p:notesMasterIdLst>
  <p:sldIdLst>
    <p:sldId id="352" r:id="rId2"/>
    <p:sldId id="357" r:id="rId3"/>
    <p:sldId id="356" r:id="rId4"/>
    <p:sldId id="345" r:id="rId5"/>
    <p:sldId id="344" r:id="rId6"/>
    <p:sldId id="346" r:id="rId7"/>
    <p:sldId id="343" r:id="rId8"/>
    <p:sldId id="355" r:id="rId9"/>
  </p:sldIdLst>
  <p:sldSz cx="9144000" cy="5143500" type="screen16x9"/>
  <p:notesSz cx="6802438" cy="99361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
          <p15:clr>
            <a:srgbClr val="A4A3A4"/>
          </p15:clr>
        </p15:guide>
        <p15:guide id="2" orient="horz" pos="359">
          <p15:clr>
            <a:srgbClr val="A4A3A4"/>
          </p15:clr>
        </p15:guide>
        <p15:guide id="3" orient="horz" pos="2974">
          <p15:clr>
            <a:srgbClr val="A4A3A4"/>
          </p15:clr>
        </p15:guide>
        <p15:guide id="4" orient="horz" pos="2982">
          <p15:clr>
            <a:srgbClr val="A4A3A4"/>
          </p15:clr>
        </p15:guide>
        <p15:guide id="5" pos="192">
          <p15:clr>
            <a:srgbClr val="A4A3A4"/>
          </p15:clr>
        </p15:guide>
        <p15:guide id="6" pos="5726">
          <p15:clr>
            <a:srgbClr val="A4A3A4"/>
          </p15:clr>
        </p15:guide>
        <p15:guide id="7" pos="2844">
          <p15:clr>
            <a:srgbClr val="A4A3A4"/>
          </p15:clr>
        </p15:guide>
        <p15:guide id="8" orient="horz" pos="69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e Barrett" initials="J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5D98"/>
    <a:srgbClr val="BE155A"/>
    <a:srgbClr val="103AFB"/>
    <a:srgbClr val="F393BA"/>
    <a:srgbClr val="F9C9DD"/>
    <a:srgbClr val="02467A"/>
    <a:srgbClr val="5B9BD5"/>
    <a:srgbClr val="385723"/>
    <a:srgbClr val="70AD47"/>
    <a:srgbClr val="A9D18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92" autoAdjust="0"/>
    <p:restoredTop sz="98229" autoAdjust="0"/>
  </p:normalViewPr>
  <p:slideViewPr>
    <p:cSldViewPr snapToGrid="0" snapToObjects="1">
      <p:cViewPr varScale="1">
        <p:scale>
          <a:sx n="149" d="100"/>
          <a:sy n="149" d="100"/>
        </p:scale>
        <p:origin x="176" y="592"/>
      </p:cViewPr>
      <p:guideLst>
        <p:guide orient="horz" pos="88"/>
        <p:guide orient="horz" pos="359"/>
        <p:guide orient="horz" pos="2974"/>
        <p:guide orient="horz" pos="2982"/>
        <p:guide pos="192"/>
        <p:guide pos="5726"/>
        <p:guide pos="2844"/>
        <p:guide orient="horz" pos="69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723" cy="49680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3141" y="0"/>
            <a:ext cx="2947723" cy="496808"/>
          </a:xfrm>
          <a:prstGeom prst="rect">
            <a:avLst/>
          </a:prstGeom>
        </p:spPr>
        <p:txBody>
          <a:bodyPr vert="horz" lIns="91440" tIns="45720" rIns="91440" bIns="45720" rtlCol="0"/>
          <a:lstStyle>
            <a:lvl1pPr algn="r">
              <a:defRPr sz="1200"/>
            </a:lvl1pPr>
          </a:lstStyle>
          <a:p>
            <a:fld id="{40DAFB6B-5AAC-0C4A-A78A-4DF5B24C468A}" type="datetimeFigureOut">
              <a:rPr lang="en-US" smtClean="0"/>
              <a:pPr/>
              <a:t>10/18/18</a:t>
            </a:fld>
            <a:endParaRPr lang="en-US" dirty="0"/>
          </a:p>
        </p:txBody>
      </p:sp>
      <p:sp>
        <p:nvSpPr>
          <p:cNvPr id="4" name="Slide Image Placeholder 3"/>
          <p:cNvSpPr>
            <a:spLocks noGrp="1" noRot="1" noChangeAspect="1"/>
          </p:cNvSpPr>
          <p:nvPr>
            <p:ph type="sldImg" idx="2"/>
          </p:nvPr>
        </p:nvSpPr>
        <p:spPr>
          <a:xfrm>
            <a:off x="88900" y="744538"/>
            <a:ext cx="6624638" cy="37274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244" y="4719678"/>
            <a:ext cx="5441950" cy="4471273"/>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37630"/>
            <a:ext cx="2947723" cy="49680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3141" y="9437630"/>
            <a:ext cx="2947723" cy="496808"/>
          </a:xfrm>
          <a:prstGeom prst="rect">
            <a:avLst/>
          </a:prstGeom>
        </p:spPr>
        <p:txBody>
          <a:bodyPr vert="horz" lIns="91440" tIns="45720" rIns="91440" bIns="45720" rtlCol="0" anchor="b"/>
          <a:lstStyle>
            <a:lvl1pPr algn="r">
              <a:defRPr sz="1200"/>
            </a:lvl1pPr>
          </a:lstStyle>
          <a:p>
            <a:fld id="{5E54BB96-D0CF-664B-A6F0-6F0066B9DF32}" type="slidenum">
              <a:rPr lang="en-US" smtClean="0"/>
              <a:pPr/>
              <a:t>‹#›</a:t>
            </a:fld>
            <a:endParaRPr lang="en-US" dirty="0"/>
          </a:p>
        </p:txBody>
      </p:sp>
    </p:spTree>
    <p:extLst>
      <p:ext uri="{BB962C8B-B14F-4D97-AF65-F5344CB8AC3E}">
        <p14:creationId xmlns:p14="http://schemas.microsoft.com/office/powerpoint/2010/main" val="11181108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7CE22-EAB6-4DF6-8509-B782CF4BC94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9FFED0D6-C9F1-41A1-81FA-7E692AB6D8ED}"/>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51EE4D-329D-4916-89CE-63CF58057B09}"/>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62A54CA6-9EF5-4812-9186-0AA7A40E1B88}"/>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AF94710F-1136-4801-B58E-4060A2D1C29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3451346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0947B-5370-4269-8CB5-9B4D910CC59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8A20A35-B4AB-4444-9ED1-BDAFE798987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D31BC9-C829-4958-83BF-9EAB7688EABB}"/>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568AE062-D650-44EF-AA2F-E3667A2E80E1}"/>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8665A968-B449-4A6D-9703-1A13758BA4B9}"/>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04536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A56A96-DF6D-47B6-AC2D-D54FFC45C405}"/>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551A92D-4F10-4231-8ABA-4E423BE70CB3}"/>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50C0EDA-6A0C-467B-BD47-5A1A7F62B6E9}"/>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33AAD3A7-2C9F-49B4-A010-182B0A450589}"/>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0F168198-2F5B-4B36-8E3A-70EE4041DE05}"/>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908383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Text Placeholder 19"/>
          <p:cNvSpPr>
            <a:spLocks noGrp="1"/>
          </p:cNvSpPr>
          <p:nvPr>
            <p:ph type="body" sz="quarter" idx="10" hasCustomPrompt="1"/>
          </p:nvPr>
        </p:nvSpPr>
        <p:spPr>
          <a:xfrm>
            <a:off x="320676" y="1186960"/>
            <a:ext cx="7520312" cy="1336312"/>
          </a:xfrm>
          <a:prstGeom prst="rect">
            <a:avLst/>
          </a:prstGeom>
          <a:ln w="12700">
            <a:miter lim="400000"/>
          </a:ln>
        </p:spPr>
        <p:txBody>
          <a:bodyPr lIns="0" tIns="0" rIns="0" bIns="0" anchor="ctr">
            <a:normAutofit/>
          </a:bodyPr>
          <a:lstStyle>
            <a:lvl1pPr>
              <a:buFontTx/>
              <a:buNone/>
              <a:defRPr lang="en-US" sz="2800" b="0" kern="0" dirty="0">
                <a:solidFill>
                  <a:schemeClr val="tx1"/>
                </a:solidFill>
                <a:latin typeface="Open Sans"/>
                <a:ea typeface="Play"/>
                <a:cs typeface="Open Sans"/>
              </a:defRPr>
            </a:lvl1pPr>
          </a:lstStyle>
          <a:p>
            <a:pPr marL="0" lvl="0" indent="0" defTabSz="362847">
              <a:spcBef>
                <a:spcPct val="0"/>
              </a:spcBef>
              <a:buFont typeface="Arial"/>
              <a:buNone/>
            </a:pPr>
            <a:r>
              <a:rPr lang="en-US" dirty="0"/>
              <a:t>Click to edit sub section text</a:t>
            </a:r>
          </a:p>
        </p:txBody>
      </p:sp>
      <p:sp>
        <p:nvSpPr>
          <p:cNvPr id="13" name="Text Placeholder 2"/>
          <p:cNvSpPr>
            <a:spLocks noGrp="1"/>
          </p:cNvSpPr>
          <p:nvPr>
            <p:ph type="body" idx="1"/>
          </p:nvPr>
        </p:nvSpPr>
        <p:spPr>
          <a:xfrm>
            <a:off x="320675" y="2733732"/>
            <a:ext cx="5559486" cy="1125140"/>
          </a:xfrm>
          <a:prstGeom prst="rect">
            <a:avLst/>
          </a:prstGeom>
        </p:spPr>
        <p:txBody>
          <a:bodyPr anchor="ctr"/>
          <a:lstStyle>
            <a:lvl1pPr marL="0" indent="0">
              <a:buNone/>
              <a:defRPr sz="2000">
                <a:solidFill>
                  <a:srgbClr val="7F7F7F"/>
                </a:solidFill>
                <a:latin typeface="Open Sans"/>
                <a:cs typeface="Open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5" name="Slide Number Placeholder 5">
            <a:extLst>
              <a:ext uri="{FF2B5EF4-FFF2-40B4-BE49-F238E27FC236}">
                <a16:creationId xmlns:a16="http://schemas.microsoft.com/office/drawing/2014/main" id="{90006834-21D3-3843-97E7-C51CF9E02DF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pic>
        <p:nvPicPr>
          <p:cNvPr id="6" name="Picture 5" descr="GSA New Logo black-orange.png">
            <a:extLst>
              <a:ext uri="{FF2B5EF4-FFF2-40B4-BE49-F238E27FC236}">
                <a16:creationId xmlns:a16="http://schemas.microsoft.com/office/drawing/2014/main" id="{BA1BF8EA-8E03-E84B-AC85-946B8B0251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473146" y="170819"/>
            <a:ext cx="594138" cy="257352"/>
          </a:xfrm>
          <a:prstGeom prst="rect">
            <a:avLst/>
          </a:prstGeom>
        </p:spPr>
      </p:pic>
    </p:spTree>
    <p:extLst>
      <p:ext uri="{BB962C8B-B14F-4D97-AF65-F5344CB8AC3E}">
        <p14:creationId xmlns:p14="http://schemas.microsoft.com/office/powerpoint/2010/main" val="1475760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325" y="1079614"/>
            <a:ext cx="8501063" cy="2987448"/>
          </a:xfrm>
          <a:prstGeom prst="rect">
            <a:avLst/>
          </a:prstGeom>
        </p:spPr>
        <p:txBody>
          <a:bodyPr/>
          <a:lstStyle>
            <a:lvl1pPr marL="342900" indent="-342900">
              <a:buClr>
                <a:schemeClr val="bg1">
                  <a:lumMod val="50000"/>
                </a:schemeClr>
              </a:buClr>
              <a:buFont typeface="Arial"/>
              <a:buChar char="•"/>
              <a:defRPr sz="2000">
                <a:latin typeface="Open Sans"/>
                <a:cs typeface="Open Sans"/>
              </a:defRPr>
            </a:lvl1pPr>
            <a:lvl2pPr marL="742950" indent="-285750">
              <a:buClr>
                <a:schemeClr val="bg1">
                  <a:lumMod val="50000"/>
                </a:schemeClr>
              </a:buClr>
              <a:buFont typeface="Arial"/>
              <a:buChar char="•"/>
              <a:defRPr sz="1800">
                <a:latin typeface="Open Sans"/>
                <a:cs typeface="Open Sans"/>
              </a:defRPr>
            </a:lvl2pPr>
            <a:lvl3pPr marL="1143000" indent="-228600">
              <a:buClr>
                <a:schemeClr val="bg1">
                  <a:lumMod val="50000"/>
                </a:schemeClr>
              </a:buClr>
              <a:buFont typeface="Arial"/>
              <a:buChar char="•"/>
              <a:defRPr sz="1600">
                <a:latin typeface="Open Sans"/>
                <a:cs typeface="Open Sans"/>
              </a:defRPr>
            </a:lvl3pPr>
            <a:lvl4pPr marL="1600200" indent="-228600">
              <a:buClr>
                <a:schemeClr val="bg1">
                  <a:lumMod val="50000"/>
                </a:schemeClr>
              </a:buClr>
              <a:buFont typeface="Arial"/>
              <a:buChar char="•"/>
              <a:defRPr sz="1400">
                <a:latin typeface="Open Sans"/>
                <a:cs typeface="Open Sans"/>
              </a:defRPr>
            </a:lvl4pPr>
            <a:lvl5pPr marL="2057400" indent="-228600">
              <a:buClr>
                <a:schemeClr val="bg1">
                  <a:lumMod val="50000"/>
                </a:schemeClr>
              </a:buClr>
              <a:buFont typeface="Arial"/>
              <a:buChar char="•"/>
              <a:defRPr sz="1400">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Text Placeholder 4"/>
          <p:cNvSpPr>
            <a:spLocks noGrp="1"/>
          </p:cNvSpPr>
          <p:nvPr>
            <p:ph type="body" sz="quarter" idx="10"/>
          </p:nvPr>
        </p:nvSpPr>
        <p:spPr>
          <a:xfrm>
            <a:off x="320676" y="600170"/>
            <a:ext cx="8403891" cy="343186"/>
          </a:xfrm>
          <a:prstGeom prst="rect">
            <a:avLst/>
          </a:prstGeom>
        </p:spPr>
        <p:txBody>
          <a:bodyPr vert="horz"/>
          <a:lstStyle>
            <a:lvl1pPr marL="0" indent="0">
              <a:buFontTx/>
              <a:buNone/>
              <a:defRPr sz="1800">
                <a:solidFill>
                  <a:srgbClr val="7F7F7F"/>
                </a:solidFill>
                <a:latin typeface="Open Sans"/>
                <a:cs typeface="Open San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Click to edit Master text styles</a:t>
            </a:r>
          </a:p>
        </p:txBody>
      </p:sp>
      <p:sp>
        <p:nvSpPr>
          <p:cNvPr id="6" name="Title 1"/>
          <p:cNvSpPr>
            <a:spLocks noGrp="1"/>
          </p:cNvSpPr>
          <p:nvPr>
            <p:ph type="title"/>
          </p:nvPr>
        </p:nvSpPr>
        <p:spPr>
          <a:xfrm>
            <a:off x="7903" y="124458"/>
            <a:ext cx="8194718" cy="583354"/>
          </a:xfrm>
          <a:prstGeom prst="rect">
            <a:avLst/>
          </a:prstGeom>
          <a:noFill/>
        </p:spPr>
        <p:txBody>
          <a:bodyPr anchor="ctr"/>
          <a:lstStyle>
            <a:lvl1pPr marL="252000" algn="l">
              <a:defRPr sz="2000" b="1" i="0" cap="all">
                <a:solidFill>
                  <a:srgbClr val="103AF1"/>
                </a:solidFill>
                <a:latin typeface="Open Sans"/>
                <a:cs typeface="Open Sans"/>
              </a:defRPr>
            </a:lvl1pPr>
          </a:lstStyle>
          <a:p>
            <a:r>
              <a:rPr lang="en-GB" dirty="0"/>
              <a:t>Click to edit Master title style</a:t>
            </a:r>
            <a:endParaRPr lang="en-US" dirty="0"/>
          </a:p>
        </p:txBody>
      </p:sp>
      <p:sp>
        <p:nvSpPr>
          <p:cNvPr id="7" name="Slide Number Placeholder 5">
            <a:extLst>
              <a:ext uri="{FF2B5EF4-FFF2-40B4-BE49-F238E27FC236}">
                <a16:creationId xmlns:a16="http://schemas.microsoft.com/office/drawing/2014/main" id="{F0926284-20E2-1D45-B749-506DD349464A}"/>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pic>
        <p:nvPicPr>
          <p:cNvPr id="9" name="Picture 8" descr="GSA New Logo black-orange.png">
            <a:extLst>
              <a:ext uri="{FF2B5EF4-FFF2-40B4-BE49-F238E27FC236}">
                <a16:creationId xmlns:a16="http://schemas.microsoft.com/office/drawing/2014/main" id="{D544BE7C-F304-094B-B0BF-854CEC299C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473146" y="170819"/>
            <a:ext cx="594138" cy="257352"/>
          </a:xfrm>
          <a:prstGeom prst="rect">
            <a:avLst/>
          </a:prstGeom>
        </p:spPr>
      </p:pic>
    </p:spTree>
    <p:extLst>
      <p:ext uri="{BB962C8B-B14F-4D97-AF65-F5344CB8AC3E}">
        <p14:creationId xmlns:p14="http://schemas.microsoft.com/office/powerpoint/2010/main" val="376440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3" name="Text Placeholder 4"/>
          <p:cNvSpPr>
            <a:spLocks noGrp="1"/>
          </p:cNvSpPr>
          <p:nvPr>
            <p:ph type="body" sz="quarter" idx="10"/>
          </p:nvPr>
        </p:nvSpPr>
        <p:spPr>
          <a:xfrm>
            <a:off x="320676" y="600170"/>
            <a:ext cx="8403891" cy="343186"/>
          </a:xfrm>
          <a:prstGeom prst="rect">
            <a:avLst/>
          </a:prstGeom>
        </p:spPr>
        <p:txBody>
          <a:bodyPr vert="horz"/>
          <a:lstStyle>
            <a:lvl1pPr marL="0" indent="0">
              <a:buFontTx/>
              <a:buNone/>
              <a:defRPr sz="1800">
                <a:solidFill>
                  <a:srgbClr val="7F7F7F"/>
                </a:solidFill>
                <a:latin typeface="Open Sans"/>
                <a:cs typeface="Open San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Click to edit Master text styles</a:t>
            </a:r>
          </a:p>
        </p:txBody>
      </p:sp>
      <p:sp>
        <p:nvSpPr>
          <p:cNvPr id="6" name="Title 1"/>
          <p:cNvSpPr>
            <a:spLocks noGrp="1"/>
          </p:cNvSpPr>
          <p:nvPr>
            <p:ph type="title"/>
          </p:nvPr>
        </p:nvSpPr>
        <p:spPr>
          <a:xfrm>
            <a:off x="7903" y="124458"/>
            <a:ext cx="8194718" cy="583354"/>
          </a:xfrm>
          <a:prstGeom prst="rect">
            <a:avLst/>
          </a:prstGeom>
          <a:noFill/>
        </p:spPr>
        <p:txBody>
          <a:bodyPr anchor="ctr"/>
          <a:lstStyle>
            <a:lvl1pPr marL="252000" algn="l">
              <a:defRPr sz="2000" b="1" i="0" cap="all">
                <a:solidFill>
                  <a:srgbClr val="103AF1"/>
                </a:solidFill>
                <a:latin typeface="Open Sans"/>
                <a:cs typeface="Open Sans"/>
              </a:defRPr>
            </a:lvl1pPr>
          </a:lstStyle>
          <a:p>
            <a:r>
              <a:rPr lang="en-GB" dirty="0"/>
              <a:t>Click to edit Master title style</a:t>
            </a:r>
            <a:endParaRPr lang="en-US" dirty="0"/>
          </a:p>
        </p:txBody>
      </p:sp>
      <p:sp>
        <p:nvSpPr>
          <p:cNvPr id="7" name="Slide Number Placeholder 5">
            <a:extLst>
              <a:ext uri="{FF2B5EF4-FFF2-40B4-BE49-F238E27FC236}">
                <a16:creationId xmlns:a16="http://schemas.microsoft.com/office/drawing/2014/main" id="{6F70B3E9-3A97-6945-945D-909C04B83F2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pic>
        <p:nvPicPr>
          <p:cNvPr id="8" name="Picture 7" descr="GSA New Logo black-orange.png">
            <a:extLst>
              <a:ext uri="{FF2B5EF4-FFF2-40B4-BE49-F238E27FC236}">
                <a16:creationId xmlns:a16="http://schemas.microsoft.com/office/drawing/2014/main" id="{486F853A-D35D-1045-AC21-27FEDF0966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473146" y="170819"/>
            <a:ext cx="594138" cy="257352"/>
          </a:xfrm>
          <a:prstGeom prst="rect">
            <a:avLst/>
          </a:prstGeom>
        </p:spPr>
      </p:pic>
    </p:spTree>
    <p:extLst>
      <p:ext uri="{BB962C8B-B14F-4D97-AF65-F5344CB8AC3E}">
        <p14:creationId xmlns:p14="http://schemas.microsoft.com/office/powerpoint/2010/main" val="1515784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0BA9418B-EB64-5E48-8C2D-1FB1A4D4A2FB}"/>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407593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325" y="1079614"/>
            <a:ext cx="8501063" cy="2987448"/>
          </a:xfrm>
          <a:prstGeom prst="rect">
            <a:avLst/>
          </a:prstGeom>
        </p:spPr>
        <p:txBody>
          <a:bodyPr/>
          <a:lstStyle>
            <a:lvl1pPr marL="342900" indent="-342900">
              <a:buClr>
                <a:schemeClr val="bg1">
                  <a:lumMod val="50000"/>
                </a:schemeClr>
              </a:buClr>
              <a:buFont typeface="Arial"/>
              <a:buChar char="•"/>
              <a:defRPr sz="2000">
                <a:latin typeface="Open Sans"/>
                <a:cs typeface="Open Sans"/>
              </a:defRPr>
            </a:lvl1pPr>
            <a:lvl2pPr marL="742950" indent="-285750">
              <a:buClr>
                <a:schemeClr val="bg1">
                  <a:lumMod val="50000"/>
                </a:schemeClr>
              </a:buClr>
              <a:buFont typeface="Arial"/>
              <a:buChar char="•"/>
              <a:defRPr sz="1800">
                <a:latin typeface="Open Sans"/>
                <a:cs typeface="Open Sans"/>
              </a:defRPr>
            </a:lvl2pPr>
            <a:lvl3pPr marL="1143000" indent="-228600">
              <a:buClr>
                <a:schemeClr val="bg1">
                  <a:lumMod val="50000"/>
                </a:schemeClr>
              </a:buClr>
              <a:buFont typeface="Arial"/>
              <a:buChar char="•"/>
              <a:defRPr sz="1600">
                <a:latin typeface="Open Sans"/>
                <a:cs typeface="Open Sans"/>
              </a:defRPr>
            </a:lvl3pPr>
            <a:lvl4pPr marL="1600200" indent="-228600">
              <a:buClr>
                <a:schemeClr val="bg1">
                  <a:lumMod val="50000"/>
                </a:schemeClr>
              </a:buClr>
              <a:buFont typeface="Arial"/>
              <a:buChar char="•"/>
              <a:defRPr sz="1400">
                <a:latin typeface="Open Sans"/>
                <a:cs typeface="Open Sans"/>
              </a:defRPr>
            </a:lvl4pPr>
            <a:lvl5pPr marL="2057400" indent="-228600">
              <a:buClr>
                <a:schemeClr val="bg1">
                  <a:lumMod val="50000"/>
                </a:schemeClr>
              </a:buClr>
              <a:buFont typeface="Arial"/>
              <a:buChar char="•"/>
              <a:defRPr sz="1400">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Text Placeholder 4"/>
          <p:cNvSpPr>
            <a:spLocks noGrp="1"/>
          </p:cNvSpPr>
          <p:nvPr>
            <p:ph type="body" sz="quarter" idx="10"/>
          </p:nvPr>
        </p:nvSpPr>
        <p:spPr>
          <a:xfrm>
            <a:off x="320676" y="600170"/>
            <a:ext cx="8403891" cy="343186"/>
          </a:xfrm>
          <a:prstGeom prst="rect">
            <a:avLst/>
          </a:prstGeom>
        </p:spPr>
        <p:txBody>
          <a:bodyPr vert="horz"/>
          <a:lstStyle>
            <a:lvl1pPr marL="0" indent="0">
              <a:buFontTx/>
              <a:buNone/>
              <a:defRPr sz="1800">
                <a:solidFill>
                  <a:srgbClr val="7F7F7F"/>
                </a:solidFill>
                <a:latin typeface="Open Sans"/>
                <a:cs typeface="Open San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Click to edit Master text styles</a:t>
            </a:r>
          </a:p>
        </p:txBody>
      </p:sp>
      <p:sp>
        <p:nvSpPr>
          <p:cNvPr id="6" name="Title 1"/>
          <p:cNvSpPr>
            <a:spLocks noGrp="1"/>
          </p:cNvSpPr>
          <p:nvPr>
            <p:ph type="title"/>
          </p:nvPr>
        </p:nvSpPr>
        <p:spPr>
          <a:xfrm>
            <a:off x="7903" y="124458"/>
            <a:ext cx="8194718" cy="583354"/>
          </a:xfrm>
          <a:prstGeom prst="rect">
            <a:avLst/>
          </a:prstGeom>
          <a:noFill/>
        </p:spPr>
        <p:txBody>
          <a:bodyPr anchor="ctr"/>
          <a:lstStyle>
            <a:lvl1pPr marL="252000" algn="l">
              <a:defRPr sz="2000" b="1" i="0" cap="all">
                <a:solidFill>
                  <a:srgbClr val="103AF1"/>
                </a:solidFill>
                <a:latin typeface="Open Sans"/>
                <a:cs typeface="Open Sans"/>
              </a:defRPr>
            </a:lvl1pPr>
          </a:lstStyle>
          <a:p>
            <a:r>
              <a:rPr lang="en-GB" dirty="0"/>
              <a:t>Click to edit Master title style</a:t>
            </a:r>
            <a:endParaRPr lang="en-US" dirty="0"/>
          </a:p>
        </p:txBody>
      </p:sp>
      <p:sp>
        <p:nvSpPr>
          <p:cNvPr id="4" name="Content Placeholder 3">
            <a:extLst>
              <a:ext uri="{FF2B5EF4-FFF2-40B4-BE49-F238E27FC236}">
                <a16:creationId xmlns:a16="http://schemas.microsoft.com/office/drawing/2014/main" id="{8AAC53FD-4720-46FE-AB81-C6ADB9F37E85}"/>
              </a:ext>
            </a:extLst>
          </p:cNvPr>
          <p:cNvSpPr>
            <a:spLocks noGrp="1"/>
          </p:cNvSpPr>
          <p:nvPr>
            <p:ph sz="quarter" idx="11"/>
          </p:nvPr>
        </p:nvSpPr>
        <p:spPr>
          <a:xfrm>
            <a:off x="2695575" y="5011738"/>
            <a:ext cx="46038" cy="4603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descr="GSA New Logo black-orange.png">
            <a:extLst>
              <a:ext uri="{FF2B5EF4-FFF2-40B4-BE49-F238E27FC236}">
                <a16:creationId xmlns:a16="http://schemas.microsoft.com/office/drawing/2014/main" id="{28921CFE-4B00-164B-8C0D-9A12E04B03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473146" y="170819"/>
            <a:ext cx="594138" cy="257352"/>
          </a:xfrm>
          <a:prstGeom prst="rect">
            <a:avLst/>
          </a:prstGeom>
        </p:spPr>
      </p:pic>
    </p:spTree>
    <p:extLst>
      <p:ext uri="{BB962C8B-B14F-4D97-AF65-F5344CB8AC3E}">
        <p14:creationId xmlns:p14="http://schemas.microsoft.com/office/powerpoint/2010/main" val="3511022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D26E4-2DD1-4B9F-B077-967A834C946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4BE6C3-B9B4-4EE3-95A3-680B7EA9A5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B231D4-D241-4F51-AE20-1F17AA0BFFF2}"/>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B1E5DEEB-56C7-4674-89D7-25C1F77577F2}"/>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3089AF53-9DDC-4DC2-BFF0-6FA4FF702D54}"/>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271954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50A7B-C465-4C8B-9F5D-E9D82E4EDDEA}"/>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7EA1FC9-9C57-40D6-8B7E-B2CE8F4B460E}"/>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B9CA01-59A2-435A-B115-421F94A4DD0B}"/>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2BF6E147-E178-4E99-BE7A-7530D6AD36B5}"/>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DE82B9D8-607D-4885-89D6-28B921D18807}"/>
              </a:ext>
            </a:extLst>
          </p:cNvPr>
          <p:cNvSpPr>
            <a:spLocks noGrp="1"/>
          </p:cNvSpPr>
          <p:nvPr>
            <p:ph type="sldNum" sz="quarter" idx="12"/>
          </p:nvPr>
        </p:nvSpPr>
        <p:spPr/>
        <p:txBody>
          <a:bodyPr/>
          <a:lstStyle/>
          <a:p>
            <a:fld id="{6CA2584F-BC78-4057-A6CB-6B9F826B4A02}" type="slidenum">
              <a:rPr lang="en-GB" smtClean="0"/>
              <a:t>‹#›</a:t>
            </a:fld>
            <a:endParaRPr lang="en-GB" dirty="0"/>
          </a:p>
        </p:txBody>
      </p:sp>
      <p:pic>
        <p:nvPicPr>
          <p:cNvPr id="7" name="Picture 6" descr="GSA New Logo black-orange.png">
            <a:extLst>
              <a:ext uri="{FF2B5EF4-FFF2-40B4-BE49-F238E27FC236}">
                <a16:creationId xmlns:a16="http://schemas.microsoft.com/office/drawing/2014/main" id="{D40C8C56-B565-4076-91A8-87A01DF9AE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473146" y="170819"/>
            <a:ext cx="594138" cy="257352"/>
          </a:xfrm>
          <a:prstGeom prst="rect">
            <a:avLst/>
          </a:prstGeom>
        </p:spPr>
      </p:pic>
    </p:spTree>
    <p:extLst>
      <p:ext uri="{BB962C8B-B14F-4D97-AF65-F5344CB8AC3E}">
        <p14:creationId xmlns:p14="http://schemas.microsoft.com/office/powerpoint/2010/main" val="323817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75004-34A5-4918-9052-EFCB40B45EC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6542B85-C381-4CFB-AD9C-9F0E96ED06EA}"/>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0921095-E67C-4946-8195-A5C0B288CA8C}"/>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D22DC18-5BD2-45CF-9DD4-EA32D0AEBBB1}"/>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6" name="Footer Placeholder 5">
            <a:extLst>
              <a:ext uri="{FF2B5EF4-FFF2-40B4-BE49-F238E27FC236}">
                <a16:creationId xmlns:a16="http://schemas.microsoft.com/office/drawing/2014/main" id="{AB15044E-8D23-4B71-B916-5A237EA11998}"/>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7" name="Slide Number Placeholder 6">
            <a:extLst>
              <a:ext uri="{FF2B5EF4-FFF2-40B4-BE49-F238E27FC236}">
                <a16:creationId xmlns:a16="http://schemas.microsoft.com/office/drawing/2014/main" id="{B80474E0-6DCA-4CAC-8B76-91482C2F3EA5}"/>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709496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1509C-844A-4236-836F-3A50592612DB}"/>
              </a:ext>
            </a:extLst>
          </p:cNvPr>
          <p:cNvSpPr>
            <a:spLocks noGrp="1"/>
          </p:cNvSpPr>
          <p:nvPr>
            <p:ph type="title"/>
          </p:nvPr>
        </p:nvSpPr>
        <p:spPr>
          <a:xfrm>
            <a:off x="629841" y="273844"/>
            <a:ext cx="7886700" cy="994172"/>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A46FD56-1626-4952-9148-02904333B7B3}"/>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B53819E7-97F4-4E69-8BD6-6C099D4F5DD9}"/>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CED5874-6E23-4178-9536-BA02270ED11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3499DE91-442C-4AE5-9D36-C667437998D3}"/>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DF82E41-17CD-43F1-A1AB-1B5C6CB49DD8}"/>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8" name="Footer Placeholder 7">
            <a:extLst>
              <a:ext uri="{FF2B5EF4-FFF2-40B4-BE49-F238E27FC236}">
                <a16:creationId xmlns:a16="http://schemas.microsoft.com/office/drawing/2014/main" id="{0E1444E6-3216-4BFF-9745-6DCC0E3B117F}"/>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9" name="Slide Number Placeholder 8">
            <a:extLst>
              <a:ext uri="{FF2B5EF4-FFF2-40B4-BE49-F238E27FC236}">
                <a16:creationId xmlns:a16="http://schemas.microsoft.com/office/drawing/2014/main" id="{82A7EFC9-3AF9-4F82-8C4C-5B9A1DAA9E9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2813346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DA99A-DDAF-48D8-86BB-E180AFBA8E2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62514DE-F57F-439C-9AE5-7DA51006C2CF}"/>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4" name="Footer Placeholder 3">
            <a:extLst>
              <a:ext uri="{FF2B5EF4-FFF2-40B4-BE49-F238E27FC236}">
                <a16:creationId xmlns:a16="http://schemas.microsoft.com/office/drawing/2014/main" id="{DEE6DF1E-7AB5-4F00-A9C7-5DEA8B0EB350}"/>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5" name="Slide Number Placeholder 4">
            <a:extLst>
              <a:ext uri="{FF2B5EF4-FFF2-40B4-BE49-F238E27FC236}">
                <a16:creationId xmlns:a16="http://schemas.microsoft.com/office/drawing/2014/main" id="{2AB827E5-B786-4338-8896-9C8858F337A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2929182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27040F9-8EDA-4345-8CF7-75CA8DDB54A5}"/>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3" name="Footer Placeholder 2">
            <a:extLst>
              <a:ext uri="{FF2B5EF4-FFF2-40B4-BE49-F238E27FC236}">
                <a16:creationId xmlns:a16="http://schemas.microsoft.com/office/drawing/2014/main" id="{E7A86580-E26A-4807-B577-1BB0D43B7B8B}"/>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4" name="Slide Number Placeholder 3">
            <a:extLst>
              <a:ext uri="{FF2B5EF4-FFF2-40B4-BE49-F238E27FC236}">
                <a16:creationId xmlns:a16="http://schemas.microsoft.com/office/drawing/2014/main" id="{A8B8C7CB-B466-44D4-B54C-9D777A5A09D1}"/>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702780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7260C-DAD1-4175-99FD-CB60AB65F8C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6003F7E-1511-45D1-AC90-F8A32367095C}"/>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B515414-C797-44C2-AA94-57846F04607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FE42C87C-3201-46E8-BD2B-F672A1C55D35}"/>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6" name="Footer Placeholder 5">
            <a:extLst>
              <a:ext uri="{FF2B5EF4-FFF2-40B4-BE49-F238E27FC236}">
                <a16:creationId xmlns:a16="http://schemas.microsoft.com/office/drawing/2014/main" id="{410E70FD-1D49-4572-A434-2DD8343745C9}"/>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7" name="Slide Number Placeholder 6">
            <a:extLst>
              <a:ext uri="{FF2B5EF4-FFF2-40B4-BE49-F238E27FC236}">
                <a16:creationId xmlns:a16="http://schemas.microsoft.com/office/drawing/2014/main" id="{874766AF-7D90-47C3-A5B4-BD439072297A}"/>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4238232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23D03-D804-449D-B106-8A181317568A}"/>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7D62AE6-7006-4F41-B8CD-1E506CB9968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dirty="0"/>
          </a:p>
        </p:txBody>
      </p:sp>
      <p:sp>
        <p:nvSpPr>
          <p:cNvPr id="4" name="Text Placeholder 3">
            <a:extLst>
              <a:ext uri="{FF2B5EF4-FFF2-40B4-BE49-F238E27FC236}">
                <a16:creationId xmlns:a16="http://schemas.microsoft.com/office/drawing/2014/main" id="{C67A7B3E-81EF-42A6-9CD8-019EF2B73B81}"/>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9D09E484-B6FB-4F1B-AEDA-4F10476E61F1}"/>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6" name="Footer Placeholder 5">
            <a:extLst>
              <a:ext uri="{FF2B5EF4-FFF2-40B4-BE49-F238E27FC236}">
                <a16:creationId xmlns:a16="http://schemas.microsoft.com/office/drawing/2014/main" id="{2160FD77-5061-4187-8810-1B06E3290D59}"/>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7" name="Slide Number Placeholder 6">
            <a:extLst>
              <a:ext uri="{FF2B5EF4-FFF2-40B4-BE49-F238E27FC236}">
                <a16:creationId xmlns:a16="http://schemas.microsoft.com/office/drawing/2014/main" id="{A5BAEB0E-B9DF-4A88-A532-78DFA48CAC9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723443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64CD8515-89A3-AD47-BD4A-255B64008201}"/>
              </a:ext>
            </a:extLst>
          </p:cNvPr>
          <p:cNvPicPr>
            <a:picLocks noChangeAspect="1"/>
          </p:cNvPicPr>
          <p:nvPr userDrawn="1"/>
        </p:nvPicPr>
        <p:blipFill>
          <a:blip r:embed="rId18"/>
          <a:stretch>
            <a:fillRect/>
          </a:stretch>
        </p:blipFill>
        <p:spPr>
          <a:xfrm>
            <a:off x="0" y="-34265"/>
            <a:ext cx="9164580" cy="5177765"/>
          </a:xfrm>
          <a:prstGeom prst="rect">
            <a:avLst/>
          </a:prstGeom>
        </p:spPr>
      </p:pic>
      <p:sp>
        <p:nvSpPr>
          <p:cNvPr id="2" name="Title Placeholder 1">
            <a:extLst>
              <a:ext uri="{FF2B5EF4-FFF2-40B4-BE49-F238E27FC236}">
                <a16:creationId xmlns:a16="http://schemas.microsoft.com/office/drawing/2014/main" id="{66197E0E-2B8D-46B7-A3B5-FD5F6658CD7C}"/>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800AB3A-30F7-4E5E-8BD5-3CF603078481}"/>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B8AB6BBF-32AF-4BAD-A788-E0544DC298E7}"/>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
        <p:nvSpPr>
          <p:cNvPr id="7" name="Shape 3">
            <a:extLst>
              <a:ext uri="{FF2B5EF4-FFF2-40B4-BE49-F238E27FC236}">
                <a16:creationId xmlns:a16="http://schemas.microsoft.com/office/drawing/2014/main" id="{02766681-8848-4625-9966-E055F59FF4AE}"/>
              </a:ext>
            </a:extLst>
          </p:cNvPr>
          <p:cNvSpPr/>
          <p:nvPr userDrawn="1"/>
        </p:nvSpPr>
        <p:spPr>
          <a:xfrm>
            <a:off x="827957" y="4934922"/>
            <a:ext cx="2384832"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defTabSz="362897">
              <a:lnSpc>
                <a:spcPct val="95000"/>
              </a:lnSpc>
              <a:defRPr sz="800">
                <a:latin typeface="Arial"/>
                <a:ea typeface="Arial"/>
                <a:cs typeface="Arial"/>
                <a:sym typeface="Arial"/>
              </a:defRPr>
            </a:lvl1pPr>
          </a:lstStyle>
          <a:p>
            <a:r>
              <a:rPr dirty="0"/>
              <a:t>© 201</a:t>
            </a:r>
            <a:r>
              <a:rPr lang="en-GB" dirty="0"/>
              <a:t>8</a:t>
            </a:r>
            <a:r>
              <a:rPr dirty="0"/>
              <a:t> Global mobile Suppliers Association </a:t>
            </a:r>
          </a:p>
        </p:txBody>
      </p:sp>
      <p:sp>
        <p:nvSpPr>
          <p:cNvPr id="8" name="Shape 4">
            <a:extLst>
              <a:ext uri="{FF2B5EF4-FFF2-40B4-BE49-F238E27FC236}">
                <a16:creationId xmlns:a16="http://schemas.microsoft.com/office/drawing/2014/main" id="{360C9DCB-9191-4DFF-91D1-ADCC96C24673}"/>
              </a:ext>
            </a:extLst>
          </p:cNvPr>
          <p:cNvSpPr/>
          <p:nvPr userDrawn="1"/>
        </p:nvSpPr>
        <p:spPr>
          <a:xfrm>
            <a:off x="8874107" y="4877108"/>
            <a:ext cx="290473" cy="202418"/>
          </a:xfrm>
          <a:prstGeom prst="rect">
            <a:avLst/>
          </a:prstGeom>
          <a:ln w="12700">
            <a:miter lim="400000"/>
          </a:ln>
        </p:spPr>
        <p:txBody>
          <a:bodyPr wrap="none" lIns="45719" rIns="45719">
            <a:spAutoFit/>
          </a:bodyPr>
          <a:lstStyle/>
          <a:p>
            <a:pPr>
              <a:defRPr sz="800">
                <a:solidFill>
                  <a:srgbClr val="BFBFBF"/>
                </a:solidFill>
                <a:latin typeface="Arial"/>
                <a:ea typeface="Arial"/>
                <a:cs typeface="Arial"/>
                <a:sym typeface="Arial"/>
              </a:defRPr>
            </a:pPr>
            <a:endParaRPr dirty="0"/>
          </a:p>
        </p:txBody>
      </p:sp>
    </p:spTree>
    <p:extLst>
      <p:ext uri="{BB962C8B-B14F-4D97-AF65-F5344CB8AC3E}">
        <p14:creationId xmlns:p14="http://schemas.microsoft.com/office/powerpoint/2010/main" val="117095951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649" r:id="rId12"/>
    <p:sldLayoutId id="2147483650" r:id="rId13"/>
    <p:sldLayoutId id="2147483654" r:id="rId14"/>
    <p:sldLayoutId id="2147483655" r:id="rId15"/>
    <p:sldLayoutId id="2147483707" r:id="rId16"/>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397B3B2-3252-4953-B40D-639CEDD3A823}"/>
              </a:ext>
            </a:extLst>
          </p:cNvPr>
          <p:cNvSpPr>
            <a:spLocks noGrp="1"/>
          </p:cNvSpPr>
          <p:nvPr>
            <p:ph type="body" idx="1"/>
          </p:nvPr>
        </p:nvSpPr>
        <p:spPr>
          <a:xfrm>
            <a:off x="628650" y="3206622"/>
            <a:ext cx="7886700" cy="1125140"/>
          </a:xfrm>
        </p:spPr>
        <p:txBody>
          <a:bodyPr/>
          <a:lstStyle/>
          <a:p>
            <a:r>
              <a:rPr lang="en-GB" dirty="0">
                <a:latin typeface="Open Sans"/>
              </a:rPr>
              <a:t>Global mobile Suppliers Association – GSA</a:t>
            </a:r>
          </a:p>
          <a:p>
            <a:endParaRPr lang="en-GB" dirty="0">
              <a:latin typeface="Open Sans"/>
            </a:endParaRPr>
          </a:p>
          <a:p>
            <a:r>
              <a:rPr lang="en-GB" sz="1400" dirty="0">
                <a:latin typeface="Open Sans"/>
              </a:rPr>
              <a:t>www.gsacom.com</a:t>
            </a:r>
          </a:p>
        </p:txBody>
      </p:sp>
      <p:sp>
        <p:nvSpPr>
          <p:cNvPr id="5" name="Slide Number Placeholder 4">
            <a:extLst>
              <a:ext uri="{FF2B5EF4-FFF2-40B4-BE49-F238E27FC236}">
                <a16:creationId xmlns:a16="http://schemas.microsoft.com/office/drawing/2014/main" id="{15DB9BD0-2675-1641-9D55-7AF79712C546}"/>
              </a:ext>
            </a:extLst>
          </p:cNvPr>
          <p:cNvSpPr>
            <a:spLocks noGrp="1"/>
          </p:cNvSpPr>
          <p:nvPr>
            <p:ph type="sldNum" sz="quarter" idx="12"/>
          </p:nvPr>
        </p:nvSpPr>
        <p:spPr/>
        <p:txBody>
          <a:bodyPr/>
          <a:lstStyle/>
          <a:p>
            <a:fld id="{6CA2584F-BC78-4057-A6CB-6B9F826B4A02}" type="slidenum">
              <a:rPr lang="en-GB" smtClean="0"/>
              <a:t>1</a:t>
            </a:fld>
            <a:endParaRPr lang="en-GB" dirty="0"/>
          </a:p>
        </p:txBody>
      </p:sp>
      <p:pic>
        <p:nvPicPr>
          <p:cNvPr id="7" name="Picture 6">
            <a:extLst>
              <a:ext uri="{FF2B5EF4-FFF2-40B4-BE49-F238E27FC236}">
                <a16:creationId xmlns:a16="http://schemas.microsoft.com/office/drawing/2014/main" id="{8DCE1717-69BC-8D44-A63A-9D8976B654F1}"/>
              </a:ext>
            </a:extLst>
          </p:cNvPr>
          <p:cNvPicPr>
            <a:picLocks noChangeAspect="1"/>
          </p:cNvPicPr>
          <p:nvPr/>
        </p:nvPicPr>
        <p:blipFill>
          <a:blip r:embed="rId2"/>
          <a:stretch>
            <a:fillRect/>
          </a:stretch>
        </p:blipFill>
        <p:spPr>
          <a:xfrm>
            <a:off x="-1" y="-58056"/>
            <a:ext cx="9335573" cy="2829178"/>
          </a:xfrm>
          <a:prstGeom prst="rect">
            <a:avLst/>
          </a:prstGeom>
        </p:spPr>
      </p:pic>
      <p:sp>
        <p:nvSpPr>
          <p:cNvPr id="8" name="Title 1">
            <a:extLst>
              <a:ext uri="{FF2B5EF4-FFF2-40B4-BE49-F238E27FC236}">
                <a16:creationId xmlns:a16="http://schemas.microsoft.com/office/drawing/2014/main" id="{FE451E42-DADA-9749-B184-755450FB343B}"/>
              </a:ext>
            </a:extLst>
          </p:cNvPr>
          <p:cNvSpPr>
            <a:spLocks noGrp="1"/>
          </p:cNvSpPr>
          <p:nvPr>
            <p:ph type="title"/>
          </p:nvPr>
        </p:nvSpPr>
        <p:spPr>
          <a:xfrm>
            <a:off x="168274" y="104108"/>
            <a:ext cx="7886700" cy="2139553"/>
          </a:xfrm>
          <a:effectLst>
            <a:outerShdw blurRad="50800" dist="38100" dir="2700000" algn="tl" rotWithShape="0">
              <a:prstClr val="black">
                <a:alpha val="40000"/>
              </a:prstClr>
            </a:outerShdw>
          </a:effectLst>
        </p:spPr>
        <p:txBody>
          <a:bodyPr>
            <a:normAutofit/>
          </a:bodyPr>
          <a:lstStyle/>
          <a:p>
            <a:r>
              <a:rPr lang="en-GB" sz="4000" dirty="0">
                <a:solidFill>
                  <a:srgbClr val="FFC000"/>
                </a:solidFill>
                <a:latin typeface="Open Sans"/>
              </a:rPr>
              <a:t>GSA Update to </a:t>
            </a:r>
            <a:br>
              <a:rPr lang="en-GB" sz="4000" dirty="0">
                <a:solidFill>
                  <a:srgbClr val="FFC000"/>
                </a:solidFill>
                <a:latin typeface="Open Sans"/>
              </a:rPr>
            </a:br>
            <a:r>
              <a:rPr lang="en-GB" sz="4000" dirty="0">
                <a:solidFill>
                  <a:srgbClr val="FFC000"/>
                </a:solidFill>
                <a:latin typeface="Open Sans"/>
              </a:rPr>
              <a:t>3GPP OP-40</a:t>
            </a:r>
            <a:br>
              <a:rPr lang="en-GB" sz="4000" dirty="0">
                <a:solidFill>
                  <a:srgbClr val="FFC000"/>
                </a:solidFill>
                <a:latin typeface="Open Sans"/>
              </a:rPr>
            </a:br>
            <a:endParaRPr lang="en-GB" sz="4000" dirty="0">
              <a:solidFill>
                <a:srgbClr val="FFC000"/>
              </a:solidFill>
              <a:latin typeface="Open Sans"/>
            </a:endParaRPr>
          </a:p>
        </p:txBody>
      </p:sp>
      <p:pic>
        <p:nvPicPr>
          <p:cNvPr id="9" name="Picture 8">
            <a:extLst>
              <a:ext uri="{FF2B5EF4-FFF2-40B4-BE49-F238E27FC236}">
                <a16:creationId xmlns:a16="http://schemas.microsoft.com/office/drawing/2014/main" id="{1BA07A4C-A17E-334A-BAEA-F6E732157BC6}"/>
              </a:ext>
            </a:extLst>
          </p:cNvPr>
          <p:cNvPicPr>
            <a:picLocks noChangeAspect="1"/>
          </p:cNvPicPr>
          <p:nvPr/>
        </p:nvPicPr>
        <p:blipFill>
          <a:blip r:embed="rId3"/>
          <a:stretch>
            <a:fillRect/>
          </a:stretch>
        </p:blipFill>
        <p:spPr>
          <a:xfrm>
            <a:off x="8287659" y="36285"/>
            <a:ext cx="769256" cy="346438"/>
          </a:xfrm>
          <a:prstGeom prst="rect">
            <a:avLst/>
          </a:prstGeom>
        </p:spPr>
      </p:pic>
    </p:spTree>
    <p:extLst>
      <p:ext uri="{BB962C8B-B14F-4D97-AF65-F5344CB8AC3E}">
        <p14:creationId xmlns:p14="http://schemas.microsoft.com/office/powerpoint/2010/main" val="8087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BC2D6E-A948-9F48-80DF-99C4C157CDAE}"/>
              </a:ext>
            </a:extLst>
          </p:cNvPr>
          <p:cNvSpPr>
            <a:spLocks noGrp="1"/>
          </p:cNvSpPr>
          <p:nvPr>
            <p:ph type="title"/>
          </p:nvPr>
        </p:nvSpPr>
        <p:spPr/>
        <p:txBody>
          <a:bodyPr/>
          <a:lstStyle/>
          <a:p>
            <a:r>
              <a:rPr lang="en-US" dirty="0"/>
              <a:t>GSA Downloads</a:t>
            </a:r>
          </a:p>
        </p:txBody>
      </p:sp>
      <p:pic>
        <p:nvPicPr>
          <p:cNvPr id="7" name="Content Placeholder 6">
            <a:extLst>
              <a:ext uri="{FF2B5EF4-FFF2-40B4-BE49-F238E27FC236}">
                <a16:creationId xmlns:a16="http://schemas.microsoft.com/office/drawing/2014/main" id="{DA2484E8-C8EC-5F44-B9DF-E9089B1C4EAF}"/>
              </a:ext>
            </a:extLst>
          </p:cNvPr>
          <p:cNvPicPr>
            <a:picLocks noGrp="1" noChangeAspect="1"/>
          </p:cNvPicPr>
          <p:nvPr>
            <p:ph sz="quarter" idx="11"/>
          </p:nvPr>
        </p:nvPicPr>
        <p:blipFill>
          <a:blip r:embed="rId2"/>
          <a:stretch>
            <a:fillRect/>
          </a:stretch>
        </p:blipFill>
        <p:spPr>
          <a:xfrm>
            <a:off x="2695575" y="5019760"/>
            <a:ext cx="46038" cy="29992"/>
          </a:xfrm>
        </p:spPr>
      </p:pic>
      <p:pic>
        <p:nvPicPr>
          <p:cNvPr id="9" name="Picture 8">
            <a:extLst>
              <a:ext uri="{FF2B5EF4-FFF2-40B4-BE49-F238E27FC236}">
                <a16:creationId xmlns:a16="http://schemas.microsoft.com/office/drawing/2014/main" id="{BC26D658-D195-CF4A-A654-A33F23A7019F}"/>
              </a:ext>
            </a:extLst>
          </p:cNvPr>
          <p:cNvPicPr>
            <a:picLocks noChangeAspect="1"/>
          </p:cNvPicPr>
          <p:nvPr/>
        </p:nvPicPr>
        <p:blipFill rotWithShape="1">
          <a:blip r:embed="rId2"/>
          <a:srcRect r="20504"/>
          <a:stretch/>
        </p:blipFill>
        <p:spPr>
          <a:xfrm>
            <a:off x="2741613" y="313817"/>
            <a:ext cx="5645309" cy="4595032"/>
          </a:xfrm>
          <a:prstGeom prst="rect">
            <a:avLst/>
          </a:prstGeom>
        </p:spPr>
      </p:pic>
    </p:spTree>
    <p:extLst>
      <p:ext uri="{BB962C8B-B14F-4D97-AF65-F5344CB8AC3E}">
        <p14:creationId xmlns:p14="http://schemas.microsoft.com/office/powerpoint/2010/main" val="415555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BE155A"/>
                </a:solidFill>
              </a:rPr>
              <a:t>LTE Ecosystem Snapshot – August 2018</a:t>
            </a:r>
          </a:p>
        </p:txBody>
      </p:sp>
      <p:sp>
        <p:nvSpPr>
          <p:cNvPr id="6" name="Text Placeholder 5"/>
          <p:cNvSpPr>
            <a:spLocks noGrp="1"/>
          </p:cNvSpPr>
          <p:nvPr>
            <p:ph type="body" sz="quarter" idx="10"/>
          </p:nvPr>
        </p:nvSpPr>
        <p:spPr>
          <a:xfrm>
            <a:off x="268052" y="587009"/>
            <a:ext cx="8403891" cy="343186"/>
          </a:xfrm>
        </p:spPr>
        <p:txBody>
          <a:bodyPr/>
          <a:lstStyle/>
          <a:p>
            <a:r>
              <a:rPr lang="en-GB" dirty="0"/>
              <a:t>IoT, VoLTE, eMBMS and unlicensed spectrum user devices; Cat-9 and above</a:t>
            </a:r>
          </a:p>
        </p:txBody>
      </p:sp>
      <p:sp>
        <p:nvSpPr>
          <p:cNvPr id="19" name="TextBox 18"/>
          <p:cNvSpPr txBox="1"/>
          <p:nvPr/>
        </p:nvSpPr>
        <p:spPr>
          <a:xfrm>
            <a:off x="4724399" y="3911693"/>
            <a:ext cx="3876041" cy="688256"/>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These slides contain extracts from the GSA report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“Status of the LTE Ecosystem”</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published in August 2018 and available from www.gsacom.com. The data is drawn from </a:t>
            </a:r>
            <a:r>
              <a:rPr lang="en-GB" sz="1000" dirty="0" err="1">
                <a:solidFill>
                  <a:schemeClr val="bg1"/>
                </a:solidFill>
                <a:latin typeface="Open Sans" panose="020B0806030504020204" pitchFamily="34" charset="0"/>
                <a:ea typeface="Open Sans" panose="020B0806030504020204" pitchFamily="34" charset="0"/>
                <a:cs typeface="Open Sans" panose="020B0806030504020204" pitchFamily="34" charset="0"/>
              </a:rPr>
              <a:t>GAMBoD</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 </a:t>
            </a:r>
            <a:r>
              <a:rPr lang="en-US"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 GSA </a:t>
            </a:r>
            <a:r>
              <a:rPr lang="en-US" sz="1000" dirty="0" err="1">
                <a:solidFill>
                  <a:schemeClr val="bg1"/>
                </a:solidFill>
                <a:latin typeface="Open Sans" panose="020B0806030504020204" pitchFamily="34" charset="0"/>
                <a:ea typeface="Open Sans" panose="020B0806030504020204" pitchFamily="34" charset="0"/>
                <a:cs typeface="Open Sans" panose="020B0806030504020204" pitchFamily="34" charset="0"/>
              </a:rPr>
              <a:t>Analyser</a:t>
            </a:r>
            <a:r>
              <a:rPr lang="en-US"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for Mobile Broadband Devices</a:t>
            </a:r>
            <a:endPar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endParaRPr>
          </a:p>
        </p:txBody>
      </p:sp>
      <p:sp>
        <p:nvSpPr>
          <p:cNvPr id="14" name="Content Placeholder 10">
            <a:extLst>
              <a:ext uri="{FF2B5EF4-FFF2-40B4-BE49-F238E27FC236}">
                <a16:creationId xmlns:a16="http://schemas.microsoft.com/office/drawing/2014/main" id="{CF91CA26-2EC4-4341-B9E2-026163058090}"/>
              </a:ext>
            </a:extLst>
          </p:cNvPr>
          <p:cNvSpPr>
            <a:spLocks noGrp="1"/>
          </p:cNvSpPr>
          <p:nvPr>
            <p:ph idx="1"/>
          </p:nvPr>
        </p:nvSpPr>
        <p:spPr>
          <a:xfrm>
            <a:off x="4648199" y="1280522"/>
            <a:ext cx="4068000" cy="2214518"/>
          </a:xfrm>
        </p:spPr>
        <p:txBody>
          <a:bodyPr/>
          <a:lstStyle/>
          <a:p>
            <a:pPr marL="0" indent="0">
              <a:spcBef>
                <a:spcPts val="0"/>
              </a:spcBef>
              <a:spcAft>
                <a:spcPts val="600"/>
              </a:spcAft>
              <a:buNone/>
            </a:pPr>
            <a:r>
              <a:rPr lang="en-US" sz="1100" dirty="0">
                <a:solidFill>
                  <a:srgbClr val="BE155A"/>
                </a:solidFill>
              </a:rPr>
              <a:t>Higher-speed devices</a:t>
            </a:r>
            <a:r>
              <a:rPr lang="en-US" sz="1100" dirty="0"/>
              <a:t> </a:t>
            </a:r>
          </a:p>
          <a:p>
            <a:pPr>
              <a:spcBef>
                <a:spcPts val="0"/>
              </a:spcBef>
              <a:spcAft>
                <a:spcPts val="600"/>
              </a:spcAft>
            </a:pPr>
            <a:r>
              <a:rPr lang="en-US" sz="1100" dirty="0"/>
              <a:t>101 Cat-9 devices are launched (450/50 Mbit/s)</a:t>
            </a:r>
          </a:p>
          <a:p>
            <a:pPr>
              <a:spcBef>
                <a:spcPts val="0"/>
              </a:spcBef>
              <a:spcAft>
                <a:spcPts val="600"/>
              </a:spcAft>
            </a:pPr>
            <a:r>
              <a:rPr lang="en-US" sz="1100" dirty="0"/>
              <a:t>57 Cat-11 devices are launched (600/50 Mbit/s)</a:t>
            </a:r>
          </a:p>
          <a:p>
            <a:pPr>
              <a:spcBef>
                <a:spcPts val="0"/>
              </a:spcBef>
              <a:spcAft>
                <a:spcPts val="600"/>
              </a:spcAft>
            </a:pPr>
            <a:r>
              <a:rPr lang="en-US" sz="1100" dirty="0"/>
              <a:t>118 Cat-12 devices launched (600/100 Mbit/s)</a:t>
            </a:r>
          </a:p>
          <a:p>
            <a:pPr>
              <a:spcBef>
                <a:spcPts val="0"/>
              </a:spcBef>
              <a:spcAft>
                <a:spcPts val="600"/>
              </a:spcAft>
            </a:pPr>
            <a:r>
              <a:rPr lang="en-US" sz="1100" dirty="0"/>
              <a:t>37 Cat-13 devices are launched (390/150 Mbit/s)</a:t>
            </a:r>
          </a:p>
          <a:p>
            <a:pPr>
              <a:spcBef>
                <a:spcPts val="0"/>
              </a:spcBef>
              <a:spcAft>
                <a:spcPts val="600"/>
              </a:spcAft>
            </a:pPr>
            <a:r>
              <a:rPr lang="en-US" sz="1100" dirty="0"/>
              <a:t>24 Cat-15 devices are launched (up to 750 Mbit/s DL)</a:t>
            </a:r>
          </a:p>
          <a:p>
            <a:pPr>
              <a:spcBef>
                <a:spcPts val="0"/>
              </a:spcBef>
              <a:spcAft>
                <a:spcPts val="600"/>
              </a:spcAft>
            </a:pPr>
            <a:r>
              <a:rPr lang="en-US" sz="1100" dirty="0"/>
              <a:t>44 Cat-16 devices are launched (up to 1 Gbit/s DL)</a:t>
            </a:r>
          </a:p>
          <a:p>
            <a:pPr>
              <a:spcBef>
                <a:spcPts val="0"/>
              </a:spcBef>
              <a:spcAft>
                <a:spcPts val="600"/>
              </a:spcAft>
            </a:pPr>
            <a:r>
              <a:rPr lang="en-US" sz="1100" dirty="0"/>
              <a:t>37 Cat-18 devices are launched (up to 1.174 Gbit/s DL).</a:t>
            </a:r>
          </a:p>
        </p:txBody>
      </p:sp>
      <p:sp>
        <p:nvSpPr>
          <p:cNvPr id="16" name="Content Placeholder 10">
            <a:extLst>
              <a:ext uri="{FF2B5EF4-FFF2-40B4-BE49-F238E27FC236}">
                <a16:creationId xmlns:a16="http://schemas.microsoft.com/office/drawing/2014/main" id="{2297DFAB-29A7-44E1-9F3B-357F6E7D0C59}"/>
              </a:ext>
            </a:extLst>
          </p:cNvPr>
          <p:cNvSpPr txBox="1">
            <a:spLocks/>
          </p:cNvSpPr>
          <p:nvPr/>
        </p:nvSpPr>
        <p:spPr>
          <a:xfrm>
            <a:off x="288371" y="2293371"/>
            <a:ext cx="4068000" cy="1955801"/>
          </a:xfrm>
          <a:prstGeom prst="rect">
            <a:avLst/>
          </a:prstGeom>
        </p:spPr>
        <p:txBody>
          <a:bodyPr/>
          <a:lstStyle>
            <a:lvl1pPr marL="342900" indent="-342900" algn="l" defTabSz="457200" rtl="0" eaLnBrk="1" latinLnBrk="0" hangingPunct="1">
              <a:spcBef>
                <a:spcPct val="20000"/>
              </a:spcBef>
              <a:buClr>
                <a:schemeClr val="bg1">
                  <a:lumMod val="50000"/>
                </a:schemeClr>
              </a:buClr>
              <a:buFont typeface="Arial"/>
              <a:buChar char="•"/>
              <a:defRPr sz="2000" kern="1200">
                <a:solidFill>
                  <a:schemeClr val="tx1"/>
                </a:solidFill>
                <a:latin typeface="Open Sans"/>
                <a:ea typeface="+mn-ea"/>
                <a:cs typeface="Open Sans"/>
              </a:defRPr>
            </a:lvl1pPr>
            <a:lvl2pPr marL="742950" indent="-285750" algn="l" defTabSz="457200" rtl="0" eaLnBrk="1" latinLnBrk="0" hangingPunct="1">
              <a:spcBef>
                <a:spcPct val="20000"/>
              </a:spcBef>
              <a:buClr>
                <a:schemeClr val="bg1">
                  <a:lumMod val="50000"/>
                </a:schemeClr>
              </a:buClr>
              <a:buFont typeface="Arial"/>
              <a:buChar char="•"/>
              <a:defRPr sz="1800" kern="1200">
                <a:solidFill>
                  <a:schemeClr val="tx1"/>
                </a:solidFill>
                <a:latin typeface="Open Sans"/>
                <a:ea typeface="+mn-ea"/>
                <a:cs typeface="Open Sans"/>
              </a:defRPr>
            </a:lvl2pPr>
            <a:lvl3pPr marL="1143000" indent="-228600" algn="l" defTabSz="457200" rtl="0" eaLnBrk="1" latinLnBrk="0" hangingPunct="1">
              <a:spcBef>
                <a:spcPct val="20000"/>
              </a:spcBef>
              <a:buClr>
                <a:schemeClr val="bg1">
                  <a:lumMod val="50000"/>
                </a:schemeClr>
              </a:buClr>
              <a:buFont typeface="Arial"/>
              <a:buChar char="•"/>
              <a:defRPr sz="1600" kern="1200">
                <a:solidFill>
                  <a:schemeClr val="tx1"/>
                </a:solidFill>
                <a:latin typeface="Open Sans"/>
                <a:ea typeface="+mn-ea"/>
                <a:cs typeface="Open Sans"/>
              </a:defRPr>
            </a:lvl3pPr>
            <a:lvl4pPr marL="1600200" indent="-228600" algn="l" defTabSz="457200" rtl="0" eaLnBrk="1" latinLnBrk="0" hangingPunct="1">
              <a:spcBef>
                <a:spcPct val="20000"/>
              </a:spcBef>
              <a:buClr>
                <a:schemeClr val="bg1">
                  <a:lumMod val="50000"/>
                </a:schemeClr>
              </a:buClr>
              <a:buFont typeface="Arial"/>
              <a:buChar char="•"/>
              <a:defRPr sz="1400" kern="1200">
                <a:solidFill>
                  <a:schemeClr val="tx1"/>
                </a:solidFill>
                <a:latin typeface="Open Sans"/>
                <a:ea typeface="+mn-ea"/>
                <a:cs typeface="Open Sans"/>
              </a:defRPr>
            </a:lvl4pPr>
            <a:lvl5pPr marL="2057400" indent="-228600" algn="l" defTabSz="457200" rtl="0" eaLnBrk="1" latinLnBrk="0" hangingPunct="1">
              <a:spcBef>
                <a:spcPct val="20000"/>
              </a:spcBef>
              <a:buClr>
                <a:schemeClr val="bg1">
                  <a:lumMod val="50000"/>
                </a:schemeClr>
              </a:buClr>
              <a:buFont typeface="Arial"/>
              <a:buChar char="•"/>
              <a:defRPr sz="1400" kern="1200">
                <a:solidFill>
                  <a:schemeClr val="tx1"/>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spcAft>
                <a:spcPts val="600"/>
              </a:spcAft>
            </a:pPr>
            <a:r>
              <a:rPr lang="en-US" sz="1100" dirty="0"/>
              <a:t>GSA has recorded </a:t>
            </a:r>
            <a:r>
              <a:rPr lang="en-US" sz="1100" dirty="0">
                <a:solidFill>
                  <a:srgbClr val="BE155A"/>
                </a:solidFill>
              </a:rPr>
              <a:t>1,826 VoLTE-capable devices</a:t>
            </a:r>
            <a:r>
              <a:rPr lang="en-US" sz="1100" dirty="0"/>
              <a:t> including carrier and frequency variants</a:t>
            </a:r>
          </a:p>
          <a:p>
            <a:pPr>
              <a:spcBef>
                <a:spcPts val="0"/>
              </a:spcBef>
              <a:spcAft>
                <a:spcPts val="600"/>
              </a:spcAft>
            </a:pPr>
            <a:r>
              <a:rPr lang="en-US" sz="1100" dirty="0"/>
              <a:t>Of these devices, 1,653 are phones, which means </a:t>
            </a:r>
            <a:r>
              <a:rPr lang="en-US" sz="1100" dirty="0">
                <a:solidFill>
                  <a:srgbClr val="BE155A"/>
                </a:solidFill>
              </a:rPr>
              <a:t>21% of LTE phones announced support VoLTE</a:t>
            </a:r>
          </a:p>
          <a:p>
            <a:pPr>
              <a:spcBef>
                <a:spcPts val="0"/>
              </a:spcBef>
              <a:spcAft>
                <a:spcPts val="600"/>
              </a:spcAft>
            </a:pPr>
            <a:r>
              <a:rPr lang="en-US" sz="1100" dirty="0">
                <a:solidFill>
                  <a:srgbClr val="BE155A"/>
                </a:solidFill>
              </a:rPr>
              <a:t>28 devices support eMBMS</a:t>
            </a:r>
            <a:r>
              <a:rPr lang="en-US" sz="1100" dirty="0"/>
              <a:t> for LTE Broadcast services</a:t>
            </a:r>
          </a:p>
          <a:p>
            <a:pPr>
              <a:spcBef>
                <a:spcPts val="0"/>
              </a:spcBef>
              <a:spcAft>
                <a:spcPts val="600"/>
              </a:spcAft>
            </a:pPr>
            <a:r>
              <a:rPr lang="en-US" sz="1100" dirty="0"/>
              <a:t>Unlicensed spectrum support continues to grow:</a:t>
            </a:r>
          </a:p>
          <a:p>
            <a:pPr lvl="1">
              <a:spcBef>
                <a:spcPts val="0"/>
              </a:spcBef>
              <a:spcAft>
                <a:spcPts val="600"/>
              </a:spcAft>
            </a:pPr>
            <a:r>
              <a:rPr lang="en-US" sz="1050" dirty="0">
                <a:solidFill>
                  <a:srgbClr val="BE155A"/>
                </a:solidFill>
              </a:rPr>
              <a:t>29 LAA devices</a:t>
            </a:r>
            <a:r>
              <a:rPr lang="en-US" sz="1050" dirty="0"/>
              <a:t> announced</a:t>
            </a:r>
          </a:p>
          <a:p>
            <a:pPr lvl="1">
              <a:spcBef>
                <a:spcPts val="0"/>
              </a:spcBef>
              <a:spcAft>
                <a:spcPts val="600"/>
              </a:spcAft>
            </a:pPr>
            <a:r>
              <a:rPr lang="en-US" sz="1050" dirty="0">
                <a:solidFill>
                  <a:srgbClr val="BE155A"/>
                </a:solidFill>
              </a:rPr>
              <a:t>43 LTE-U devices</a:t>
            </a:r>
            <a:r>
              <a:rPr lang="en-US" sz="1050" dirty="0"/>
              <a:t> announced</a:t>
            </a:r>
          </a:p>
          <a:p>
            <a:pPr lvl="1">
              <a:spcBef>
                <a:spcPts val="0"/>
              </a:spcBef>
              <a:spcAft>
                <a:spcPts val="600"/>
              </a:spcAft>
            </a:pPr>
            <a:r>
              <a:rPr lang="en-US" sz="1050" dirty="0">
                <a:solidFill>
                  <a:srgbClr val="BE155A"/>
                </a:solidFill>
              </a:rPr>
              <a:t>16 LWA devices</a:t>
            </a:r>
            <a:r>
              <a:rPr lang="en-US" sz="1050" dirty="0"/>
              <a:t> announced</a:t>
            </a:r>
          </a:p>
          <a:p>
            <a:pPr lvl="1">
              <a:spcBef>
                <a:spcPts val="0"/>
              </a:spcBef>
              <a:spcAft>
                <a:spcPts val="600"/>
              </a:spcAft>
            </a:pPr>
            <a:r>
              <a:rPr lang="en-US" sz="1050" dirty="0">
                <a:solidFill>
                  <a:srgbClr val="BE155A"/>
                </a:solidFill>
              </a:rPr>
              <a:t>55 devices </a:t>
            </a:r>
            <a:r>
              <a:rPr lang="en-US" sz="1050" dirty="0"/>
              <a:t>support LTE in the </a:t>
            </a:r>
            <a:r>
              <a:rPr lang="en-US" sz="1050" dirty="0">
                <a:solidFill>
                  <a:srgbClr val="BE155A"/>
                </a:solidFill>
              </a:rPr>
              <a:t>CBRS spectrum band</a:t>
            </a:r>
            <a:r>
              <a:rPr lang="en-US" sz="1050" dirty="0"/>
              <a:t> (band 48).</a:t>
            </a:r>
          </a:p>
          <a:p>
            <a:pPr>
              <a:spcBef>
                <a:spcPts val="0"/>
              </a:spcBef>
              <a:spcAft>
                <a:spcPts val="600"/>
              </a:spcAft>
            </a:pPr>
            <a:endParaRPr lang="en-US" sz="1100" dirty="0"/>
          </a:p>
          <a:p>
            <a:pPr>
              <a:spcBef>
                <a:spcPts val="0"/>
              </a:spcBef>
              <a:spcAft>
                <a:spcPts val="600"/>
              </a:spcAft>
            </a:pPr>
            <a:endParaRPr lang="en-US" sz="1100" dirty="0"/>
          </a:p>
          <a:p>
            <a:pPr>
              <a:spcBef>
                <a:spcPts val="0"/>
              </a:spcBef>
              <a:spcAft>
                <a:spcPts val="600"/>
              </a:spcAft>
            </a:pPr>
            <a:endParaRPr lang="en-US" sz="1100" dirty="0">
              <a:solidFill>
                <a:srgbClr val="BE155A"/>
              </a:solidFill>
            </a:endParaRPr>
          </a:p>
        </p:txBody>
      </p:sp>
      <p:sp>
        <p:nvSpPr>
          <p:cNvPr id="17" name="TextBox 16">
            <a:extLst>
              <a:ext uri="{FF2B5EF4-FFF2-40B4-BE49-F238E27FC236}">
                <a16:creationId xmlns:a16="http://schemas.microsoft.com/office/drawing/2014/main" id="{27123723-1E7D-4D72-8CAB-5761863E5B02}"/>
              </a:ext>
            </a:extLst>
          </p:cNvPr>
          <p:cNvSpPr txBox="1"/>
          <p:nvPr/>
        </p:nvSpPr>
        <p:spPr>
          <a:xfrm>
            <a:off x="288371" y="1275442"/>
            <a:ext cx="3890198" cy="253916"/>
          </a:xfrm>
          <a:prstGeom prst="rect">
            <a:avLst/>
          </a:prstGeom>
          <a:noFill/>
        </p:spPr>
        <p:txBody>
          <a:bodyPr wrap="square" rtlCol="0">
            <a:spAutoFit/>
          </a:bodyPr>
          <a:lstStyle/>
          <a:p>
            <a:r>
              <a:rPr lang="en-GB" sz="1050" i="1" dirty="0">
                <a:latin typeface="Open Sans" panose="020B0806030504020204"/>
              </a:rPr>
              <a:t>Table 3: Cellular IoT devices, August 2018</a:t>
            </a:r>
          </a:p>
        </p:txBody>
      </p:sp>
      <p:sp>
        <p:nvSpPr>
          <p:cNvPr id="9" name="Content Placeholder 10">
            <a:extLst>
              <a:ext uri="{FF2B5EF4-FFF2-40B4-BE49-F238E27FC236}">
                <a16:creationId xmlns:a16="http://schemas.microsoft.com/office/drawing/2014/main" id="{339210D9-0D0D-49B1-89C8-1D17E0D07A5C}"/>
              </a:ext>
            </a:extLst>
          </p:cNvPr>
          <p:cNvSpPr txBox="1">
            <a:spLocks/>
          </p:cNvSpPr>
          <p:nvPr/>
        </p:nvSpPr>
        <p:spPr>
          <a:xfrm>
            <a:off x="4678678" y="3507919"/>
            <a:ext cx="3876041" cy="578758"/>
          </a:xfrm>
          <a:prstGeom prst="rect">
            <a:avLst/>
          </a:prstGeom>
        </p:spPr>
        <p:txBody>
          <a:bodyPr/>
          <a:lstStyle>
            <a:lvl1pPr marL="342900" indent="-342900" algn="l" defTabSz="457200" rtl="0" eaLnBrk="1" latinLnBrk="0" hangingPunct="1">
              <a:spcBef>
                <a:spcPct val="20000"/>
              </a:spcBef>
              <a:buClr>
                <a:schemeClr val="bg1">
                  <a:lumMod val="50000"/>
                </a:schemeClr>
              </a:buClr>
              <a:buFont typeface="Arial"/>
              <a:buChar char="•"/>
              <a:defRPr sz="2000" kern="1200">
                <a:solidFill>
                  <a:schemeClr val="tx1"/>
                </a:solidFill>
                <a:latin typeface="Open Sans"/>
                <a:ea typeface="+mn-ea"/>
                <a:cs typeface="Open Sans"/>
              </a:defRPr>
            </a:lvl1pPr>
            <a:lvl2pPr marL="742950" indent="-285750" algn="l" defTabSz="457200" rtl="0" eaLnBrk="1" latinLnBrk="0" hangingPunct="1">
              <a:spcBef>
                <a:spcPct val="20000"/>
              </a:spcBef>
              <a:buClr>
                <a:schemeClr val="bg1">
                  <a:lumMod val="50000"/>
                </a:schemeClr>
              </a:buClr>
              <a:buFont typeface="Arial"/>
              <a:buChar char="•"/>
              <a:defRPr sz="1800" kern="1200">
                <a:solidFill>
                  <a:schemeClr val="tx1"/>
                </a:solidFill>
                <a:latin typeface="Open Sans"/>
                <a:ea typeface="+mn-ea"/>
                <a:cs typeface="Open Sans"/>
              </a:defRPr>
            </a:lvl2pPr>
            <a:lvl3pPr marL="1143000" indent="-228600" algn="l" defTabSz="457200" rtl="0" eaLnBrk="1" latinLnBrk="0" hangingPunct="1">
              <a:spcBef>
                <a:spcPct val="20000"/>
              </a:spcBef>
              <a:buClr>
                <a:schemeClr val="bg1">
                  <a:lumMod val="50000"/>
                </a:schemeClr>
              </a:buClr>
              <a:buFont typeface="Arial"/>
              <a:buChar char="•"/>
              <a:defRPr sz="1600" kern="1200">
                <a:solidFill>
                  <a:schemeClr val="tx1"/>
                </a:solidFill>
                <a:latin typeface="Open Sans"/>
                <a:ea typeface="+mn-ea"/>
                <a:cs typeface="Open Sans"/>
              </a:defRPr>
            </a:lvl3pPr>
            <a:lvl4pPr marL="1600200" indent="-228600" algn="l" defTabSz="457200" rtl="0" eaLnBrk="1" latinLnBrk="0" hangingPunct="1">
              <a:spcBef>
                <a:spcPct val="20000"/>
              </a:spcBef>
              <a:buClr>
                <a:schemeClr val="bg1">
                  <a:lumMod val="50000"/>
                </a:schemeClr>
              </a:buClr>
              <a:buFont typeface="Arial"/>
              <a:buChar char="•"/>
              <a:defRPr sz="1400" kern="1200">
                <a:solidFill>
                  <a:schemeClr val="tx1"/>
                </a:solidFill>
                <a:latin typeface="Open Sans"/>
                <a:ea typeface="+mn-ea"/>
                <a:cs typeface="Open Sans"/>
              </a:defRPr>
            </a:lvl4pPr>
            <a:lvl5pPr marL="2057400" indent="-228600" algn="l" defTabSz="457200" rtl="0" eaLnBrk="1" latinLnBrk="0" hangingPunct="1">
              <a:spcBef>
                <a:spcPct val="20000"/>
              </a:spcBef>
              <a:buClr>
                <a:schemeClr val="bg1">
                  <a:lumMod val="50000"/>
                </a:schemeClr>
              </a:buClr>
              <a:buFont typeface="Arial"/>
              <a:buChar char="•"/>
              <a:defRPr sz="1400" kern="1200">
                <a:solidFill>
                  <a:schemeClr val="tx1"/>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Font typeface="Arial"/>
              <a:buNone/>
            </a:pPr>
            <a:r>
              <a:rPr lang="en-US" sz="900" i="1" dirty="0"/>
              <a:t>Note: Not all manufacturers publish details of UE category, uplink or  downlink speeds</a:t>
            </a:r>
          </a:p>
        </p:txBody>
      </p:sp>
      <p:pic>
        <p:nvPicPr>
          <p:cNvPr id="2" name="Picture 1">
            <a:extLst>
              <a:ext uri="{FF2B5EF4-FFF2-40B4-BE49-F238E27FC236}">
                <a16:creationId xmlns:a16="http://schemas.microsoft.com/office/drawing/2014/main" id="{68191134-4051-4E63-9847-8FCB5967FD3A}"/>
              </a:ext>
            </a:extLst>
          </p:cNvPr>
          <p:cNvPicPr>
            <a:picLocks noChangeAspect="1"/>
          </p:cNvPicPr>
          <p:nvPr/>
        </p:nvPicPr>
        <p:blipFill>
          <a:blip r:embed="rId2"/>
          <a:stretch>
            <a:fillRect/>
          </a:stretch>
        </p:blipFill>
        <p:spPr>
          <a:xfrm>
            <a:off x="368524" y="1485080"/>
            <a:ext cx="3910197" cy="768723"/>
          </a:xfrm>
          <a:prstGeom prst="rect">
            <a:avLst/>
          </a:prstGeom>
        </p:spPr>
      </p:pic>
    </p:spTree>
    <p:extLst>
      <p:ext uri="{BB962C8B-B14F-4D97-AF65-F5344CB8AC3E}">
        <p14:creationId xmlns:p14="http://schemas.microsoft.com/office/powerpoint/2010/main" val="857966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BE155A"/>
                </a:solidFill>
              </a:rPr>
              <a:t>LTE Ecosystem Snapshot – August 2018</a:t>
            </a:r>
          </a:p>
        </p:txBody>
      </p:sp>
      <p:sp>
        <p:nvSpPr>
          <p:cNvPr id="6" name="Text Placeholder 5"/>
          <p:cNvSpPr>
            <a:spLocks noGrp="1"/>
          </p:cNvSpPr>
          <p:nvPr>
            <p:ph type="body" sz="quarter" idx="10"/>
          </p:nvPr>
        </p:nvSpPr>
        <p:spPr>
          <a:xfrm>
            <a:off x="268052" y="587009"/>
            <a:ext cx="8403891" cy="343186"/>
          </a:xfrm>
        </p:spPr>
        <p:txBody>
          <a:bodyPr/>
          <a:lstStyle/>
          <a:p>
            <a:r>
              <a:rPr lang="en-GB" dirty="0"/>
              <a:t>LTE user devices in main spectrum bands (FDD and TDD) </a:t>
            </a:r>
          </a:p>
        </p:txBody>
      </p:sp>
      <p:sp>
        <p:nvSpPr>
          <p:cNvPr id="19" name="TextBox 18"/>
          <p:cNvSpPr txBox="1"/>
          <p:nvPr/>
        </p:nvSpPr>
        <p:spPr>
          <a:xfrm>
            <a:off x="4651538" y="3845922"/>
            <a:ext cx="3741815" cy="688256"/>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These slides contain extracts from the GSA report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“Status of the LTE Ecosystem”</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published in August 2018 and available from www.gsacom.com. The data is drawn from </a:t>
            </a:r>
            <a:r>
              <a:rPr lang="en-GB" sz="1000" dirty="0" err="1">
                <a:solidFill>
                  <a:schemeClr val="bg1"/>
                </a:solidFill>
                <a:latin typeface="Open Sans" panose="020B0806030504020204" pitchFamily="34" charset="0"/>
                <a:ea typeface="Open Sans" panose="020B0806030504020204" pitchFamily="34" charset="0"/>
                <a:cs typeface="Open Sans" panose="020B0806030504020204" pitchFamily="34" charset="0"/>
              </a:rPr>
              <a:t>GAMBoD</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 </a:t>
            </a:r>
            <a:r>
              <a:rPr lang="en-US"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 GSA </a:t>
            </a:r>
            <a:r>
              <a:rPr lang="en-US" sz="1000" dirty="0" err="1">
                <a:solidFill>
                  <a:schemeClr val="bg1"/>
                </a:solidFill>
                <a:latin typeface="Open Sans" panose="020B0806030504020204" pitchFamily="34" charset="0"/>
                <a:ea typeface="Open Sans" panose="020B0806030504020204" pitchFamily="34" charset="0"/>
                <a:cs typeface="Open Sans" panose="020B0806030504020204" pitchFamily="34" charset="0"/>
              </a:rPr>
              <a:t>Analyser</a:t>
            </a:r>
            <a:r>
              <a:rPr lang="en-US"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for Mobile Broadband Devices</a:t>
            </a:r>
            <a:endPar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endParaRPr>
          </a:p>
        </p:txBody>
      </p:sp>
      <p:sp>
        <p:nvSpPr>
          <p:cNvPr id="3" name="TextBox 2">
            <a:extLst>
              <a:ext uri="{FF2B5EF4-FFF2-40B4-BE49-F238E27FC236}">
                <a16:creationId xmlns:a16="http://schemas.microsoft.com/office/drawing/2014/main" id="{881EFDC8-A95B-4EE2-960B-C02F9C61AA1A}"/>
              </a:ext>
            </a:extLst>
          </p:cNvPr>
          <p:cNvSpPr txBox="1"/>
          <p:nvPr/>
        </p:nvSpPr>
        <p:spPr>
          <a:xfrm>
            <a:off x="341442" y="1219562"/>
            <a:ext cx="3890198" cy="253916"/>
          </a:xfrm>
          <a:prstGeom prst="rect">
            <a:avLst/>
          </a:prstGeom>
          <a:noFill/>
        </p:spPr>
        <p:txBody>
          <a:bodyPr wrap="square" rtlCol="0">
            <a:spAutoFit/>
          </a:bodyPr>
          <a:lstStyle/>
          <a:p>
            <a:r>
              <a:rPr lang="en-GB" sz="1050" i="1" dirty="0">
                <a:latin typeface="Open Sans" panose="020B0806030504020204"/>
              </a:rPr>
              <a:t>Table 1: LTE FDD user devices by band, August 2018</a:t>
            </a:r>
          </a:p>
        </p:txBody>
      </p:sp>
      <p:sp>
        <p:nvSpPr>
          <p:cNvPr id="12" name="TextBox 11">
            <a:extLst>
              <a:ext uri="{FF2B5EF4-FFF2-40B4-BE49-F238E27FC236}">
                <a16:creationId xmlns:a16="http://schemas.microsoft.com/office/drawing/2014/main" id="{5DB7D0B0-B2BF-48AB-BE0D-B7DB5C1037EE}"/>
              </a:ext>
            </a:extLst>
          </p:cNvPr>
          <p:cNvSpPr txBox="1"/>
          <p:nvPr/>
        </p:nvSpPr>
        <p:spPr>
          <a:xfrm>
            <a:off x="4532441" y="1213762"/>
            <a:ext cx="4139501" cy="253916"/>
          </a:xfrm>
          <a:prstGeom prst="rect">
            <a:avLst/>
          </a:prstGeom>
          <a:noFill/>
        </p:spPr>
        <p:txBody>
          <a:bodyPr wrap="square" rtlCol="0">
            <a:spAutoFit/>
          </a:bodyPr>
          <a:lstStyle/>
          <a:p>
            <a:r>
              <a:rPr lang="en-GB" sz="1050" i="1" dirty="0">
                <a:latin typeface="Open Sans" panose="020B0806030504020204"/>
              </a:rPr>
              <a:t>Table 2: LTE TDD user devices by band, August 2018</a:t>
            </a:r>
          </a:p>
        </p:txBody>
      </p:sp>
      <p:sp>
        <p:nvSpPr>
          <p:cNvPr id="15" name="Content Placeholder 10">
            <a:extLst>
              <a:ext uri="{FF2B5EF4-FFF2-40B4-BE49-F238E27FC236}">
                <a16:creationId xmlns:a16="http://schemas.microsoft.com/office/drawing/2014/main" id="{02FB885A-EE08-4BF2-BC17-F199CB8997AA}"/>
              </a:ext>
            </a:extLst>
          </p:cNvPr>
          <p:cNvSpPr>
            <a:spLocks noGrp="1"/>
          </p:cNvSpPr>
          <p:nvPr>
            <p:ph idx="1"/>
          </p:nvPr>
        </p:nvSpPr>
        <p:spPr>
          <a:xfrm>
            <a:off x="4572000" y="2745919"/>
            <a:ext cx="3780713" cy="578758"/>
          </a:xfrm>
        </p:spPr>
        <p:txBody>
          <a:bodyPr>
            <a:normAutofit fontScale="70000" lnSpcReduction="20000"/>
          </a:bodyPr>
          <a:lstStyle/>
          <a:p>
            <a:pPr marL="0" indent="0">
              <a:spcBef>
                <a:spcPts val="0"/>
              </a:spcBef>
              <a:spcAft>
                <a:spcPts val="600"/>
              </a:spcAft>
              <a:buNone/>
            </a:pPr>
            <a:r>
              <a:rPr lang="en-US" sz="900" i="1" dirty="0"/>
              <a:t>Note 1: Manufacturers have not declared operating frequencies or fallback modes for some products</a:t>
            </a:r>
          </a:p>
          <a:p>
            <a:pPr marL="0" indent="0">
              <a:spcBef>
                <a:spcPts val="0"/>
              </a:spcBef>
              <a:spcAft>
                <a:spcPts val="600"/>
              </a:spcAft>
              <a:buNone/>
            </a:pPr>
            <a:r>
              <a:rPr lang="en-US" sz="900" i="1" dirty="0"/>
              <a:t>Note 2: Certain products are carrier or country specific and are therefore not available in all markets</a:t>
            </a:r>
          </a:p>
          <a:p>
            <a:pPr marL="0" indent="0">
              <a:spcBef>
                <a:spcPts val="0"/>
              </a:spcBef>
              <a:spcAft>
                <a:spcPts val="600"/>
              </a:spcAft>
              <a:buNone/>
            </a:pPr>
            <a:r>
              <a:rPr lang="en-US" sz="900" i="1" dirty="0"/>
              <a:t>Note 3: A number of devices are currently listed as band “other”</a:t>
            </a:r>
          </a:p>
        </p:txBody>
      </p:sp>
      <p:pic>
        <p:nvPicPr>
          <p:cNvPr id="5" name="Picture 4">
            <a:extLst>
              <a:ext uri="{FF2B5EF4-FFF2-40B4-BE49-F238E27FC236}">
                <a16:creationId xmlns:a16="http://schemas.microsoft.com/office/drawing/2014/main" id="{19484A1F-8CD8-43AA-8A29-10B8C2A261DF}"/>
              </a:ext>
            </a:extLst>
          </p:cNvPr>
          <p:cNvPicPr>
            <a:picLocks noChangeAspect="1"/>
          </p:cNvPicPr>
          <p:nvPr/>
        </p:nvPicPr>
        <p:blipFill>
          <a:blip r:embed="rId2"/>
          <a:stretch>
            <a:fillRect/>
          </a:stretch>
        </p:blipFill>
        <p:spPr>
          <a:xfrm>
            <a:off x="412192" y="1435159"/>
            <a:ext cx="3886740" cy="2410763"/>
          </a:xfrm>
          <a:prstGeom prst="rect">
            <a:avLst/>
          </a:prstGeom>
        </p:spPr>
      </p:pic>
      <p:pic>
        <p:nvPicPr>
          <p:cNvPr id="9" name="Picture 8">
            <a:extLst>
              <a:ext uri="{FF2B5EF4-FFF2-40B4-BE49-F238E27FC236}">
                <a16:creationId xmlns:a16="http://schemas.microsoft.com/office/drawing/2014/main" id="{88222847-4AE9-43C2-84B8-421227A68319}"/>
              </a:ext>
            </a:extLst>
          </p:cNvPr>
          <p:cNvPicPr>
            <a:picLocks noChangeAspect="1"/>
          </p:cNvPicPr>
          <p:nvPr/>
        </p:nvPicPr>
        <p:blipFill>
          <a:blip r:embed="rId3"/>
          <a:stretch>
            <a:fillRect/>
          </a:stretch>
        </p:blipFill>
        <p:spPr>
          <a:xfrm>
            <a:off x="4599733" y="1441599"/>
            <a:ext cx="3845281" cy="1230768"/>
          </a:xfrm>
          <a:prstGeom prst="rect">
            <a:avLst/>
          </a:prstGeom>
        </p:spPr>
      </p:pic>
    </p:spTree>
    <p:extLst>
      <p:ext uri="{BB962C8B-B14F-4D97-AF65-F5344CB8AC3E}">
        <p14:creationId xmlns:p14="http://schemas.microsoft.com/office/powerpoint/2010/main" val="4136807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6BC312C-DDCD-4F3C-83B8-F02526421653}"/>
              </a:ext>
            </a:extLst>
          </p:cNvPr>
          <p:cNvPicPr>
            <a:picLocks noChangeAspect="1"/>
          </p:cNvPicPr>
          <p:nvPr/>
        </p:nvPicPr>
        <p:blipFill>
          <a:blip r:embed="rId2"/>
          <a:stretch>
            <a:fillRect/>
          </a:stretch>
        </p:blipFill>
        <p:spPr>
          <a:xfrm>
            <a:off x="322384" y="1537295"/>
            <a:ext cx="3792171" cy="2206457"/>
          </a:xfrm>
          <a:prstGeom prst="rect">
            <a:avLst/>
          </a:prstGeom>
        </p:spPr>
      </p:pic>
      <p:sp>
        <p:nvSpPr>
          <p:cNvPr id="16" name="Content Placeholder 15">
            <a:extLst>
              <a:ext uri="{FF2B5EF4-FFF2-40B4-BE49-F238E27FC236}">
                <a16:creationId xmlns:a16="http://schemas.microsoft.com/office/drawing/2014/main" id="{75E8808A-C9BD-4BE3-AFD5-285A0507B5D5}"/>
              </a:ext>
            </a:extLst>
          </p:cNvPr>
          <p:cNvSpPr>
            <a:spLocks noGrp="1"/>
          </p:cNvSpPr>
          <p:nvPr>
            <p:ph idx="1"/>
          </p:nvPr>
        </p:nvSpPr>
        <p:spPr>
          <a:xfrm>
            <a:off x="4312920" y="1206614"/>
            <a:ext cx="4226560" cy="3481296"/>
          </a:xfrm>
        </p:spPr>
        <p:txBody>
          <a:bodyPr>
            <a:noAutofit/>
          </a:bodyPr>
          <a:lstStyle/>
          <a:p>
            <a:pPr>
              <a:spcAft>
                <a:spcPts val="600"/>
              </a:spcAft>
            </a:pPr>
            <a:r>
              <a:rPr lang="en-US" sz="1100" dirty="0"/>
              <a:t>By mid-July 2018 GSA had identified </a:t>
            </a:r>
            <a:r>
              <a:rPr lang="en-US" sz="1100" b="1" dirty="0">
                <a:solidFill>
                  <a:srgbClr val="BE155A"/>
                </a:solidFill>
              </a:rPr>
              <a:t>154</a:t>
            </a:r>
            <a:r>
              <a:rPr lang="en-US" sz="1100" dirty="0"/>
              <a:t> operators, in </a:t>
            </a:r>
            <a:r>
              <a:rPr lang="en-US" sz="1100" b="1" dirty="0">
                <a:solidFill>
                  <a:srgbClr val="BE155A"/>
                </a:solidFill>
              </a:rPr>
              <a:t>66</a:t>
            </a:r>
            <a:r>
              <a:rPr lang="en-US" sz="1100" dirty="0"/>
              <a:t> countries, that have demonstrated or are testing, or trialing, or have been licensed to begin field trials of 5G technologies. (The numbers at the end of April were 134 operators in 62 countries.)</a:t>
            </a:r>
          </a:p>
          <a:p>
            <a:pPr>
              <a:spcAft>
                <a:spcPts val="600"/>
              </a:spcAft>
            </a:pPr>
            <a:r>
              <a:rPr lang="en-US" sz="1100" dirty="0"/>
              <a:t>Operators have announced </a:t>
            </a:r>
            <a:r>
              <a:rPr lang="en-US" sz="1100" b="1" dirty="0">
                <a:solidFill>
                  <a:srgbClr val="BE155A"/>
                </a:solidFill>
              </a:rPr>
              <a:t>421</a:t>
            </a:r>
            <a:r>
              <a:rPr lang="en-US" sz="1100" dirty="0"/>
              <a:t> separate demonstrations, tests or trials that we have been able to identify.</a:t>
            </a:r>
          </a:p>
          <a:p>
            <a:pPr>
              <a:spcAft>
                <a:spcPts val="600"/>
              </a:spcAft>
            </a:pPr>
            <a:r>
              <a:rPr lang="en-US" sz="1100" dirty="0"/>
              <a:t>At least </a:t>
            </a:r>
            <a:r>
              <a:rPr lang="en-US" sz="1100" b="1" dirty="0">
                <a:solidFill>
                  <a:srgbClr val="BE155A"/>
                </a:solidFill>
              </a:rPr>
              <a:t>67</a:t>
            </a:r>
            <a:r>
              <a:rPr lang="en-US" sz="1100" dirty="0"/>
              <a:t> projects have involved testing Massive MIMO in the context of 5G (i.e., MIMO trials involving 64 or more transmitters, or lower order MIMO used on new high frequency spectrum bands, or involving some other 5G aspect such as New Radio characteristics).</a:t>
            </a:r>
          </a:p>
          <a:p>
            <a:pPr>
              <a:spcAft>
                <a:spcPts val="600"/>
              </a:spcAft>
            </a:pPr>
            <a:r>
              <a:rPr lang="en-US" sz="1100" dirty="0"/>
              <a:t>At least </a:t>
            </a:r>
            <a:r>
              <a:rPr lang="en-US" sz="1100" b="1" dirty="0">
                <a:solidFill>
                  <a:srgbClr val="BE155A"/>
                </a:solidFill>
              </a:rPr>
              <a:t>92</a:t>
            </a:r>
            <a:r>
              <a:rPr lang="en-US" sz="1100" dirty="0"/>
              <a:t> have been demos, tests or trials of New Radio technologies, and </a:t>
            </a:r>
            <a:r>
              <a:rPr lang="en-US" sz="1100" b="1" dirty="0">
                <a:solidFill>
                  <a:srgbClr val="BE155A"/>
                </a:solidFill>
              </a:rPr>
              <a:t>21</a:t>
            </a:r>
            <a:r>
              <a:rPr lang="en-US" sz="1100" dirty="0"/>
              <a:t> projects explicitly featuring network slicing.</a:t>
            </a:r>
            <a:endParaRPr lang="en-GB" sz="1100" dirty="0"/>
          </a:p>
        </p:txBody>
      </p:sp>
      <p:sp>
        <p:nvSpPr>
          <p:cNvPr id="6" name="Text Placeholder 5"/>
          <p:cNvSpPr>
            <a:spLocks noGrp="1"/>
          </p:cNvSpPr>
          <p:nvPr>
            <p:ph type="body" sz="quarter" idx="10"/>
          </p:nvPr>
        </p:nvSpPr>
        <p:spPr/>
        <p:txBody>
          <a:bodyPr/>
          <a:lstStyle/>
          <a:p>
            <a:r>
              <a:rPr lang="en-GB" dirty="0"/>
              <a:t>Where 5G trials are taking place, and what they involve</a:t>
            </a:r>
          </a:p>
        </p:txBody>
      </p:sp>
      <p:sp>
        <p:nvSpPr>
          <p:cNvPr id="4" name="Title 3"/>
          <p:cNvSpPr>
            <a:spLocks noGrp="1"/>
          </p:cNvSpPr>
          <p:nvPr>
            <p:ph type="title"/>
          </p:nvPr>
        </p:nvSpPr>
        <p:spPr>
          <a:xfrm>
            <a:off x="7903" y="83818"/>
            <a:ext cx="8194718" cy="583354"/>
          </a:xfrm>
          <a:prstGeom prst="rect">
            <a:avLst/>
          </a:prstGeom>
        </p:spPr>
        <p:txBody>
          <a:bodyPr/>
          <a:lstStyle/>
          <a:p>
            <a:r>
              <a:rPr lang="en-GB" dirty="0">
                <a:solidFill>
                  <a:srgbClr val="103AFB"/>
                </a:solidFill>
              </a:rPr>
              <a:t>Global 5G Status – Snapshot July 2018</a:t>
            </a:r>
          </a:p>
        </p:txBody>
      </p:sp>
      <p:pic>
        <p:nvPicPr>
          <p:cNvPr id="3" name="Content Placeholder 2">
            <a:extLst>
              <a:ext uri="{FF2B5EF4-FFF2-40B4-BE49-F238E27FC236}">
                <a16:creationId xmlns:a16="http://schemas.microsoft.com/office/drawing/2014/main" id="{A92C334E-ACA6-4BA3-BEC8-5F782D2084A4}"/>
              </a:ext>
            </a:extLst>
          </p:cNvPr>
          <p:cNvPicPr>
            <a:picLocks noGrp="1" noChangeAspect="1"/>
          </p:cNvPicPr>
          <p:nvPr>
            <p:ph sz="quarter" idx="11"/>
          </p:nvPr>
        </p:nvPicPr>
        <p:blipFill>
          <a:blip r:embed="rId2"/>
          <a:stretch>
            <a:fillRect/>
          </a:stretch>
        </p:blipFill>
        <p:spPr>
          <a:xfrm>
            <a:off x="2695575" y="5021363"/>
            <a:ext cx="46038" cy="26786"/>
          </a:xfrm>
        </p:spPr>
      </p:pic>
      <p:sp>
        <p:nvSpPr>
          <p:cNvPr id="9" name="TextBox 8">
            <a:extLst>
              <a:ext uri="{FF2B5EF4-FFF2-40B4-BE49-F238E27FC236}">
                <a16:creationId xmlns:a16="http://schemas.microsoft.com/office/drawing/2014/main" id="{46967AED-FF4A-498B-ABAB-3024DF085A2D}"/>
              </a:ext>
            </a:extLst>
          </p:cNvPr>
          <p:cNvSpPr txBox="1"/>
          <p:nvPr/>
        </p:nvSpPr>
        <p:spPr>
          <a:xfrm>
            <a:off x="247179" y="1187938"/>
            <a:ext cx="3867377" cy="369332"/>
          </a:xfrm>
          <a:prstGeom prst="rect">
            <a:avLst/>
          </a:prstGeom>
          <a:noFill/>
        </p:spPr>
        <p:txBody>
          <a:bodyPr wrap="square" rtlCol="0">
            <a:spAutoFit/>
          </a:bodyPr>
          <a:lstStyle/>
          <a:p>
            <a:r>
              <a:rPr lang="en-GB" sz="900" i="1" dirty="0">
                <a:latin typeface="Open Sans" panose="020B0806030504020204"/>
              </a:rPr>
              <a:t>Countries with operators that have been, are conducting or are planning to conduct 5G trials</a:t>
            </a:r>
          </a:p>
        </p:txBody>
      </p:sp>
      <p:sp>
        <p:nvSpPr>
          <p:cNvPr id="10" name="TextBox 9">
            <a:extLst>
              <a:ext uri="{FF2B5EF4-FFF2-40B4-BE49-F238E27FC236}">
                <a16:creationId xmlns:a16="http://schemas.microsoft.com/office/drawing/2014/main" id="{D2643A58-72A5-495C-9EA1-1EDAF9914BFF}"/>
              </a:ext>
            </a:extLst>
          </p:cNvPr>
          <p:cNvSpPr txBox="1"/>
          <p:nvPr/>
        </p:nvSpPr>
        <p:spPr>
          <a:xfrm>
            <a:off x="322384" y="4019850"/>
            <a:ext cx="3792172" cy="534368"/>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These slides contain extracts from the GSA report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US"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Global Progress to 5G - Trials, Deployments and Launches</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available from the GSA website at www.gsacom.com</a:t>
            </a:r>
          </a:p>
        </p:txBody>
      </p:sp>
      <p:sp>
        <p:nvSpPr>
          <p:cNvPr id="19" name="TextBox 18">
            <a:extLst>
              <a:ext uri="{FF2B5EF4-FFF2-40B4-BE49-F238E27FC236}">
                <a16:creationId xmlns:a16="http://schemas.microsoft.com/office/drawing/2014/main" id="{B0B4C548-0C2C-4AFA-A344-78B4EBDC63EA}"/>
              </a:ext>
            </a:extLst>
          </p:cNvPr>
          <p:cNvSpPr txBox="1"/>
          <p:nvPr/>
        </p:nvSpPr>
        <p:spPr>
          <a:xfrm>
            <a:off x="2522818" y="2929697"/>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2018</a:t>
            </a:r>
          </a:p>
        </p:txBody>
      </p:sp>
    </p:spTree>
    <p:extLst>
      <p:ext uri="{BB962C8B-B14F-4D97-AF65-F5344CB8AC3E}">
        <p14:creationId xmlns:p14="http://schemas.microsoft.com/office/powerpoint/2010/main" val="572215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368C398-678D-4B6F-A9B4-8D8826DCD51B}"/>
              </a:ext>
            </a:extLst>
          </p:cNvPr>
          <p:cNvPicPr>
            <a:picLocks noChangeAspect="1"/>
          </p:cNvPicPr>
          <p:nvPr/>
        </p:nvPicPr>
        <p:blipFill>
          <a:blip r:embed="rId2"/>
          <a:stretch>
            <a:fillRect/>
          </a:stretch>
        </p:blipFill>
        <p:spPr>
          <a:xfrm>
            <a:off x="399112" y="1578538"/>
            <a:ext cx="3635618" cy="2409432"/>
          </a:xfrm>
          <a:prstGeom prst="rect">
            <a:avLst/>
          </a:prstGeom>
        </p:spPr>
      </p:pic>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103AFB"/>
                </a:solidFill>
              </a:rPr>
              <a:t>Global 5G Status – Snapshot July 2018</a:t>
            </a:r>
          </a:p>
        </p:txBody>
      </p:sp>
      <p:sp>
        <p:nvSpPr>
          <p:cNvPr id="6" name="Text Placeholder 5"/>
          <p:cNvSpPr>
            <a:spLocks noGrp="1"/>
          </p:cNvSpPr>
          <p:nvPr>
            <p:ph type="body" sz="quarter" idx="10"/>
          </p:nvPr>
        </p:nvSpPr>
        <p:spPr>
          <a:xfrm>
            <a:off x="268052" y="587009"/>
            <a:ext cx="8403891" cy="343186"/>
          </a:xfrm>
        </p:spPr>
        <p:txBody>
          <a:bodyPr/>
          <a:lstStyle/>
          <a:p>
            <a:r>
              <a:rPr lang="en-GB" dirty="0"/>
              <a:t>Spectrum bands and network throughput of trials</a:t>
            </a:r>
          </a:p>
        </p:txBody>
      </p:sp>
      <p:sp>
        <p:nvSpPr>
          <p:cNvPr id="5" name="TextBox 4">
            <a:extLst>
              <a:ext uri="{FF2B5EF4-FFF2-40B4-BE49-F238E27FC236}">
                <a16:creationId xmlns:a16="http://schemas.microsoft.com/office/drawing/2014/main" id="{54DFFF3D-6846-4B1F-A2B8-D7015069AC0C}"/>
              </a:ext>
            </a:extLst>
          </p:cNvPr>
          <p:cNvSpPr txBox="1"/>
          <p:nvPr/>
        </p:nvSpPr>
        <p:spPr>
          <a:xfrm>
            <a:off x="394497" y="1209040"/>
            <a:ext cx="4030183" cy="369332"/>
          </a:xfrm>
          <a:prstGeom prst="rect">
            <a:avLst/>
          </a:prstGeom>
          <a:noFill/>
        </p:spPr>
        <p:txBody>
          <a:bodyPr wrap="square" rtlCol="0">
            <a:spAutoFit/>
          </a:bodyPr>
          <a:lstStyle/>
          <a:p>
            <a:r>
              <a:rPr lang="en-US" sz="900" i="1" dirty="0">
                <a:latin typeface="Open Sans" panose="020B0806030504020204"/>
              </a:rPr>
              <a:t>Distribution of 5G demonstrations and trials by broad spectrum ranges (base: 261 demos/trials)</a:t>
            </a:r>
            <a:endParaRPr lang="en-GB" sz="900" dirty="0">
              <a:latin typeface="Open Sans" panose="020B0806030504020204"/>
            </a:endParaRPr>
          </a:p>
        </p:txBody>
      </p:sp>
      <p:sp>
        <p:nvSpPr>
          <p:cNvPr id="8" name="TextBox 7">
            <a:extLst>
              <a:ext uri="{FF2B5EF4-FFF2-40B4-BE49-F238E27FC236}">
                <a16:creationId xmlns:a16="http://schemas.microsoft.com/office/drawing/2014/main" id="{90CC2B69-B2A8-4035-BFEE-F2AA9125E500}"/>
              </a:ext>
            </a:extLst>
          </p:cNvPr>
          <p:cNvSpPr txBox="1"/>
          <p:nvPr/>
        </p:nvSpPr>
        <p:spPr>
          <a:xfrm>
            <a:off x="2724640" y="3289328"/>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2018</a:t>
            </a:r>
          </a:p>
        </p:txBody>
      </p:sp>
      <p:sp>
        <p:nvSpPr>
          <p:cNvPr id="9" name="TextBox 8">
            <a:extLst>
              <a:ext uri="{FF2B5EF4-FFF2-40B4-BE49-F238E27FC236}">
                <a16:creationId xmlns:a16="http://schemas.microsoft.com/office/drawing/2014/main" id="{01A0CAA6-D8B9-4F4B-ABD0-3559345CE805}"/>
              </a:ext>
            </a:extLst>
          </p:cNvPr>
          <p:cNvSpPr txBox="1"/>
          <p:nvPr/>
        </p:nvSpPr>
        <p:spPr>
          <a:xfrm>
            <a:off x="4323219" y="4127168"/>
            <a:ext cx="4337171" cy="534368"/>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These slides contain extracts from the GSA report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US"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Global Progress to 5G - Trials, Deployments and Launches</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available from the GSA website at www.gsacom.com</a:t>
            </a:r>
          </a:p>
        </p:txBody>
      </p:sp>
      <p:pic>
        <p:nvPicPr>
          <p:cNvPr id="12" name="Picture 11">
            <a:extLst>
              <a:ext uri="{FF2B5EF4-FFF2-40B4-BE49-F238E27FC236}">
                <a16:creationId xmlns:a16="http://schemas.microsoft.com/office/drawing/2014/main" id="{B40765D5-BD7C-43AA-9E67-801541B3570D}"/>
              </a:ext>
            </a:extLst>
          </p:cNvPr>
          <p:cNvPicPr>
            <a:picLocks noChangeAspect="1"/>
          </p:cNvPicPr>
          <p:nvPr/>
        </p:nvPicPr>
        <p:blipFill>
          <a:blip r:embed="rId3"/>
          <a:stretch>
            <a:fillRect/>
          </a:stretch>
        </p:blipFill>
        <p:spPr>
          <a:xfrm>
            <a:off x="4243393" y="1578538"/>
            <a:ext cx="4691795" cy="2409432"/>
          </a:xfrm>
          <a:prstGeom prst="rect">
            <a:avLst/>
          </a:prstGeom>
        </p:spPr>
      </p:pic>
      <p:sp>
        <p:nvSpPr>
          <p:cNvPr id="14" name="TextBox 13">
            <a:extLst>
              <a:ext uri="{FF2B5EF4-FFF2-40B4-BE49-F238E27FC236}">
                <a16:creationId xmlns:a16="http://schemas.microsoft.com/office/drawing/2014/main" id="{EEC87B1E-66D4-4F0E-A7DB-B6F0A7F8D209}"/>
              </a:ext>
            </a:extLst>
          </p:cNvPr>
          <p:cNvSpPr txBox="1"/>
          <p:nvPr/>
        </p:nvSpPr>
        <p:spPr>
          <a:xfrm>
            <a:off x="4255979" y="1208874"/>
            <a:ext cx="4404411" cy="369332"/>
          </a:xfrm>
          <a:prstGeom prst="rect">
            <a:avLst/>
          </a:prstGeom>
          <a:noFill/>
        </p:spPr>
        <p:txBody>
          <a:bodyPr wrap="square" rtlCol="0">
            <a:spAutoFit/>
          </a:bodyPr>
          <a:lstStyle/>
          <a:p>
            <a:r>
              <a:rPr lang="en-US" sz="900" i="1" dirty="0">
                <a:latin typeface="Open Sans" panose="020B0806030504020204"/>
              </a:rPr>
              <a:t>Network throughput (DL) reported in 5G demonstrations and trials (base: 165 demos/trials)</a:t>
            </a:r>
            <a:endParaRPr lang="en-GB" sz="900" dirty="0">
              <a:latin typeface="Open Sans" panose="020B0806030504020204"/>
            </a:endParaRPr>
          </a:p>
        </p:txBody>
      </p:sp>
      <p:sp>
        <p:nvSpPr>
          <p:cNvPr id="15" name="TextBox 14">
            <a:extLst>
              <a:ext uri="{FF2B5EF4-FFF2-40B4-BE49-F238E27FC236}">
                <a16:creationId xmlns:a16="http://schemas.microsoft.com/office/drawing/2014/main" id="{0D93726F-8F8A-4039-943C-A7182C517027}"/>
              </a:ext>
            </a:extLst>
          </p:cNvPr>
          <p:cNvSpPr txBox="1"/>
          <p:nvPr/>
        </p:nvSpPr>
        <p:spPr>
          <a:xfrm>
            <a:off x="6769963" y="2163858"/>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2018</a:t>
            </a:r>
          </a:p>
        </p:txBody>
      </p:sp>
    </p:spTree>
    <p:extLst>
      <p:ext uri="{BB962C8B-B14F-4D97-AF65-F5344CB8AC3E}">
        <p14:creationId xmlns:p14="http://schemas.microsoft.com/office/powerpoint/2010/main" val="311051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17C3EA0-CDC6-4835-9FF3-39922F90266A}"/>
              </a:ext>
            </a:extLst>
          </p:cNvPr>
          <p:cNvPicPr>
            <a:picLocks noChangeAspect="1"/>
          </p:cNvPicPr>
          <p:nvPr/>
        </p:nvPicPr>
        <p:blipFill>
          <a:blip r:embed="rId2"/>
          <a:stretch>
            <a:fillRect/>
          </a:stretch>
        </p:blipFill>
        <p:spPr>
          <a:xfrm>
            <a:off x="312144" y="1551476"/>
            <a:ext cx="3698820" cy="2424467"/>
          </a:xfrm>
          <a:prstGeom prst="rect">
            <a:avLst/>
          </a:prstGeom>
        </p:spPr>
      </p:pic>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103AFB"/>
                </a:solidFill>
              </a:rPr>
              <a:t>Global 5G Status – Snapshot July 2018</a:t>
            </a:r>
          </a:p>
        </p:txBody>
      </p:sp>
      <p:sp>
        <p:nvSpPr>
          <p:cNvPr id="6" name="Text Placeholder 5"/>
          <p:cNvSpPr>
            <a:spLocks noGrp="1"/>
          </p:cNvSpPr>
          <p:nvPr>
            <p:ph type="body" sz="quarter" idx="10"/>
          </p:nvPr>
        </p:nvSpPr>
        <p:spPr>
          <a:xfrm>
            <a:off x="268052" y="587009"/>
            <a:ext cx="8403891" cy="343186"/>
          </a:xfrm>
        </p:spPr>
        <p:txBody>
          <a:bodyPr/>
          <a:lstStyle/>
          <a:p>
            <a:r>
              <a:rPr lang="en-GB" dirty="0"/>
              <a:t>Launches and planned launches</a:t>
            </a:r>
          </a:p>
        </p:txBody>
      </p:sp>
      <p:sp>
        <p:nvSpPr>
          <p:cNvPr id="5" name="TextBox 4">
            <a:extLst>
              <a:ext uri="{FF2B5EF4-FFF2-40B4-BE49-F238E27FC236}">
                <a16:creationId xmlns:a16="http://schemas.microsoft.com/office/drawing/2014/main" id="{54DFFF3D-6846-4B1F-A2B8-D7015069AC0C}"/>
              </a:ext>
            </a:extLst>
          </p:cNvPr>
          <p:cNvSpPr txBox="1"/>
          <p:nvPr/>
        </p:nvSpPr>
        <p:spPr>
          <a:xfrm>
            <a:off x="239846" y="1195592"/>
            <a:ext cx="3698820" cy="369332"/>
          </a:xfrm>
          <a:prstGeom prst="rect">
            <a:avLst/>
          </a:prstGeom>
          <a:noFill/>
        </p:spPr>
        <p:txBody>
          <a:bodyPr wrap="square" rtlCol="0">
            <a:spAutoFit/>
          </a:bodyPr>
          <a:lstStyle/>
          <a:p>
            <a:r>
              <a:rPr lang="en-US" sz="900" i="1" dirty="0">
                <a:latin typeface="Open Sans" panose="020B0806030504020204"/>
              </a:rPr>
              <a:t>Countries that have launched/deployed 5G networks, are planning launches or are in the process of deployment</a:t>
            </a:r>
            <a:endParaRPr lang="en-GB" sz="900" dirty="0">
              <a:latin typeface="Open Sans" panose="020B0806030504020204"/>
            </a:endParaRPr>
          </a:p>
        </p:txBody>
      </p:sp>
      <p:sp>
        <p:nvSpPr>
          <p:cNvPr id="11" name="TextBox 10">
            <a:extLst>
              <a:ext uri="{FF2B5EF4-FFF2-40B4-BE49-F238E27FC236}">
                <a16:creationId xmlns:a16="http://schemas.microsoft.com/office/drawing/2014/main" id="{499D3157-2E00-40D3-B945-B67D42F2724B}"/>
              </a:ext>
            </a:extLst>
          </p:cNvPr>
          <p:cNvSpPr txBox="1"/>
          <p:nvPr/>
        </p:nvSpPr>
        <p:spPr>
          <a:xfrm>
            <a:off x="4469997" y="1170363"/>
            <a:ext cx="4201946" cy="3654847"/>
          </a:xfrm>
          <a:prstGeom prst="rect">
            <a:avLst/>
          </a:prstGeom>
          <a:noFill/>
        </p:spPr>
        <p:txBody>
          <a:bodyPr wrap="square" rtlCol="0">
            <a:spAutoFit/>
          </a:bodyPr>
          <a:lstStyle/>
          <a:p>
            <a:pPr marL="171450" indent="-171450">
              <a:spcBef>
                <a:spcPts val="264"/>
              </a:spcBef>
              <a:spcAft>
                <a:spcPts val="600"/>
              </a:spcAft>
              <a:buFont typeface="Arial" panose="020B0604020202020204" pitchFamily="34" charset="0"/>
              <a:buChar char="•"/>
            </a:pPr>
            <a:r>
              <a:rPr lang="en-US" sz="1100" dirty="0">
                <a:latin typeface="Open Sans" panose="020B0806030504020204"/>
              </a:rPr>
              <a:t>Six telecom operators in six countries claim they have launched 5G networks in the past two months. These are Elisa Finland, Elisa Estonia, Ooredoo Kuwait, Ooredoo Qatar, STC Saudi Arabia and Etisalat United Arab Emirates. A seventh operator – Zain Kuwait – claims it has deployed and is commercially piloting a 5G network in selected locations.</a:t>
            </a:r>
          </a:p>
          <a:p>
            <a:pPr marL="171450" indent="-171450">
              <a:spcBef>
                <a:spcPts val="264"/>
              </a:spcBef>
              <a:spcAft>
                <a:spcPts val="600"/>
              </a:spcAft>
              <a:buFont typeface="Arial" panose="020B0604020202020204" pitchFamily="34" charset="0"/>
              <a:buChar char="•"/>
            </a:pPr>
            <a:r>
              <a:rPr lang="en-US" sz="1100" dirty="0">
                <a:latin typeface="Open Sans" panose="020B0806030504020204"/>
              </a:rPr>
              <a:t>The lack of commercial 5G devices is hindering operators’ efforts to properly launch services. Elisa (Finland and Estonia) and STC (Saudi Arabia) responded to enquiries from GSA confirming limited device availability; our understanding is that the other operators are waiting for 5G devices.</a:t>
            </a:r>
          </a:p>
          <a:p>
            <a:pPr marL="171450" indent="-171450">
              <a:spcBef>
                <a:spcPts val="264"/>
              </a:spcBef>
              <a:spcAft>
                <a:spcPts val="600"/>
              </a:spcAft>
              <a:buClr>
                <a:schemeClr val="tx1"/>
              </a:buClr>
              <a:buFont typeface="Arial" panose="020B0604020202020204" pitchFamily="34" charset="0"/>
              <a:buChar char="•"/>
            </a:pPr>
            <a:r>
              <a:rPr lang="en-US" sz="1100" b="1" dirty="0">
                <a:solidFill>
                  <a:srgbClr val="BE155A"/>
                </a:solidFill>
                <a:latin typeface="Open Sans" panose="020B0806030504020204"/>
              </a:rPr>
              <a:t>Sixty-six</a:t>
            </a:r>
            <a:r>
              <a:rPr lang="en-US" sz="1100" dirty="0">
                <a:latin typeface="Open Sans" panose="020B0806030504020204"/>
              </a:rPr>
              <a:t> telecom operators in </a:t>
            </a:r>
            <a:r>
              <a:rPr lang="en-US" sz="1100" b="1" dirty="0">
                <a:solidFill>
                  <a:srgbClr val="BE155A"/>
                </a:solidFill>
                <a:latin typeface="Open Sans" panose="020B0806030504020204"/>
              </a:rPr>
              <a:t>37</a:t>
            </a:r>
            <a:r>
              <a:rPr lang="en-US" sz="1100" dirty="0">
                <a:latin typeface="Open Sans" panose="020B0806030504020204"/>
              </a:rPr>
              <a:t> countries have announced intentions of making 5G available to their customers from 2018 onwards. </a:t>
            </a:r>
          </a:p>
          <a:p>
            <a:pPr marL="171450" indent="-171450">
              <a:spcBef>
                <a:spcPts val="264"/>
              </a:spcBef>
              <a:spcAft>
                <a:spcPts val="600"/>
              </a:spcAft>
              <a:buFont typeface="Arial" panose="020B0604020202020204" pitchFamily="34" charset="0"/>
              <a:buChar char="•"/>
            </a:pPr>
            <a:r>
              <a:rPr lang="en-US" sz="1100" dirty="0">
                <a:latin typeface="Open Sans" panose="020B0806030504020204"/>
              </a:rPr>
              <a:t>There are </a:t>
            </a:r>
            <a:r>
              <a:rPr lang="en-US" sz="1100" b="1" dirty="0">
                <a:solidFill>
                  <a:srgbClr val="BE155A"/>
                </a:solidFill>
                <a:latin typeface="Open Sans" panose="020B0806030504020204"/>
              </a:rPr>
              <a:t>10</a:t>
            </a:r>
            <a:r>
              <a:rPr lang="en-US" sz="1100" dirty="0">
                <a:latin typeface="Open Sans" panose="020B0806030504020204"/>
              </a:rPr>
              <a:t> launches planned to take place by the end of 2018. At least </a:t>
            </a:r>
            <a:r>
              <a:rPr lang="en-US" sz="1100" b="1" dirty="0">
                <a:solidFill>
                  <a:srgbClr val="BE155A"/>
                </a:solidFill>
                <a:latin typeface="Open Sans" panose="020B0806030504020204"/>
              </a:rPr>
              <a:t>17</a:t>
            </a:r>
            <a:r>
              <a:rPr lang="en-US" sz="1100" dirty="0">
                <a:latin typeface="Open Sans" panose="020B0806030504020204"/>
              </a:rPr>
              <a:t> more 5G networks are scheduled for launch in 2019.</a:t>
            </a:r>
          </a:p>
        </p:txBody>
      </p:sp>
      <p:sp>
        <p:nvSpPr>
          <p:cNvPr id="18" name="TextBox 17">
            <a:extLst>
              <a:ext uri="{FF2B5EF4-FFF2-40B4-BE49-F238E27FC236}">
                <a16:creationId xmlns:a16="http://schemas.microsoft.com/office/drawing/2014/main" id="{4001FA60-BEBD-4EEC-AD37-35A3070D8FA2}"/>
              </a:ext>
            </a:extLst>
          </p:cNvPr>
          <p:cNvSpPr txBox="1"/>
          <p:nvPr/>
        </p:nvSpPr>
        <p:spPr>
          <a:xfrm>
            <a:off x="2650597" y="3060766"/>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2018</a:t>
            </a:r>
          </a:p>
        </p:txBody>
      </p:sp>
      <p:sp>
        <p:nvSpPr>
          <p:cNvPr id="12" name="TextBox 11">
            <a:extLst>
              <a:ext uri="{FF2B5EF4-FFF2-40B4-BE49-F238E27FC236}">
                <a16:creationId xmlns:a16="http://schemas.microsoft.com/office/drawing/2014/main" id="{D17E8FC0-417B-41AE-8551-A96A376B4086}"/>
              </a:ext>
            </a:extLst>
          </p:cNvPr>
          <p:cNvSpPr txBox="1"/>
          <p:nvPr/>
        </p:nvSpPr>
        <p:spPr>
          <a:xfrm>
            <a:off x="322384" y="4026062"/>
            <a:ext cx="3698820" cy="534368"/>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These slides contain extracts from the GSA report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US"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Global Progress to 5G - Trials, Deployments and Launches</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available from the GSA website at www.gsacom.com</a:t>
            </a:r>
          </a:p>
        </p:txBody>
      </p:sp>
    </p:spTree>
    <p:extLst>
      <p:ext uri="{BB962C8B-B14F-4D97-AF65-F5344CB8AC3E}">
        <p14:creationId xmlns:p14="http://schemas.microsoft.com/office/powerpoint/2010/main" val="171703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011D77-33CA-BE47-9E83-239C764CBB05}"/>
              </a:ext>
            </a:extLst>
          </p:cNvPr>
          <p:cNvPicPr>
            <a:picLocks noChangeAspect="1"/>
          </p:cNvPicPr>
          <p:nvPr/>
        </p:nvPicPr>
        <p:blipFill>
          <a:blip r:embed="rId2"/>
          <a:stretch>
            <a:fillRect/>
          </a:stretch>
        </p:blipFill>
        <p:spPr>
          <a:xfrm>
            <a:off x="-1" y="-58056"/>
            <a:ext cx="9335573" cy="2829178"/>
          </a:xfrm>
          <a:prstGeom prst="rect">
            <a:avLst/>
          </a:prstGeom>
        </p:spPr>
      </p:pic>
      <p:sp>
        <p:nvSpPr>
          <p:cNvPr id="2" name="Title 1">
            <a:extLst>
              <a:ext uri="{FF2B5EF4-FFF2-40B4-BE49-F238E27FC236}">
                <a16:creationId xmlns:a16="http://schemas.microsoft.com/office/drawing/2014/main" id="{B0D64160-65A7-4249-9693-B574043F43A9}"/>
              </a:ext>
            </a:extLst>
          </p:cNvPr>
          <p:cNvSpPr>
            <a:spLocks noGrp="1"/>
          </p:cNvSpPr>
          <p:nvPr>
            <p:ph type="title"/>
          </p:nvPr>
        </p:nvSpPr>
        <p:spPr>
          <a:xfrm>
            <a:off x="168274" y="104108"/>
            <a:ext cx="7886700" cy="2139553"/>
          </a:xfrm>
          <a:effectLst>
            <a:outerShdw blurRad="50800" dist="38100" dir="2700000" algn="tl" rotWithShape="0">
              <a:prstClr val="black">
                <a:alpha val="40000"/>
              </a:prstClr>
            </a:outerShdw>
          </a:effectLst>
        </p:spPr>
        <p:txBody>
          <a:bodyPr>
            <a:normAutofit/>
          </a:bodyPr>
          <a:lstStyle/>
          <a:p>
            <a:r>
              <a:rPr lang="en-GB" sz="4000" dirty="0">
                <a:solidFill>
                  <a:srgbClr val="FFC000"/>
                </a:solidFill>
                <a:latin typeface="Open Sans"/>
              </a:rPr>
              <a:t>Global mobile Suppliers Association – GSA</a:t>
            </a:r>
          </a:p>
        </p:txBody>
      </p:sp>
      <p:sp>
        <p:nvSpPr>
          <p:cNvPr id="3" name="Text Placeholder 2">
            <a:extLst>
              <a:ext uri="{FF2B5EF4-FFF2-40B4-BE49-F238E27FC236}">
                <a16:creationId xmlns:a16="http://schemas.microsoft.com/office/drawing/2014/main" id="{2397B3B2-3252-4953-B40D-639CEDD3A823}"/>
              </a:ext>
            </a:extLst>
          </p:cNvPr>
          <p:cNvSpPr>
            <a:spLocks noGrp="1"/>
          </p:cNvSpPr>
          <p:nvPr>
            <p:ph type="body" idx="1"/>
          </p:nvPr>
        </p:nvSpPr>
        <p:spPr>
          <a:xfrm>
            <a:off x="269874" y="3307046"/>
            <a:ext cx="7160178" cy="1125140"/>
          </a:xfrm>
        </p:spPr>
        <p:txBody>
          <a:bodyPr/>
          <a:lstStyle/>
          <a:p>
            <a:r>
              <a:rPr lang="en-GB" sz="1800" dirty="0">
                <a:latin typeface="Open Sans"/>
              </a:rPr>
              <a:t>Promoting the Mobile Broadband Technology Roadmap</a:t>
            </a:r>
          </a:p>
          <a:p>
            <a:endParaRPr lang="en-GB" sz="1800" dirty="0">
              <a:latin typeface="Open Sans"/>
            </a:endParaRPr>
          </a:p>
          <a:p>
            <a:r>
              <a:rPr lang="en-GB" sz="1200" dirty="0">
                <a:latin typeface="Open Sans"/>
              </a:rPr>
              <a:t>www.gsacom.com</a:t>
            </a:r>
          </a:p>
        </p:txBody>
      </p:sp>
      <p:sp>
        <p:nvSpPr>
          <p:cNvPr id="4" name="Slide Number Placeholder 3">
            <a:extLst>
              <a:ext uri="{FF2B5EF4-FFF2-40B4-BE49-F238E27FC236}">
                <a16:creationId xmlns:a16="http://schemas.microsoft.com/office/drawing/2014/main" id="{287D5184-E006-2B4E-93F6-FB14487C2F82}"/>
              </a:ext>
            </a:extLst>
          </p:cNvPr>
          <p:cNvSpPr>
            <a:spLocks noGrp="1"/>
          </p:cNvSpPr>
          <p:nvPr>
            <p:ph type="sldNum" sz="quarter" idx="12"/>
          </p:nvPr>
        </p:nvSpPr>
        <p:spPr/>
        <p:txBody>
          <a:bodyPr/>
          <a:lstStyle/>
          <a:p>
            <a:fld id="{6CA2584F-BC78-4057-A6CB-6B9F826B4A02}" type="slidenum">
              <a:rPr lang="en-GB" smtClean="0"/>
              <a:t>8</a:t>
            </a:fld>
            <a:endParaRPr lang="en-GB" dirty="0"/>
          </a:p>
        </p:txBody>
      </p:sp>
      <p:pic>
        <p:nvPicPr>
          <p:cNvPr id="8" name="Picture 7">
            <a:extLst>
              <a:ext uri="{FF2B5EF4-FFF2-40B4-BE49-F238E27FC236}">
                <a16:creationId xmlns:a16="http://schemas.microsoft.com/office/drawing/2014/main" id="{52F9948F-79FE-844F-AC22-711E95D4236E}"/>
              </a:ext>
            </a:extLst>
          </p:cNvPr>
          <p:cNvPicPr>
            <a:picLocks noChangeAspect="1"/>
          </p:cNvPicPr>
          <p:nvPr/>
        </p:nvPicPr>
        <p:blipFill>
          <a:blip r:embed="rId3"/>
          <a:stretch>
            <a:fillRect/>
          </a:stretch>
        </p:blipFill>
        <p:spPr>
          <a:xfrm>
            <a:off x="8287659" y="36285"/>
            <a:ext cx="769256" cy="346438"/>
          </a:xfrm>
          <a:prstGeom prst="rect">
            <a:avLst/>
          </a:prstGeom>
        </p:spPr>
      </p:pic>
    </p:spTree>
    <p:extLst>
      <p:ext uri="{BB962C8B-B14F-4D97-AF65-F5344CB8AC3E}">
        <p14:creationId xmlns:p14="http://schemas.microsoft.com/office/powerpoint/2010/main" val="2947881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23086</TotalTime>
  <Words>932</Words>
  <Application>Microsoft Macintosh PowerPoint</Application>
  <PresentationFormat>On-screen Show (16:9)</PresentationFormat>
  <Paragraphs>66</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Open Sans</vt:lpstr>
      <vt:lpstr>Play</vt:lpstr>
      <vt:lpstr>Office Theme</vt:lpstr>
      <vt:lpstr>GSA Update to  3GPP OP-40 </vt:lpstr>
      <vt:lpstr>GSA Downloads</vt:lpstr>
      <vt:lpstr>LTE Ecosystem Snapshot – August 2018</vt:lpstr>
      <vt:lpstr>LTE Ecosystem Snapshot – August 2018</vt:lpstr>
      <vt:lpstr>Global 5G Status – Snapshot July 2018</vt:lpstr>
      <vt:lpstr>Global 5G Status – Snapshot July 2018</vt:lpstr>
      <vt:lpstr>Global 5G Status – Snapshot July 2018</vt:lpstr>
      <vt:lpstr>Global mobile Suppliers Association – GSA</vt:lpstr>
    </vt:vector>
  </TitlesOfParts>
  <Manager/>
  <Company>GSA</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Joe Barrett</dc:creator>
  <cp:keywords/>
  <dc:description/>
  <cp:lastModifiedBy>Joe Barrett</cp:lastModifiedBy>
  <cp:revision>583</cp:revision>
  <cp:lastPrinted>2018-07-12T12:23:58Z</cp:lastPrinted>
  <dcterms:created xsi:type="dcterms:W3CDTF">2015-04-18T08:38:03Z</dcterms:created>
  <dcterms:modified xsi:type="dcterms:W3CDTF">2018-10-18T06:27:19Z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(2)Xwlf5Wse9qZhIff3myBBpWI7MQZaZ7/uidsUgT0/y6ibqug+Yv3UKZb0Q54nc41USNDOFP2j
5zekGIpDKA0ERWO1gyR8/1zMkTLbD8Bz3IHT453T7i6OmB23PwhZU8UEGBDqMil289fleG5Y
x/n2zNA5njcA36rL4YPyvxs7Mf6ZtAwY9x5dd0uXo2zO5mOyz26zETUIC4BypIqLuOPorQRh
6SyVzIk6S0WAqDocUY</vt:lpwstr>
  </property>
  <property fmtid="{D5CDD505-2E9C-101B-9397-08002B2CF9AE}" pid="3" name="_2015_ms_pID_7253431">
    <vt:lpwstr>mDdyC18jwsZDvGbkD4UcNf+U18lRQN4TaB0Lzg2bwAw3qV0fCmSeQk
+mQhXi1CcYhmnKamBJuKPZqIaJeiFYeXUqbBZEIDIUfC2h8KH84RyXMVXCtw6Ojax31z7D3T
jqxXN0JtZuOI93+vvWKB56tI8e180bzQIghKI+1/NOPYy4hKCfHuKv/kHdvgzjlh5c+8TFZw
p0ynvdqsmrq5bKBc</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1479649376</vt:lpwstr>
  </property>
</Properties>
</file>