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7" r:id="rId2"/>
    <p:sldId id="285" r:id="rId3"/>
    <p:sldId id="339" r:id="rId4"/>
    <p:sldId id="338" r:id="rId5"/>
    <p:sldId id="341" r:id="rId6"/>
    <p:sldId id="330" r:id="rId7"/>
    <p:sldId id="331" r:id="rId8"/>
    <p:sldId id="412" r:id="rId9"/>
    <p:sldId id="350" r:id="rId10"/>
    <p:sldId id="422" r:id="rId11"/>
    <p:sldId id="375" r:id="rId12"/>
    <p:sldId id="373" r:id="rId13"/>
    <p:sldId id="452" r:id="rId14"/>
    <p:sldId id="378" r:id="rId15"/>
    <p:sldId id="379" r:id="rId16"/>
    <p:sldId id="380" r:id="rId17"/>
    <p:sldId id="381" r:id="rId18"/>
    <p:sldId id="382" r:id="rId19"/>
    <p:sldId id="456" r:id="rId20"/>
    <p:sldId id="376" r:id="rId21"/>
    <p:sldId id="372" r:id="rId22"/>
    <p:sldId id="458" r:id="rId23"/>
    <p:sldId id="377" r:id="rId24"/>
    <p:sldId id="29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0"/>
      </p:ext>
    </p:extLst>
  </p:showPr>
  <p:clrMru>
    <a:srgbClr val="4053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854" autoAdjust="0"/>
    <p:restoredTop sz="62850"/>
  </p:normalViewPr>
  <p:slideViewPr>
    <p:cSldViewPr snapToGrid="0">
      <p:cViewPr varScale="1">
        <p:scale>
          <a:sx n="73" d="100"/>
          <a:sy n="73" d="100"/>
        </p:scale>
        <p:origin x="255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32A960-1B4A-4FB5-9B7D-B20CF10DFD9C}" type="datetimeFigureOut">
              <a:rPr lang="en-GB" smtClean="0"/>
              <a:t>17/10/2018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74BD51-127E-425A-9A67-6522B3FB112F}" type="slidenum">
              <a:rPr lang="en-GB" smtClean="0"/>
              <a:t>‹#›</a:t>
            </a:fld>
            <a:endParaRPr lang="en-GB"/>
          </a:p>
        </p:txBody>
      </p:sp>
    </p:spTree>
    <p:extLst>
      <p:ext uri="{BB962C8B-B14F-4D97-AF65-F5344CB8AC3E}">
        <p14:creationId xmlns:p14="http://schemas.microsoft.com/office/powerpoint/2010/main" val="21585782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psc-europe.eu/images/PSCE_newsletter_-_October_2018.pdf"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ndParaRPr>
          </a:p>
        </p:txBody>
      </p:sp>
    </p:spTree>
    <p:extLst>
      <p:ext uri="{BB962C8B-B14F-4D97-AF65-F5344CB8AC3E}">
        <p14:creationId xmlns:p14="http://schemas.microsoft.com/office/powerpoint/2010/main" val="3776669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dirty="0">
                <a:solidFill>
                  <a:schemeClr val="tx1"/>
                </a:solidFill>
                <a:effectLst/>
                <a:latin typeface="+mn-lt"/>
                <a:ea typeface="+mn-ea"/>
                <a:cs typeface="+mn-cs"/>
              </a:rPr>
              <a:t>PSCE, the Public Safety Communications Europe Forum was established as a result of a European Commission funded project in 2008. Since then, PSCE has evolved into an independent forum, where representatives of public safety user organisations, industry and research institutes can meet to discuss and exchange ideas and best practices, develop roadmaps and improve the future of public safety communications.</a:t>
            </a:r>
          </a:p>
          <a:p>
            <a:r>
              <a:rPr lang="en-GB" sz="1200" b="0" i="0" u="none" strike="noStrike" kern="1200" dirty="0">
                <a:solidFill>
                  <a:schemeClr val="tx1"/>
                </a:solidFill>
                <a:effectLst/>
                <a:latin typeface="+mn-lt"/>
                <a:ea typeface="+mn-ea"/>
                <a:cs typeface="+mn-cs"/>
              </a:rPr>
              <a:t>PSCE is a permanent autonomous organisation, working to foster excellence in the development and use of public safety communication and information management systems by consensus building.</a:t>
            </a:r>
          </a:p>
          <a:p>
            <a:endParaRPr lang="en-GB" sz="1200" b="0" i="0" u="none" strike="noStrike" kern="1200" dirty="0">
              <a:solidFill>
                <a:schemeClr val="tx1"/>
              </a:solidFill>
              <a:effectLst/>
              <a:latin typeface="+mn-lt"/>
              <a:ea typeface="+mn-ea"/>
              <a:cs typeface="+mn-cs"/>
            </a:endParaRPr>
          </a:p>
          <a:p>
            <a:r>
              <a:rPr lang="en-GB" sz="1200" b="0" i="0" u="sng" strike="noStrike" kern="1200" dirty="0">
                <a:solidFill>
                  <a:schemeClr val="tx1"/>
                </a:solidFill>
                <a:effectLst/>
                <a:latin typeface="+mn-lt"/>
                <a:ea typeface="+mn-ea"/>
                <a:cs typeface="+mn-cs"/>
              </a:rPr>
              <a:t>Vision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PSCE ensures the continual improvement and evolution of public safety information and communication systems for the safety and security of our citizens.</a:t>
            </a:r>
          </a:p>
          <a:p>
            <a:endParaRPr lang="en-GB" sz="1200" b="0" i="0" u="none" strike="noStrike" kern="1200" dirty="0">
              <a:solidFill>
                <a:schemeClr val="tx1"/>
              </a:solidFill>
              <a:effectLst/>
              <a:latin typeface="+mn-lt"/>
              <a:ea typeface="+mn-ea"/>
              <a:cs typeface="+mn-cs"/>
            </a:endParaRPr>
          </a:p>
          <a:p>
            <a:r>
              <a:rPr lang="en-GB" sz="1200" b="0" i="0" u="sng" strike="noStrike" kern="1200" dirty="0">
                <a:solidFill>
                  <a:schemeClr val="tx1"/>
                </a:solidFill>
                <a:effectLst/>
                <a:latin typeface="+mn-lt"/>
                <a:ea typeface="+mn-ea"/>
                <a:cs typeface="+mn-cs"/>
              </a:rPr>
              <a:t>Mission</a:t>
            </a:r>
          </a:p>
          <a:p>
            <a:r>
              <a:rPr lang="en-GB" sz="1200" b="1" i="0" u="none" strike="noStrike" kern="1200" dirty="0">
                <a:solidFill>
                  <a:schemeClr val="tx1"/>
                </a:solidFill>
                <a:effectLst/>
                <a:latin typeface="+mn-lt"/>
                <a:ea typeface="+mn-ea"/>
                <a:cs typeface="+mn-cs"/>
              </a:rPr>
              <a:t>Involve</a:t>
            </a:r>
            <a:r>
              <a:rPr lang="en-GB" sz="1200" b="0" i="0" u="none" strike="noStrike" kern="1200" dirty="0">
                <a:solidFill>
                  <a:schemeClr val="tx1"/>
                </a:solidFill>
                <a:effectLst/>
                <a:latin typeface="+mn-lt"/>
                <a:ea typeface="+mn-ea"/>
                <a:cs typeface="+mn-cs"/>
              </a:rPr>
              <a:t> and support users, industry and research in exchanging ideas, best practices, developing roadmaps and in research activities to improve future public safety communications</a:t>
            </a:r>
          </a:p>
          <a:p>
            <a:r>
              <a:rPr lang="en-GB" sz="1200" b="1" i="0" u="none" strike="noStrike" kern="1200" dirty="0">
                <a:solidFill>
                  <a:schemeClr val="tx1"/>
                </a:solidFill>
                <a:effectLst/>
                <a:latin typeface="+mn-lt"/>
                <a:ea typeface="+mn-ea"/>
                <a:cs typeface="+mn-cs"/>
              </a:rPr>
              <a:t>Influence</a:t>
            </a:r>
            <a:r>
              <a:rPr lang="en-GB" sz="1200" b="0" i="0" u="none" strike="noStrike" kern="1200" dirty="0">
                <a:solidFill>
                  <a:schemeClr val="tx1"/>
                </a:solidFill>
                <a:effectLst/>
                <a:latin typeface="+mn-lt"/>
                <a:ea typeface="+mn-ea"/>
                <a:cs typeface="+mn-cs"/>
              </a:rPr>
              <a:t> the EU, stakeholders and standardisation bodies by providing expertise and contributions in order to:</a:t>
            </a:r>
          </a:p>
          <a:p>
            <a:pPr lvl="1"/>
            <a:r>
              <a:rPr lang="en-GB" sz="1200" b="0" i="0" u="none" strike="noStrike" kern="1200" dirty="0">
                <a:solidFill>
                  <a:schemeClr val="tx1"/>
                </a:solidFill>
                <a:effectLst/>
                <a:latin typeface="+mn-lt"/>
                <a:ea typeface="+mn-ea"/>
                <a:cs typeface="+mn-cs"/>
              </a:rPr>
              <a:t>Be the voice of our communities</a:t>
            </a:r>
          </a:p>
          <a:p>
            <a:pPr lvl="1"/>
            <a:r>
              <a:rPr lang="en-GB" sz="1200" b="0" i="0" u="none" strike="noStrike" kern="1200" dirty="0">
                <a:solidFill>
                  <a:schemeClr val="tx1"/>
                </a:solidFill>
                <a:effectLst/>
                <a:latin typeface="+mn-lt"/>
                <a:ea typeface="+mn-ea"/>
                <a:cs typeface="+mn-cs"/>
              </a:rPr>
              <a:t>Be a driving force towards the future of public safety communications</a:t>
            </a:r>
          </a:p>
          <a:p>
            <a:pPr lvl="1"/>
            <a:r>
              <a:rPr lang="en-GB" sz="1200" b="0" i="0" u="none" strike="noStrike" kern="1200" dirty="0">
                <a:solidFill>
                  <a:schemeClr val="tx1"/>
                </a:solidFill>
                <a:effectLst/>
                <a:latin typeface="+mn-lt"/>
                <a:ea typeface="+mn-ea"/>
                <a:cs typeface="+mn-cs"/>
              </a:rPr>
              <a:t>Contribute to the shaping of EU policies</a:t>
            </a:r>
          </a:p>
          <a:p>
            <a:r>
              <a:rPr lang="en-GB" sz="1200" b="1" i="0" u="none" strike="noStrike" kern="1200" dirty="0">
                <a:solidFill>
                  <a:schemeClr val="tx1"/>
                </a:solidFill>
                <a:effectLst/>
                <a:latin typeface="+mn-lt"/>
                <a:ea typeface="+mn-ea"/>
                <a:cs typeface="+mn-cs"/>
              </a:rPr>
              <a:t>Raise awareness</a:t>
            </a:r>
            <a:r>
              <a:rPr lang="en-GB" sz="1200" b="0" i="0" u="none" strike="noStrike" kern="1200" dirty="0">
                <a:solidFill>
                  <a:schemeClr val="tx1"/>
                </a:solidFill>
                <a:effectLst/>
                <a:latin typeface="+mn-lt"/>
                <a:ea typeface="+mn-ea"/>
                <a:cs typeface="+mn-cs"/>
              </a:rPr>
              <a:t> on the issues and challenges end-users, industry and researchers are faced with in the public safety area, discuss solutions and influence the EU research agenda. Inform our members about technology developments, challenges, solutions and research activities and outcomes.</a:t>
            </a:r>
          </a:p>
          <a:p>
            <a:endParaRPr lang="en-GB" sz="1200" b="0" i="0" u="none" strike="noStrike" kern="1200" dirty="0">
              <a:solidFill>
                <a:schemeClr val="tx1"/>
              </a:solidFill>
              <a:effectLst/>
              <a:latin typeface="+mn-lt"/>
              <a:ea typeface="+mn-ea"/>
              <a:cs typeface="+mn-cs"/>
            </a:endParaRPr>
          </a:p>
          <a:p>
            <a:r>
              <a:rPr lang="en-GB" sz="1200" b="0" i="0" u="sng" strike="noStrike" kern="1200" dirty="0">
                <a:solidFill>
                  <a:schemeClr val="tx1"/>
                </a:solidFill>
                <a:effectLst/>
                <a:latin typeface="+mn-lt"/>
                <a:ea typeface="+mn-ea"/>
                <a:cs typeface="+mn-cs"/>
              </a:rPr>
              <a:t>Our Values</a:t>
            </a:r>
          </a:p>
          <a:p>
            <a:r>
              <a:rPr lang="en-GB" sz="1200" b="1" i="0" u="none" strike="noStrike" kern="1200" dirty="0">
                <a:solidFill>
                  <a:schemeClr val="tx1"/>
                </a:solidFill>
                <a:effectLst/>
                <a:latin typeface="+mn-lt"/>
                <a:ea typeface="+mn-ea"/>
                <a:cs typeface="+mn-cs"/>
              </a:rPr>
              <a:t>Technological neutrality</a:t>
            </a:r>
            <a:r>
              <a:rPr lang="en-GB" sz="1200" b="0" i="0" u="none" strike="noStrike" kern="1200" dirty="0">
                <a:solidFill>
                  <a:schemeClr val="tx1"/>
                </a:solidFill>
                <a:effectLst/>
                <a:latin typeface="+mn-lt"/>
                <a:ea typeface="+mn-ea"/>
                <a:cs typeface="+mn-cs"/>
              </a:rPr>
              <a:t>: we present all technology solutions without influencing our members</a:t>
            </a:r>
          </a:p>
          <a:p>
            <a:r>
              <a:rPr lang="en-GB" sz="1200" b="1" i="0" u="none" strike="noStrike" kern="1200" dirty="0">
                <a:solidFill>
                  <a:schemeClr val="tx1"/>
                </a:solidFill>
                <a:effectLst/>
                <a:latin typeface="+mn-lt"/>
                <a:ea typeface="+mn-ea"/>
                <a:cs typeface="+mn-cs"/>
              </a:rPr>
              <a:t>Integrity</a:t>
            </a:r>
            <a:r>
              <a:rPr lang="en-GB" sz="1200" b="0" i="0" u="none" strike="noStrike" kern="1200" dirty="0">
                <a:solidFill>
                  <a:schemeClr val="tx1"/>
                </a:solidFill>
                <a:effectLst/>
                <a:latin typeface="+mn-lt"/>
                <a:ea typeface="+mn-ea"/>
                <a:cs typeface="+mn-cs"/>
              </a:rPr>
              <a:t>: we maintain the highest level of ethics and integrity at all time</a:t>
            </a:r>
          </a:p>
          <a:p>
            <a:r>
              <a:rPr lang="en-GB" sz="1200" b="1" i="0" u="none" strike="noStrike" kern="1200" dirty="0">
                <a:solidFill>
                  <a:schemeClr val="tx1"/>
                </a:solidFill>
                <a:effectLst/>
                <a:latin typeface="+mn-lt"/>
                <a:ea typeface="+mn-ea"/>
                <a:cs typeface="+mn-cs"/>
              </a:rPr>
              <a:t>Transparency</a:t>
            </a:r>
            <a:r>
              <a:rPr lang="en-GB" sz="1200" b="0" i="0" u="none" strike="noStrike" kern="1200" dirty="0">
                <a:solidFill>
                  <a:schemeClr val="tx1"/>
                </a:solidFill>
                <a:effectLst/>
                <a:latin typeface="+mn-lt"/>
                <a:ea typeface="+mn-ea"/>
                <a:cs typeface="+mn-cs"/>
              </a:rPr>
              <a:t>: we adopt and use best governance practices for providing a comprehensive and transparent disclosure of PSCE governance</a:t>
            </a:r>
          </a:p>
          <a:p>
            <a:endParaRPr lang="en-GB"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674BD51-127E-425A-9A67-6522B3FB112F}" type="slidenum">
              <a:rPr lang="en-GB" smtClean="0"/>
              <a:t>2</a:t>
            </a:fld>
            <a:endParaRPr lang="en-GB"/>
          </a:p>
        </p:txBody>
      </p:sp>
    </p:spTree>
    <p:extLst>
      <p:ext uri="{BB962C8B-B14F-4D97-AF65-F5344CB8AC3E}">
        <p14:creationId xmlns:p14="http://schemas.microsoft.com/office/powerpoint/2010/main" val="547839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PSCE carries our many activities. Most notably we run 2 conferences per year which typically attract 70-100 delegates including First Responder Practitioners, providers of communication services to responders, policy makers at national and European level, Universities, Research </a:t>
            </a:r>
            <a:r>
              <a:rPr lang="en-US" dirty="0" err="1"/>
              <a:t>Oragniastions</a:t>
            </a:r>
            <a:r>
              <a:rPr lang="en-US" dirty="0"/>
              <a:t> and Industry</a:t>
            </a:r>
          </a:p>
          <a:p>
            <a:endParaRPr lang="en-US" dirty="0"/>
          </a:p>
          <a:p>
            <a:r>
              <a:rPr lang="en-US" dirty="0"/>
              <a:t>PSCE are involved in several activities funded by the European Commission that aim to solve different problem related to the capability building needed to improve public safety response.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Our October Newsletter can be found here </a:t>
            </a:r>
            <a:r>
              <a:rPr lang="en-US" dirty="0">
                <a:hlinkClick r:id="rId3"/>
              </a:rPr>
              <a:t>https://www.psc-europe.eu/images/PSCE_newsletter_-_October_2018.pdf</a:t>
            </a:r>
            <a:r>
              <a:rPr lang="en-US" dirty="0"/>
              <a:t> </a:t>
            </a:r>
          </a:p>
        </p:txBody>
      </p:sp>
      <p:sp>
        <p:nvSpPr>
          <p:cNvPr id="4" name="Slide Number Placeholder 3"/>
          <p:cNvSpPr>
            <a:spLocks noGrp="1"/>
          </p:cNvSpPr>
          <p:nvPr>
            <p:ph type="sldNum" sz="quarter" idx="5"/>
          </p:nvPr>
        </p:nvSpPr>
        <p:spPr/>
        <p:txBody>
          <a:bodyPr/>
          <a:lstStyle/>
          <a:p>
            <a:fld id="{9674BD51-127E-425A-9A67-6522B3FB112F}" type="slidenum">
              <a:rPr lang="en-GB" smtClean="0"/>
              <a:t>3</a:t>
            </a:fld>
            <a:endParaRPr lang="en-GB"/>
          </a:p>
        </p:txBody>
      </p:sp>
    </p:spTree>
    <p:extLst>
      <p:ext uri="{BB962C8B-B14F-4D97-AF65-F5344CB8AC3E}">
        <p14:creationId xmlns:p14="http://schemas.microsoft.com/office/powerpoint/2010/main" val="1709985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latin typeface="Arial" panose="020B0604020202020204" pitchFamily="34" charset="0"/>
              </a:rPr>
              <a:t>PSCE’s biggest activity is BroadWay. We coordinate BroadWay with a budget of ~€14M, of which ~€9M will be used to procure innovation activity from industry to solve our pan-European Challenge to develop a pan-European mobile broadband system for Public Safety.</a:t>
            </a:r>
          </a:p>
        </p:txBody>
      </p:sp>
    </p:spTree>
    <p:extLst>
      <p:ext uri="{BB962C8B-B14F-4D97-AF65-F5344CB8AC3E}">
        <p14:creationId xmlns:p14="http://schemas.microsoft.com/office/powerpoint/2010/main" val="3572968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650" y="744538"/>
            <a:ext cx="6616700" cy="3722687"/>
          </a:xfrm>
        </p:spPr>
      </p:sp>
      <p:sp>
        <p:nvSpPr>
          <p:cNvPr id="3" name="Notes Placeholder 2"/>
          <p:cNvSpPr>
            <a:spLocks noGrp="1"/>
          </p:cNvSpPr>
          <p:nvPr>
            <p:ph type="body" idx="1"/>
          </p:nvPr>
        </p:nvSpPr>
        <p:spPr/>
        <p:txBody>
          <a:bodyPr/>
          <a:lstStyle/>
          <a:p>
            <a:r>
              <a:rPr lang="hr-HR" dirty="0"/>
              <a:t>Today – every</a:t>
            </a:r>
            <a:r>
              <a:rPr lang="hr-HR" baseline="0" dirty="0"/>
              <a:t> country has its own network</a:t>
            </a:r>
          </a:p>
          <a:p>
            <a:r>
              <a:rPr lang="hr-HR" baseline="0" dirty="0"/>
              <a:t>Some are from the same manifacturer some are not.</a:t>
            </a:r>
          </a:p>
          <a:p>
            <a:r>
              <a:rPr lang="hr-HR" baseline="0" dirty="0"/>
              <a:t>But even some networks are from the same manifacturer – interoperability is not possible.</a:t>
            </a:r>
          </a:p>
          <a:p>
            <a:endParaRPr lang="hr-HR" dirty="0"/>
          </a:p>
        </p:txBody>
      </p:sp>
      <p:sp>
        <p:nvSpPr>
          <p:cNvPr id="4" name="Slide Number Placeholder 3"/>
          <p:cNvSpPr>
            <a:spLocks noGrp="1"/>
          </p:cNvSpPr>
          <p:nvPr>
            <p:ph type="sldNum" sz="quarter" idx="10"/>
          </p:nvPr>
        </p:nvSpPr>
        <p:spPr/>
        <p:txBody>
          <a:bodyPr/>
          <a:lstStyle/>
          <a:p>
            <a:fld id="{449183FA-4B60-48D4-A2F4-4201C00E76CC}" type="slidenum">
              <a:rPr lang="hr-HR" smtClean="0"/>
              <a:t>6</a:t>
            </a:fld>
            <a:endParaRPr lang="hr-HR"/>
          </a:p>
        </p:txBody>
      </p:sp>
    </p:spTree>
    <p:extLst>
      <p:ext uri="{BB962C8B-B14F-4D97-AF65-F5344CB8AC3E}">
        <p14:creationId xmlns:p14="http://schemas.microsoft.com/office/powerpoint/2010/main" val="955029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650" y="744538"/>
            <a:ext cx="6616700" cy="3722687"/>
          </a:xfrm>
        </p:spPr>
      </p:sp>
      <p:sp>
        <p:nvSpPr>
          <p:cNvPr id="3" name="Notes Placeholder 2"/>
          <p:cNvSpPr>
            <a:spLocks noGrp="1"/>
          </p:cNvSpPr>
          <p:nvPr>
            <p:ph type="body" idx="1"/>
          </p:nvPr>
        </p:nvSpPr>
        <p:spPr/>
        <p:txBody>
          <a:bodyPr/>
          <a:lstStyle/>
          <a:p>
            <a:r>
              <a:rPr lang="hr-HR" dirty="0"/>
              <a:t>The idea is that all those</a:t>
            </a:r>
            <a:r>
              <a:rPr lang="hr-HR" baseline="0" dirty="0"/>
              <a:t> networks – act like one</a:t>
            </a:r>
          </a:p>
          <a:p>
            <a:r>
              <a:rPr lang="hr-HR" baseline="0" dirty="0"/>
              <a:t>It will probably not be one network but all those networks has to act like one.</a:t>
            </a:r>
            <a:endParaRPr lang="hr-HR" dirty="0"/>
          </a:p>
        </p:txBody>
      </p:sp>
      <p:sp>
        <p:nvSpPr>
          <p:cNvPr id="4" name="Slide Number Placeholder 3"/>
          <p:cNvSpPr>
            <a:spLocks noGrp="1"/>
          </p:cNvSpPr>
          <p:nvPr>
            <p:ph type="sldNum" sz="quarter" idx="10"/>
          </p:nvPr>
        </p:nvSpPr>
        <p:spPr/>
        <p:txBody>
          <a:bodyPr/>
          <a:lstStyle/>
          <a:p>
            <a:fld id="{449183FA-4B60-48D4-A2F4-4201C00E76CC}" type="slidenum">
              <a:rPr lang="hr-HR" smtClean="0"/>
              <a:t>7</a:t>
            </a:fld>
            <a:endParaRPr lang="hr-HR"/>
          </a:p>
        </p:txBody>
      </p:sp>
    </p:spTree>
    <p:extLst>
      <p:ext uri="{BB962C8B-B14F-4D97-AF65-F5344CB8AC3E}">
        <p14:creationId xmlns:p14="http://schemas.microsoft.com/office/powerpoint/2010/main" val="16171180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E90F4D8-E4F1-444B-9F30-69C7C42BE49F}" type="datetimeFigureOut">
              <a:rPr lang="en-GB" smtClean="0"/>
              <a:t>17/10/2018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1F8F4A1-9B3B-46A0-A030-581254CC3C67}" type="slidenum">
              <a:rPr lang="en-GB" smtClean="0"/>
              <a:t>‹#›</a:t>
            </a:fld>
            <a:endParaRPr lang="en-GB"/>
          </a:p>
        </p:txBody>
      </p:sp>
    </p:spTree>
    <p:extLst>
      <p:ext uri="{BB962C8B-B14F-4D97-AF65-F5344CB8AC3E}">
        <p14:creationId xmlns:p14="http://schemas.microsoft.com/office/powerpoint/2010/main" val="18277221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E90F4D8-E4F1-444B-9F30-69C7C42BE49F}" type="datetimeFigureOut">
              <a:rPr lang="en-GB" smtClean="0"/>
              <a:t>17/10/2018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1F8F4A1-9B3B-46A0-A030-581254CC3C67}" type="slidenum">
              <a:rPr lang="en-GB" smtClean="0"/>
              <a:t>‹#›</a:t>
            </a:fld>
            <a:endParaRPr lang="en-GB"/>
          </a:p>
        </p:txBody>
      </p:sp>
    </p:spTree>
    <p:extLst>
      <p:ext uri="{BB962C8B-B14F-4D97-AF65-F5344CB8AC3E}">
        <p14:creationId xmlns:p14="http://schemas.microsoft.com/office/powerpoint/2010/main" val="2330304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E90F4D8-E4F1-444B-9F30-69C7C42BE49F}" type="datetimeFigureOut">
              <a:rPr lang="en-GB" smtClean="0"/>
              <a:t>17/10/2018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1F8F4A1-9B3B-46A0-A030-581254CC3C67}" type="slidenum">
              <a:rPr lang="en-GB" smtClean="0"/>
              <a:t>‹#›</a:t>
            </a:fld>
            <a:endParaRPr lang="en-GB"/>
          </a:p>
        </p:txBody>
      </p:sp>
    </p:spTree>
    <p:extLst>
      <p:ext uri="{BB962C8B-B14F-4D97-AF65-F5344CB8AC3E}">
        <p14:creationId xmlns:p14="http://schemas.microsoft.com/office/powerpoint/2010/main" val="583672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52413"/>
            <a:ext cx="10515600" cy="1325563"/>
          </a:xfrm>
        </p:spPr>
        <p:txBody>
          <a:bodyPr/>
          <a:lstStyle/>
          <a:p>
            <a:r>
              <a:rPr lang="en-US"/>
              <a:t>Click to edit Master title style</a:t>
            </a:r>
            <a:endParaRPr lang="en-GB"/>
          </a:p>
        </p:txBody>
      </p:sp>
      <p:sp>
        <p:nvSpPr>
          <p:cNvPr id="3" name="Content Placeholder 2"/>
          <p:cNvSpPr>
            <a:spLocks noGrp="1"/>
          </p:cNvSpPr>
          <p:nvPr>
            <p:ph idx="1"/>
          </p:nvPr>
        </p:nvSpPr>
        <p:spPr>
          <a:xfrm>
            <a:off x="838200" y="1229032"/>
            <a:ext cx="10515600" cy="494793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E90F4D8-E4F1-444B-9F30-69C7C42BE49F}" type="datetimeFigureOut">
              <a:rPr lang="en-GB" smtClean="0"/>
              <a:t>17/10/2018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1F8F4A1-9B3B-46A0-A030-581254CC3C67}" type="slidenum">
              <a:rPr lang="en-GB" smtClean="0"/>
              <a:t>‹#›</a:t>
            </a:fld>
            <a:endParaRPr lang="en-GB"/>
          </a:p>
        </p:txBody>
      </p:sp>
    </p:spTree>
    <p:extLst>
      <p:ext uri="{BB962C8B-B14F-4D97-AF65-F5344CB8AC3E}">
        <p14:creationId xmlns:p14="http://schemas.microsoft.com/office/powerpoint/2010/main" val="908816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E90F4D8-E4F1-444B-9F30-69C7C42BE49F}" type="datetimeFigureOut">
              <a:rPr lang="en-GB" smtClean="0"/>
              <a:t>17/10/2018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1F8F4A1-9B3B-46A0-A030-581254CC3C67}" type="slidenum">
              <a:rPr lang="en-GB" smtClean="0"/>
              <a:t>‹#›</a:t>
            </a:fld>
            <a:endParaRPr lang="en-GB"/>
          </a:p>
        </p:txBody>
      </p:sp>
    </p:spTree>
    <p:extLst>
      <p:ext uri="{BB962C8B-B14F-4D97-AF65-F5344CB8AC3E}">
        <p14:creationId xmlns:p14="http://schemas.microsoft.com/office/powerpoint/2010/main" val="3369243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E90F4D8-E4F1-444B-9F30-69C7C42BE49F}" type="datetimeFigureOut">
              <a:rPr lang="en-GB" smtClean="0"/>
              <a:t>17/10/2018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1F8F4A1-9B3B-46A0-A030-581254CC3C67}" type="slidenum">
              <a:rPr lang="en-GB" smtClean="0"/>
              <a:t>‹#›</a:t>
            </a:fld>
            <a:endParaRPr lang="en-GB"/>
          </a:p>
        </p:txBody>
      </p:sp>
    </p:spTree>
    <p:extLst>
      <p:ext uri="{BB962C8B-B14F-4D97-AF65-F5344CB8AC3E}">
        <p14:creationId xmlns:p14="http://schemas.microsoft.com/office/powerpoint/2010/main" val="3631433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E90F4D8-E4F1-444B-9F30-69C7C42BE49F}" type="datetimeFigureOut">
              <a:rPr lang="en-GB" smtClean="0"/>
              <a:t>17/10/2018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1F8F4A1-9B3B-46A0-A030-581254CC3C67}" type="slidenum">
              <a:rPr lang="en-GB" smtClean="0"/>
              <a:t>‹#›</a:t>
            </a:fld>
            <a:endParaRPr lang="en-GB"/>
          </a:p>
        </p:txBody>
      </p:sp>
    </p:spTree>
    <p:extLst>
      <p:ext uri="{BB962C8B-B14F-4D97-AF65-F5344CB8AC3E}">
        <p14:creationId xmlns:p14="http://schemas.microsoft.com/office/powerpoint/2010/main" val="17231039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E90F4D8-E4F1-444B-9F30-69C7C42BE49F}" type="datetimeFigureOut">
              <a:rPr lang="en-GB" smtClean="0"/>
              <a:t>17/10/2018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1F8F4A1-9B3B-46A0-A030-581254CC3C67}" type="slidenum">
              <a:rPr lang="en-GB" smtClean="0"/>
              <a:t>‹#›</a:t>
            </a:fld>
            <a:endParaRPr lang="en-GB"/>
          </a:p>
        </p:txBody>
      </p:sp>
    </p:spTree>
    <p:extLst>
      <p:ext uri="{BB962C8B-B14F-4D97-AF65-F5344CB8AC3E}">
        <p14:creationId xmlns:p14="http://schemas.microsoft.com/office/powerpoint/2010/main" val="2395905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90F4D8-E4F1-444B-9F30-69C7C42BE49F}" type="datetimeFigureOut">
              <a:rPr lang="en-GB" smtClean="0"/>
              <a:t>17/10/2018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1F8F4A1-9B3B-46A0-A030-581254CC3C67}" type="slidenum">
              <a:rPr lang="en-GB" smtClean="0"/>
              <a:t>‹#›</a:t>
            </a:fld>
            <a:endParaRPr lang="en-GB"/>
          </a:p>
        </p:txBody>
      </p:sp>
    </p:spTree>
    <p:extLst>
      <p:ext uri="{BB962C8B-B14F-4D97-AF65-F5344CB8AC3E}">
        <p14:creationId xmlns:p14="http://schemas.microsoft.com/office/powerpoint/2010/main" val="3095502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E90F4D8-E4F1-444B-9F30-69C7C42BE49F}" type="datetimeFigureOut">
              <a:rPr lang="en-GB" smtClean="0"/>
              <a:t>17/10/2018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1F8F4A1-9B3B-46A0-A030-581254CC3C67}" type="slidenum">
              <a:rPr lang="en-GB" smtClean="0"/>
              <a:t>‹#›</a:t>
            </a:fld>
            <a:endParaRPr lang="en-GB"/>
          </a:p>
        </p:txBody>
      </p:sp>
    </p:spTree>
    <p:extLst>
      <p:ext uri="{BB962C8B-B14F-4D97-AF65-F5344CB8AC3E}">
        <p14:creationId xmlns:p14="http://schemas.microsoft.com/office/powerpoint/2010/main" val="3366574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E90F4D8-E4F1-444B-9F30-69C7C42BE49F}" type="datetimeFigureOut">
              <a:rPr lang="en-GB" smtClean="0"/>
              <a:t>17/10/2018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1F8F4A1-9B3B-46A0-A030-581254CC3C67}" type="slidenum">
              <a:rPr lang="en-GB" smtClean="0"/>
              <a:t>‹#›</a:t>
            </a:fld>
            <a:endParaRPr lang="en-GB"/>
          </a:p>
        </p:txBody>
      </p:sp>
    </p:spTree>
    <p:extLst>
      <p:ext uri="{BB962C8B-B14F-4D97-AF65-F5344CB8AC3E}">
        <p14:creationId xmlns:p14="http://schemas.microsoft.com/office/powerpoint/2010/main" val="1799014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alphaModFix amt="12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90F4D8-E4F1-444B-9F30-69C7C42BE49F}" type="datetimeFigureOut">
              <a:rPr lang="en-GB" smtClean="0"/>
              <a:t>17/10/2018</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F8F4A1-9B3B-46A0-A030-581254CC3C67}" type="slidenum">
              <a:rPr lang="en-GB" smtClean="0"/>
              <a:t>‹#›</a:t>
            </a:fld>
            <a:endParaRPr lang="en-GB"/>
          </a:p>
        </p:txBody>
      </p:sp>
      <p:sp>
        <p:nvSpPr>
          <p:cNvPr id="7" name="TextBox 6"/>
          <p:cNvSpPr txBox="1"/>
          <p:nvPr userDrawn="1"/>
        </p:nvSpPr>
        <p:spPr>
          <a:xfrm>
            <a:off x="0" y="6582975"/>
            <a:ext cx="2317315" cy="276999"/>
          </a:xfrm>
          <a:prstGeom prst="rect">
            <a:avLst/>
          </a:prstGeom>
          <a:noFill/>
        </p:spPr>
        <p:txBody>
          <a:bodyPr wrap="square" rtlCol="0">
            <a:spAutoFit/>
          </a:bodyPr>
          <a:lstStyle/>
          <a:p>
            <a:r>
              <a:rPr lang="de-DE" sz="1200" dirty="0">
                <a:solidFill>
                  <a:schemeClr val="accent1"/>
                </a:solidFill>
              </a:rPr>
              <a:t>© PSC Europe Forum 2018</a:t>
            </a:r>
            <a:endParaRPr lang="en-GB" sz="1200" dirty="0">
              <a:solidFill>
                <a:schemeClr val="accent1"/>
              </a:solidFill>
            </a:endParaRPr>
          </a:p>
        </p:txBody>
      </p:sp>
    </p:spTree>
    <p:extLst>
      <p:ext uri="{BB962C8B-B14F-4D97-AF65-F5344CB8AC3E}">
        <p14:creationId xmlns:p14="http://schemas.microsoft.com/office/powerpoint/2010/main" val="21855269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broadway-info.eu/"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psc-europe.eu/images/PSCE_newsletter_-_October_2018.pdf"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notesSlide" Target="../notesSlides/notesSlide5.xml"/><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slideLayout" Target="../slideLayouts/slideLayout1.xml"/><Relationship Id="rId16" Type="http://schemas.openxmlformats.org/officeDocument/2006/relationships/image" Target="../media/image18.png"/><Relationship Id="rId1" Type="http://schemas.openxmlformats.org/officeDocument/2006/relationships/tags" Target="../tags/tag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21.png"/><Relationship Id="rId5" Type="http://schemas.openxmlformats.org/officeDocument/2006/relationships/image" Target="../media/image22.pn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6"/>
          <p:cNvSpPr>
            <a:spLocks noGrp="1"/>
          </p:cNvSpPr>
          <p:nvPr>
            <p:ph type="ftr" sz="quarter" idx="11"/>
          </p:nvPr>
        </p:nvSpPr>
        <p:spPr>
          <a:xfrm>
            <a:off x="224287" y="6410324"/>
            <a:ext cx="11767688" cy="311151"/>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err="1">
                <a:ln>
                  <a:noFill/>
                </a:ln>
                <a:solidFill>
                  <a:srgbClr val="0C6492">
                    <a:lumMod val="50000"/>
                  </a:srgbClr>
                </a:solidFill>
                <a:effectLst/>
                <a:uLnTx/>
                <a:uFillTx/>
                <a:latin typeface="Arial" panose="020B0604020202020204" pitchFamily="34" charset="0"/>
                <a:ea typeface="MS PGothic" panose="020B0600070205080204" pitchFamily="34" charset="-128"/>
                <a:cs typeface="+mn-cs"/>
              </a:rPr>
              <a:t>www.psc-europe.eu</a:t>
            </a:r>
            <a:endParaRPr kumimoji="0" lang="en-GB"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2" name="TextBox 1"/>
          <p:cNvSpPr txBox="1"/>
          <p:nvPr/>
        </p:nvSpPr>
        <p:spPr>
          <a:xfrm>
            <a:off x="1135002" y="4952220"/>
            <a:ext cx="9946257" cy="861774"/>
          </a:xfrm>
          <a:prstGeom prst="rect">
            <a:avLst/>
          </a:prstGeom>
          <a:noFill/>
        </p:spPr>
        <p:txBody>
          <a:bodyPr wrap="square" rtlCol="0">
            <a:spAutoFit/>
          </a:bodyPr>
          <a:lstStyle/>
          <a:p>
            <a:pPr algn="ctr"/>
            <a:r>
              <a:rPr lang="en-GB" sz="2500" b="1" dirty="0"/>
              <a:t>3GPP PCG#41, </a:t>
            </a:r>
            <a:r>
              <a:rPr lang="en-GB" sz="2500" b="1" dirty="0" err="1"/>
              <a:t>Makuhari</a:t>
            </a:r>
            <a:r>
              <a:rPr lang="en-GB" sz="2500" b="1" dirty="0"/>
              <a:t>, Japan </a:t>
            </a:r>
          </a:p>
          <a:p>
            <a:pPr algn="ctr"/>
            <a:r>
              <a:rPr lang="en-GB" sz="2500" b="1" dirty="0"/>
              <a:t>David Lund,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5239" y="1543626"/>
            <a:ext cx="4267200" cy="1625600"/>
          </a:xfrm>
          <a:prstGeom prst="rect">
            <a:avLst/>
          </a:prstGeom>
        </p:spPr>
      </p:pic>
      <p:sp>
        <p:nvSpPr>
          <p:cNvPr id="5" name="TextBox 4"/>
          <p:cNvSpPr txBox="1"/>
          <p:nvPr/>
        </p:nvSpPr>
        <p:spPr>
          <a:xfrm>
            <a:off x="8990091" y="751438"/>
            <a:ext cx="2842788" cy="523220"/>
          </a:xfrm>
          <a:prstGeom prst="rect">
            <a:avLst/>
          </a:prstGeom>
          <a:noFill/>
        </p:spPr>
        <p:txBody>
          <a:bodyPr wrap="square" rtlCol="0">
            <a:spAutoFit/>
          </a:bodyPr>
          <a:lstStyle/>
          <a:p>
            <a:r>
              <a:rPr lang="en-GB" sz="2800" b="1" smtClean="0"/>
              <a:t>PCG41_27</a:t>
            </a:r>
            <a:endParaRPr lang="en-GB" sz="2800" b="1" dirty="0"/>
          </a:p>
        </p:txBody>
      </p:sp>
      <p:sp>
        <p:nvSpPr>
          <p:cNvPr id="7" name="Title 1">
            <a:extLst>
              <a:ext uri="{FF2B5EF4-FFF2-40B4-BE49-F238E27FC236}">
                <a16:creationId xmlns:a16="http://schemas.microsoft.com/office/drawing/2014/main" xmlns="" id="{27F27EBC-8EFD-4441-BCCF-BB37CF0445F3}"/>
              </a:ext>
            </a:extLst>
          </p:cNvPr>
          <p:cNvSpPr txBox="1">
            <a:spLocks/>
          </p:cNvSpPr>
          <p:nvPr/>
        </p:nvSpPr>
        <p:spPr>
          <a:xfrm>
            <a:off x="850330" y="3479051"/>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800" b="1" dirty="0">
                <a:solidFill>
                  <a:srgbClr val="1748B2"/>
                </a:solidFill>
              </a:rPr>
              <a:t>PSCE activities, including BroadWay</a:t>
            </a:r>
          </a:p>
        </p:txBody>
      </p:sp>
    </p:spTree>
    <p:extLst>
      <p:ext uri="{BB962C8B-B14F-4D97-AF65-F5344CB8AC3E}">
        <p14:creationId xmlns:p14="http://schemas.microsoft.com/office/powerpoint/2010/main" val="2636429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184E1EF-9611-504C-96F7-9DD583570D39}"/>
              </a:ext>
            </a:extLst>
          </p:cNvPr>
          <p:cNvSpPr>
            <a:spLocks noGrp="1"/>
          </p:cNvSpPr>
          <p:nvPr>
            <p:ph type="title"/>
          </p:nvPr>
        </p:nvSpPr>
        <p:spPr>
          <a:xfrm>
            <a:off x="0" y="-204719"/>
            <a:ext cx="10515600" cy="1325563"/>
          </a:xfrm>
        </p:spPr>
        <p:txBody>
          <a:bodyPr/>
          <a:lstStyle/>
          <a:p>
            <a:r>
              <a:rPr lang="en-US" b="1" dirty="0">
                <a:solidFill>
                  <a:srgbClr val="40539E"/>
                </a:solidFill>
              </a:rPr>
              <a:t>BroadWay Partnership</a:t>
            </a:r>
          </a:p>
        </p:txBody>
      </p:sp>
      <p:pic>
        <p:nvPicPr>
          <p:cNvPr id="8" name="Picture 7">
            <a:extLst>
              <a:ext uri="{FF2B5EF4-FFF2-40B4-BE49-F238E27FC236}">
                <a16:creationId xmlns:a16="http://schemas.microsoft.com/office/drawing/2014/main" xmlns="" id="{B5E9CA1C-84CA-D348-BB1A-3CC1E5074BF7}"/>
              </a:ext>
            </a:extLst>
          </p:cNvPr>
          <p:cNvPicPr>
            <a:picLocks noChangeAspect="1"/>
          </p:cNvPicPr>
          <p:nvPr/>
        </p:nvPicPr>
        <p:blipFill rotWithShape="1">
          <a:blip r:embed="rId2"/>
          <a:srcRect r="33925"/>
          <a:stretch/>
        </p:blipFill>
        <p:spPr>
          <a:xfrm>
            <a:off x="482719" y="894979"/>
            <a:ext cx="2967598" cy="2250281"/>
          </a:xfrm>
          <a:prstGeom prst="rect">
            <a:avLst/>
          </a:prstGeom>
        </p:spPr>
      </p:pic>
      <p:pic>
        <p:nvPicPr>
          <p:cNvPr id="9" name="Picture 8">
            <a:extLst>
              <a:ext uri="{FF2B5EF4-FFF2-40B4-BE49-F238E27FC236}">
                <a16:creationId xmlns:a16="http://schemas.microsoft.com/office/drawing/2014/main" xmlns="" id="{4C8D7233-AAFF-FC49-BD19-12E530FE4BD5}"/>
              </a:ext>
            </a:extLst>
          </p:cNvPr>
          <p:cNvPicPr>
            <a:picLocks noChangeAspect="1"/>
          </p:cNvPicPr>
          <p:nvPr/>
        </p:nvPicPr>
        <p:blipFill rotWithShape="1">
          <a:blip r:embed="rId3"/>
          <a:srcRect l="69462"/>
          <a:stretch/>
        </p:blipFill>
        <p:spPr>
          <a:xfrm>
            <a:off x="4608896" y="924341"/>
            <a:ext cx="1398300" cy="3131385"/>
          </a:xfrm>
          <a:prstGeom prst="rect">
            <a:avLst/>
          </a:prstGeom>
        </p:spPr>
      </p:pic>
      <p:pic>
        <p:nvPicPr>
          <p:cNvPr id="10" name="Picture 9">
            <a:extLst>
              <a:ext uri="{FF2B5EF4-FFF2-40B4-BE49-F238E27FC236}">
                <a16:creationId xmlns:a16="http://schemas.microsoft.com/office/drawing/2014/main" xmlns="" id="{721D268A-8718-4043-9290-5DA9FE8702F3}"/>
              </a:ext>
            </a:extLst>
          </p:cNvPr>
          <p:cNvPicPr>
            <a:picLocks noChangeAspect="1"/>
          </p:cNvPicPr>
          <p:nvPr/>
        </p:nvPicPr>
        <p:blipFill rotWithShape="1">
          <a:blip r:embed="rId4"/>
          <a:srcRect r="66888"/>
          <a:stretch/>
        </p:blipFill>
        <p:spPr>
          <a:xfrm>
            <a:off x="7482850" y="966918"/>
            <a:ext cx="1359012" cy="3046233"/>
          </a:xfrm>
          <a:prstGeom prst="rect">
            <a:avLst/>
          </a:prstGeom>
        </p:spPr>
      </p:pic>
      <p:pic>
        <p:nvPicPr>
          <p:cNvPr id="11" name="Picture 10">
            <a:extLst>
              <a:ext uri="{FF2B5EF4-FFF2-40B4-BE49-F238E27FC236}">
                <a16:creationId xmlns:a16="http://schemas.microsoft.com/office/drawing/2014/main" xmlns="" id="{29C9C7A9-AD13-FE45-9624-70C3AFC4E4A6}"/>
              </a:ext>
            </a:extLst>
          </p:cNvPr>
          <p:cNvPicPr>
            <a:picLocks noChangeAspect="1"/>
          </p:cNvPicPr>
          <p:nvPr/>
        </p:nvPicPr>
        <p:blipFill rotWithShape="1">
          <a:blip r:embed="rId5"/>
          <a:srcRect r="67087"/>
          <a:stretch/>
        </p:blipFill>
        <p:spPr>
          <a:xfrm>
            <a:off x="7335557" y="4167077"/>
            <a:ext cx="1340406" cy="2497966"/>
          </a:xfrm>
          <a:prstGeom prst="rect">
            <a:avLst/>
          </a:prstGeom>
        </p:spPr>
      </p:pic>
      <p:pic>
        <p:nvPicPr>
          <p:cNvPr id="12" name="Picture 11">
            <a:extLst>
              <a:ext uri="{FF2B5EF4-FFF2-40B4-BE49-F238E27FC236}">
                <a16:creationId xmlns:a16="http://schemas.microsoft.com/office/drawing/2014/main" xmlns="" id="{BB8015ED-B47E-B442-BB67-B24EC9854BEF}"/>
              </a:ext>
            </a:extLst>
          </p:cNvPr>
          <p:cNvPicPr>
            <a:picLocks noChangeAspect="1"/>
          </p:cNvPicPr>
          <p:nvPr/>
        </p:nvPicPr>
        <p:blipFill rotWithShape="1">
          <a:blip r:embed="rId6"/>
          <a:srcRect l="51447" t="68580"/>
          <a:stretch/>
        </p:blipFill>
        <p:spPr>
          <a:xfrm>
            <a:off x="1071524" y="3848435"/>
            <a:ext cx="1501816" cy="932396"/>
          </a:xfrm>
          <a:prstGeom prst="rect">
            <a:avLst/>
          </a:prstGeom>
        </p:spPr>
      </p:pic>
      <p:pic>
        <p:nvPicPr>
          <p:cNvPr id="13" name="Picture 12">
            <a:extLst>
              <a:ext uri="{FF2B5EF4-FFF2-40B4-BE49-F238E27FC236}">
                <a16:creationId xmlns:a16="http://schemas.microsoft.com/office/drawing/2014/main" xmlns="" id="{3ED44305-B617-0E4F-99E0-B740D5094222}"/>
              </a:ext>
            </a:extLst>
          </p:cNvPr>
          <p:cNvPicPr>
            <a:picLocks noChangeAspect="1"/>
          </p:cNvPicPr>
          <p:nvPr/>
        </p:nvPicPr>
        <p:blipFill rotWithShape="1">
          <a:blip r:embed="rId5"/>
          <a:srcRect l="34377" r="32432"/>
          <a:stretch/>
        </p:blipFill>
        <p:spPr>
          <a:xfrm>
            <a:off x="8703709" y="4167077"/>
            <a:ext cx="1351722" cy="2497966"/>
          </a:xfrm>
          <a:prstGeom prst="rect">
            <a:avLst/>
          </a:prstGeom>
        </p:spPr>
      </p:pic>
      <p:pic>
        <p:nvPicPr>
          <p:cNvPr id="14" name="Picture 13">
            <a:extLst>
              <a:ext uri="{FF2B5EF4-FFF2-40B4-BE49-F238E27FC236}">
                <a16:creationId xmlns:a16="http://schemas.microsoft.com/office/drawing/2014/main" xmlns="" id="{9B2AB54D-9BA0-3547-A168-2476C181C24D}"/>
              </a:ext>
            </a:extLst>
          </p:cNvPr>
          <p:cNvPicPr>
            <a:picLocks noChangeAspect="1"/>
          </p:cNvPicPr>
          <p:nvPr/>
        </p:nvPicPr>
        <p:blipFill rotWithShape="1">
          <a:blip r:embed="rId5"/>
          <a:srcRect l="68056"/>
          <a:stretch/>
        </p:blipFill>
        <p:spPr>
          <a:xfrm>
            <a:off x="10040605" y="4167077"/>
            <a:ext cx="1300951" cy="2497966"/>
          </a:xfrm>
          <a:prstGeom prst="rect">
            <a:avLst/>
          </a:prstGeom>
        </p:spPr>
      </p:pic>
      <p:pic>
        <p:nvPicPr>
          <p:cNvPr id="15" name="Picture 14">
            <a:extLst>
              <a:ext uri="{FF2B5EF4-FFF2-40B4-BE49-F238E27FC236}">
                <a16:creationId xmlns:a16="http://schemas.microsoft.com/office/drawing/2014/main" xmlns="" id="{17E8B2A0-DBD5-E447-B2E6-731E1AA27391}"/>
              </a:ext>
            </a:extLst>
          </p:cNvPr>
          <p:cNvPicPr>
            <a:picLocks noChangeAspect="1"/>
          </p:cNvPicPr>
          <p:nvPr/>
        </p:nvPicPr>
        <p:blipFill rotWithShape="1">
          <a:blip r:embed="rId6"/>
          <a:srcRect r="53479"/>
          <a:stretch/>
        </p:blipFill>
        <p:spPr>
          <a:xfrm>
            <a:off x="8815455" y="855624"/>
            <a:ext cx="1438966" cy="2967521"/>
          </a:xfrm>
          <a:prstGeom prst="rect">
            <a:avLst/>
          </a:prstGeom>
        </p:spPr>
      </p:pic>
      <p:pic>
        <p:nvPicPr>
          <p:cNvPr id="16" name="Picture 15">
            <a:extLst>
              <a:ext uri="{FF2B5EF4-FFF2-40B4-BE49-F238E27FC236}">
                <a16:creationId xmlns:a16="http://schemas.microsoft.com/office/drawing/2014/main" xmlns="" id="{65478E7D-EA12-784B-A444-C8BDC9A094DB}"/>
              </a:ext>
            </a:extLst>
          </p:cNvPr>
          <p:cNvPicPr>
            <a:picLocks noChangeAspect="1"/>
          </p:cNvPicPr>
          <p:nvPr/>
        </p:nvPicPr>
        <p:blipFill rotWithShape="1">
          <a:blip r:embed="rId3"/>
          <a:srcRect l="34586" r="33867"/>
          <a:stretch/>
        </p:blipFill>
        <p:spPr>
          <a:xfrm>
            <a:off x="6067897" y="894979"/>
            <a:ext cx="1444488" cy="3131385"/>
          </a:xfrm>
          <a:prstGeom prst="rect">
            <a:avLst/>
          </a:prstGeom>
        </p:spPr>
      </p:pic>
      <p:pic>
        <p:nvPicPr>
          <p:cNvPr id="17" name="Picture 16">
            <a:extLst>
              <a:ext uri="{FF2B5EF4-FFF2-40B4-BE49-F238E27FC236}">
                <a16:creationId xmlns:a16="http://schemas.microsoft.com/office/drawing/2014/main" xmlns="" id="{3A25BA97-AC33-9941-BA03-4C7AA81C5E92}"/>
              </a:ext>
            </a:extLst>
          </p:cNvPr>
          <p:cNvPicPr>
            <a:picLocks noChangeAspect="1"/>
          </p:cNvPicPr>
          <p:nvPr/>
        </p:nvPicPr>
        <p:blipFill rotWithShape="1">
          <a:blip r:embed="rId3"/>
          <a:srcRect r="69611"/>
          <a:stretch/>
        </p:blipFill>
        <p:spPr>
          <a:xfrm>
            <a:off x="6026106" y="3989940"/>
            <a:ext cx="1391478" cy="3131385"/>
          </a:xfrm>
          <a:prstGeom prst="rect">
            <a:avLst/>
          </a:prstGeom>
        </p:spPr>
      </p:pic>
      <p:pic>
        <p:nvPicPr>
          <p:cNvPr id="18" name="Picture 17">
            <a:extLst>
              <a:ext uri="{FF2B5EF4-FFF2-40B4-BE49-F238E27FC236}">
                <a16:creationId xmlns:a16="http://schemas.microsoft.com/office/drawing/2014/main" xmlns="" id="{7E846C8B-33E1-DE43-9027-458F32567D24}"/>
              </a:ext>
            </a:extLst>
          </p:cNvPr>
          <p:cNvPicPr>
            <a:picLocks noChangeAspect="1"/>
          </p:cNvPicPr>
          <p:nvPr/>
        </p:nvPicPr>
        <p:blipFill rotWithShape="1">
          <a:blip r:embed="rId4"/>
          <a:srcRect l="32361" r="32622"/>
          <a:stretch/>
        </p:blipFill>
        <p:spPr>
          <a:xfrm>
            <a:off x="4511275" y="3700741"/>
            <a:ext cx="1437223" cy="3046233"/>
          </a:xfrm>
          <a:prstGeom prst="rect">
            <a:avLst/>
          </a:prstGeom>
        </p:spPr>
      </p:pic>
      <p:pic>
        <p:nvPicPr>
          <p:cNvPr id="19" name="Picture 18">
            <a:extLst>
              <a:ext uri="{FF2B5EF4-FFF2-40B4-BE49-F238E27FC236}">
                <a16:creationId xmlns:a16="http://schemas.microsoft.com/office/drawing/2014/main" xmlns="" id="{EC3EFA53-3268-604E-880D-5B82938F5169}"/>
              </a:ext>
            </a:extLst>
          </p:cNvPr>
          <p:cNvPicPr>
            <a:picLocks noChangeAspect="1"/>
          </p:cNvPicPr>
          <p:nvPr/>
        </p:nvPicPr>
        <p:blipFill rotWithShape="1">
          <a:blip r:embed="rId4"/>
          <a:srcRect l="68597"/>
          <a:stretch/>
        </p:blipFill>
        <p:spPr>
          <a:xfrm>
            <a:off x="10227281" y="894979"/>
            <a:ext cx="1288859" cy="3046233"/>
          </a:xfrm>
          <a:prstGeom prst="rect">
            <a:avLst/>
          </a:prstGeom>
        </p:spPr>
      </p:pic>
      <p:pic>
        <p:nvPicPr>
          <p:cNvPr id="20" name="Picture 19">
            <a:extLst>
              <a:ext uri="{FF2B5EF4-FFF2-40B4-BE49-F238E27FC236}">
                <a16:creationId xmlns:a16="http://schemas.microsoft.com/office/drawing/2014/main" xmlns="" id="{5A761FB1-FBF9-4A4B-952D-1D36E6C5D27D}"/>
              </a:ext>
            </a:extLst>
          </p:cNvPr>
          <p:cNvPicPr>
            <a:picLocks noChangeAspect="1"/>
          </p:cNvPicPr>
          <p:nvPr/>
        </p:nvPicPr>
        <p:blipFill rotWithShape="1">
          <a:blip r:embed="rId2"/>
          <a:srcRect l="67851"/>
          <a:stretch/>
        </p:blipFill>
        <p:spPr>
          <a:xfrm>
            <a:off x="2820360" y="2698004"/>
            <a:ext cx="1443895" cy="2250281"/>
          </a:xfrm>
          <a:prstGeom prst="rect">
            <a:avLst/>
          </a:prstGeom>
        </p:spPr>
      </p:pic>
      <p:pic>
        <p:nvPicPr>
          <p:cNvPr id="21" name="Picture 20">
            <a:extLst>
              <a:ext uri="{FF2B5EF4-FFF2-40B4-BE49-F238E27FC236}">
                <a16:creationId xmlns:a16="http://schemas.microsoft.com/office/drawing/2014/main" xmlns="" id="{5D2E6FB2-69CE-CB4E-8E6E-FB183EEBA641}"/>
              </a:ext>
            </a:extLst>
          </p:cNvPr>
          <p:cNvPicPr>
            <a:picLocks noChangeAspect="1"/>
          </p:cNvPicPr>
          <p:nvPr/>
        </p:nvPicPr>
        <p:blipFill rotWithShape="1">
          <a:blip r:embed="rId6"/>
          <a:srcRect l="51447" b="70716"/>
          <a:stretch/>
        </p:blipFill>
        <p:spPr>
          <a:xfrm>
            <a:off x="1031768" y="3165141"/>
            <a:ext cx="1501816" cy="869000"/>
          </a:xfrm>
          <a:prstGeom prst="rect">
            <a:avLst/>
          </a:prstGeom>
        </p:spPr>
      </p:pic>
    </p:spTree>
    <p:extLst>
      <p:ext uri="{BB962C8B-B14F-4D97-AF65-F5344CB8AC3E}">
        <p14:creationId xmlns:p14="http://schemas.microsoft.com/office/powerpoint/2010/main" val="34961797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757A2106-3CB0-4D4E-BCFE-5409D5843DFF}"/>
              </a:ext>
            </a:extLst>
          </p:cNvPr>
          <p:cNvSpPr/>
          <p:nvPr/>
        </p:nvSpPr>
        <p:spPr>
          <a:xfrm>
            <a:off x="798443" y="2644170"/>
            <a:ext cx="10595113" cy="1938992"/>
          </a:xfrm>
          <a:prstGeom prst="rect">
            <a:avLst/>
          </a:prstGeom>
        </p:spPr>
        <p:txBody>
          <a:bodyPr wrap="square">
            <a:spAutoFit/>
          </a:bodyPr>
          <a:lstStyle/>
          <a:p>
            <a:pPr algn="ctr">
              <a:spcAft>
                <a:spcPts val="0"/>
              </a:spcAft>
            </a:pPr>
            <a:r>
              <a:rPr lang="en-GB" sz="4000" b="1" dirty="0">
                <a:solidFill>
                  <a:srgbClr val="80B2DE"/>
                </a:solidFill>
                <a:latin typeface="Calibri" panose="020F0502020204030204" pitchFamily="34" charset="0"/>
                <a:ea typeface="Times New Roman" panose="02020603050405020304" pitchFamily="18" charset="0"/>
                <a:cs typeface="Times New Roman" panose="02020603050405020304" pitchFamily="18" charset="0"/>
              </a:rPr>
              <a:t>We are a team of </a:t>
            </a:r>
            <a:r>
              <a:rPr lang="en-GB" sz="4000" b="1" dirty="0">
                <a:solidFill>
                  <a:srgbClr val="40539E"/>
                </a:solidFill>
                <a:latin typeface="Calibri" panose="020F0502020204030204" pitchFamily="34" charset="0"/>
                <a:ea typeface="Times New Roman" panose="02020603050405020304" pitchFamily="18" charset="0"/>
                <a:cs typeface="Times New Roman" panose="02020603050405020304" pitchFamily="18" charset="0"/>
              </a:rPr>
              <a:t>11 governmental organisations </a:t>
            </a:r>
            <a:r>
              <a:rPr lang="en-GB" sz="4000" b="1" dirty="0">
                <a:solidFill>
                  <a:srgbClr val="80B2DE"/>
                </a:solidFill>
                <a:latin typeface="Calibri" panose="020F0502020204030204" pitchFamily="34" charset="0"/>
                <a:ea typeface="Times New Roman" panose="02020603050405020304" pitchFamily="18" charset="0"/>
                <a:cs typeface="Times New Roman" panose="02020603050405020304" pitchFamily="18" charset="0"/>
              </a:rPr>
              <a:t>in </a:t>
            </a:r>
            <a:r>
              <a:rPr lang="en-GB" sz="4000" b="1" dirty="0">
                <a:solidFill>
                  <a:srgbClr val="40539E"/>
                </a:solidFill>
                <a:latin typeface="Calibri" panose="020F0502020204030204" pitchFamily="34" charset="0"/>
                <a:ea typeface="Times New Roman" panose="02020603050405020304" pitchFamily="18" charset="0"/>
                <a:cs typeface="Times New Roman" panose="02020603050405020304" pitchFamily="18" charset="0"/>
              </a:rPr>
              <a:t>11 European countries</a:t>
            </a:r>
            <a:r>
              <a:rPr lang="en-GB" sz="4000" b="1" dirty="0">
                <a:solidFill>
                  <a:srgbClr val="80B2DE"/>
                </a:solidFill>
                <a:latin typeface="Calibri" panose="020F0502020204030204" pitchFamily="34" charset="0"/>
                <a:ea typeface="Times New Roman" panose="02020603050405020304" pitchFamily="18" charset="0"/>
                <a:cs typeface="Times New Roman" panose="02020603050405020304" pitchFamily="18" charset="0"/>
              </a:rPr>
              <a:t>, representing at least </a:t>
            </a:r>
            <a:r>
              <a:rPr lang="en-GB" sz="4000" b="1" dirty="0">
                <a:solidFill>
                  <a:srgbClr val="40539E"/>
                </a:solidFill>
                <a:latin typeface="Calibri" panose="020F0502020204030204" pitchFamily="34" charset="0"/>
                <a:ea typeface="Times New Roman" panose="02020603050405020304" pitchFamily="18" charset="0"/>
                <a:cs typeface="Times New Roman" panose="02020603050405020304" pitchFamily="18" charset="0"/>
              </a:rPr>
              <a:t>1.4 Million Public Safety Responders.</a:t>
            </a:r>
          </a:p>
        </p:txBody>
      </p:sp>
    </p:spTree>
    <p:extLst>
      <p:ext uri="{BB962C8B-B14F-4D97-AF65-F5344CB8AC3E}">
        <p14:creationId xmlns:p14="http://schemas.microsoft.com/office/powerpoint/2010/main" val="15843876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785DB5F6-1B95-6644-A8B2-016AAFB03E12}"/>
              </a:ext>
            </a:extLst>
          </p:cNvPr>
          <p:cNvSpPr/>
          <p:nvPr/>
        </p:nvSpPr>
        <p:spPr>
          <a:xfrm>
            <a:off x="427382" y="1381540"/>
            <a:ext cx="11360426" cy="2369880"/>
          </a:xfrm>
          <a:prstGeom prst="rect">
            <a:avLst/>
          </a:prstGeom>
        </p:spPr>
        <p:txBody>
          <a:bodyPr wrap="square">
            <a:spAutoFit/>
          </a:bodyPr>
          <a:lstStyle/>
          <a:p>
            <a:pPr algn="ctr">
              <a:spcAft>
                <a:spcPts val="0"/>
              </a:spcAft>
            </a:pPr>
            <a:r>
              <a:rPr lang="en-GB" sz="36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Open Market Consultation – July to September ‘19 </a:t>
            </a:r>
            <a:endParaRPr lang="en-GB" sz="40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We asked innovative suppliers their opinion how to deliver this.</a:t>
            </a: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 </a:t>
            </a:r>
            <a:endParaRPr lang="en-GB" sz="32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210646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C53ABBE6-F593-CD4A-B84E-70A843CB487D}"/>
              </a:ext>
            </a:extLst>
          </p:cNvPr>
          <p:cNvPicPr>
            <a:picLocks noChangeAspect="1"/>
          </p:cNvPicPr>
          <p:nvPr/>
        </p:nvPicPr>
        <p:blipFill rotWithShape="1">
          <a:blip r:embed="rId2">
            <a:clrChange>
              <a:clrFrom>
                <a:srgbClr val="FFFFFF"/>
              </a:clrFrom>
              <a:clrTo>
                <a:srgbClr val="FFFFFF">
                  <a:alpha val="0"/>
                </a:srgbClr>
              </a:clrTo>
            </a:clrChange>
            <a:duotone>
              <a:schemeClr val="accent5">
                <a:shade val="45000"/>
                <a:satMod val="135000"/>
              </a:schemeClr>
              <a:prstClr val="white"/>
            </a:duotone>
          </a:blip>
          <a:srcRect t="77040"/>
          <a:stretch/>
        </p:blipFill>
        <p:spPr bwMode="auto">
          <a:xfrm>
            <a:off x="202" y="3552570"/>
            <a:ext cx="12191797" cy="1393402"/>
          </a:xfrm>
          <a:prstGeom prst="rect">
            <a:avLst/>
          </a:prstGeom>
          <a:ln>
            <a:noFill/>
          </a:ln>
          <a:extLst>
            <a:ext uri="{53640926-AAD7-44D8-BBD7-CCE9431645EC}">
              <a14:shadowObscured xmlns:a14="http://schemas.microsoft.com/office/drawing/2010/main"/>
            </a:ext>
          </a:extLst>
        </p:spPr>
      </p:pic>
      <p:sp>
        <p:nvSpPr>
          <p:cNvPr id="13" name="Title 1">
            <a:extLst>
              <a:ext uri="{FF2B5EF4-FFF2-40B4-BE49-F238E27FC236}">
                <a16:creationId xmlns:a16="http://schemas.microsoft.com/office/drawing/2014/main" xmlns="" id="{DB18DA27-61CB-0D45-9486-020BFE9B8859}"/>
              </a:ext>
            </a:extLst>
          </p:cNvPr>
          <p:cNvSpPr>
            <a:spLocks noGrp="1"/>
          </p:cNvSpPr>
          <p:nvPr>
            <p:ph type="title"/>
          </p:nvPr>
        </p:nvSpPr>
        <p:spPr>
          <a:xfrm>
            <a:off x="838200" y="-16738"/>
            <a:ext cx="10515600" cy="1325563"/>
          </a:xfrm>
        </p:spPr>
        <p:txBody>
          <a:bodyPr/>
          <a:lstStyle/>
          <a:p>
            <a:pPr algn="ctr"/>
            <a:r>
              <a:rPr lang="en-US" b="1" dirty="0">
                <a:solidFill>
                  <a:srgbClr val="1748B2"/>
                </a:solidFill>
              </a:rPr>
              <a:t>Who should we ask ?</a:t>
            </a:r>
          </a:p>
        </p:txBody>
      </p:sp>
      <p:sp>
        <p:nvSpPr>
          <p:cNvPr id="2" name="TextBox 1">
            <a:extLst>
              <a:ext uri="{FF2B5EF4-FFF2-40B4-BE49-F238E27FC236}">
                <a16:creationId xmlns:a16="http://schemas.microsoft.com/office/drawing/2014/main" xmlns="" id="{83010FCE-481B-534F-A044-9CDF0F00CCB2}"/>
              </a:ext>
            </a:extLst>
          </p:cNvPr>
          <p:cNvSpPr txBox="1"/>
          <p:nvPr/>
        </p:nvSpPr>
        <p:spPr>
          <a:xfrm>
            <a:off x="1347899" y="4965729"/>
            <a:ext cx="9496202" cy="646331"/>
          </a:xfrm>
          <a:prstGeom prst="rect">
            <a:avLst/>
          </a:prstGeom>
          <a:noFill/>
        </p:spPr>
        <p:txBody>
          <a:bodyPr wrap="square" rtlCol="0">
            <a:spAutoFit/>
          </a:bodyPr>
          <a:lstStyle/>
          <a:p>
            <a:r>
              <a:rPr lang="en-US" dirty="0">
                <a:solidFill>
                  <a:srgbClr val="1748B2"/>
                </a:solidFill>
              </a:rPr>
              <a:t>A single </a:t>
            </a:r>
            <a:r>
              <a:rPr lang="en-US" dirty="0" err="1">
                <a:solidFill>
                  <a:srgbClr val="1748B2"/>
                </a:solidFill>
              </a:rPr>
              <a:t>organisation</a:t>
            </a:r>
            <a:r>
              <a:rPr lang="en-US" dirty="0">
                <a:solidFill>
                  <a:srgbClr val="1748B2"/>
                </a:solidFill>
              </a:rPr>
              <a:t> may cover more than one of these.</a:t>
            </a:r>
          </a:p>
          <a:p>
            <a:endParaRPr lang="en-US" dirty="0">
              <a:solidFill>
                <a:srgbClr val="1748B2"/>
              </a:solidFill>
            </a:endParaRPr>
          </a:p>
        </p:txBody>
      </p:sp>
      <p:pic>
        <p:nvPicPr>
          <p:cNvPr id="4" name="Picture 3">
            <a:extLst>
              <a:ext uri="{FF2B5EF4-FFF2-40B4-BE49-F238E27FC236}">
                <a16:creationId xmlns:a16="http://schemas.microsoft.com/office/drawing/2014/main" xmlns="" id="{8F07932A-2720-BB4D-8A51-2B1EE71A2063}"/>
              </a:ext>
            </a:extLst>
          </p:cNvPr>
          <p:cNvPicPr>
            <a:picLocks noChangeAspect="1"/>
          </p:cNvPicPr>
          <p:nvPr/>
        </p:nvPicPr>
        <p:blipFill>
          <a:blip r:embed="rId3">
            <a:duotone>
              <a:schemeClr val="accent5">
                <a:shade val="45000"/>
                <a:satMod val="135000"/>
              </a:schemeClr>
              <a:prstClr val="white"/>
            </a:duotone>
          </a:blip>
          <a:stretch>
            <a:fillRect/>
          </a:stretch>
        </p:blipFill>
        <p:spPr>
          <a:xfrm>
            <a:off x="-24512" y="1134599"/>
            <a:ext cx="12192000" cy="2468628"/>
          </a:xfrm>
          <a:prstGeom prst="rect">
            <a:avLst/>
          </a:prstGeom>
        </p:spPr>
      </p:pic>
    </p:spTree>
    <p:extLst>
      <p:ext uri="{BB962C8B-B14F-4D97-AF65-F5344CB8AC3E}">
        <p14:creationId xmlns:p14="http://schemas.microsoft.com/office/powerpoint/2010/main" val="6939965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785DB5F6-1B95-6644-A8B2-016AAFB03E12}"/>
              </a:ext>
            </a:extLst>
          </p:cNvPr>
          <p:cNvSpPr/>
          <p:nvPr/>
        </p:nvSpPr>
        <p:spPr>
          <a:xfrm>
            <a:off x="427382" y="1381540"/>
            <a:ext cx="11360426" cy="2677656"/>
          </a:xfrm>
          <a:prstGeom prst="rect">
            <a:avLst/>
          </a:prstGeom>
        </p:spPr>
        <p:txBody>
          <a:bodyPr wrap="square">
            <a:spAutoFit/>
          </a:bodyPr>
          <a:lstStyle/>
          <a:p>
            <a:pPr algn="ctr">
              <a:spcAft>
                <a:spcPts val="0"/>
              </a:spcAft>
            </a:pPr>
            <a:r>
              <a:rPr lang="en-GB" sz="28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Open Market Consultation – July to September. </a:t>
            </a:r>
            <a:endParaRPr lang="en-GB" sz="32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We asked innovative suppliers their opinion how to deliver this.</a:t>
            </a: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81 People Registered interest</a:t>
            </a: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 </a:t>
            </a:r>
            <a:endParaRPr lang="en-GB" sz="32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76032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785DB5F6-1B95-6644-A8B2-016AAFB03E12}"/>
              </a:ext>
            </a:extLst>
          </p:cNvPr>
          <p:cNvSpPr/>
          <p:nvPr/>
        </p:nvSpPr>
        <p:spPr>
          <a:xfrm>
            <a:off x="427382" y="1381540"/>
            <a:ext cx="11360426" cy="3108543"/>
          </a:xfrm>
          <a:prstGeom prst="rect">
            <a:avLst/>
          </a:prstGeom>
        </p:spPr>
        <p:txBody>
          <a:bodyPr wrap="square">
            <a:spAutoFit/>
          </a:bodyPr>
          <a:lstStyle/>
          <a:p>
            <a:pPr algn="ctr">
              <a:spcAft>
                <a:spcPts val="0"/>
              </a:spcAft>
            </a:pPr>
            <a:r>
              <a:rPr lang="en-GB" sz="28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Open Market Consultation – July to September. </a:t>
            </a:r>
            <a:endParaRPr lang="en-GB" sz="32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We asked innovative suppliers their opinion how to deliver this.</a:t>
            </a: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81 People Registered interest</a:t>
            </a:r>
          </a:p>
          <a:p>
            <a:pPr algn="ctr">
              <a:spcAft>
                <a:spcPts val="0"/>
              </a:spcAft>
            </a:pPr>
            <a:r>
              <a:rPr lang="en-GB" sz="28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59 Potential Suppliers</a:t>
            </a: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 </a:t>
            </a:r>
            <a:endParaRPr lang="en-GB" sz="32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02208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785DB5F6-1B95-6644-A8B2-016AAFB03E12}"/>
              </a:ext>
            </a:extLst>
          </p:cNvPr>
          <p:cNvSpPr/>
          <p:nvPr/>
        </p:nvSpPr>
        <p:spPr>
          <a:xfrm>
            <a:off x="427382" y="1381540"/>
            <a:ext cx="11360426" cy="3539430"/>
          </a:xfrm>
          <a:prstGeom prst="rect">
            <a:avLst/>
          </a:prstGeom>
        </p:spPr>
        <p:txBody>
          <a:bodyPr wrap="square">
            <a:spAutoFit/>
          </a:bodyPr>
          <a:lstStyle/>
          <a:p>
            <a:pPr algn="ctr">
              <a:spcAft>
                <a:spcPts val="0"/>
              </a:spcAft>
            </a:pPr>
            <a:r>
              <a:rPr lang="en-GB" sz="28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Open Market Consultation – July to September. </a:t>
            </a:r>
            <a:endParaRPr lang="en-GB" sz="32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We asked innovative suppliers their opinion how to deliver this.</a:t>
            </a: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81 People Registered interest</a:t>
            </a: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59 Potential Suppliers</a:t>
            </a:r>
          </a:p>
          <a:p>
            <a:pPr algn="ctr">
              <a:spcAft>
                <a:spcPts val="0"/>
              </a:spcAft>
            </a:pPr>
            <a:r>
              <a:rPr lang="en-GB" sz="28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&gt;50 attended Web Briefings</a:t>
            </a: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 </a:t>
            </a:r>
            <a:endParaRPr lang="en-GB" sz="32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54504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785DB5F6-1B95-6644-A8B2-016AAFB03E12}"/>
              </a:ext>
            </a:extLst>
          </p:cNvPr>
          <p:cNvSpPr/>
          <p:nvPr/>
        </p:nvSpPr>
        <p:spPr>
          <a:xfrm>
            <a:off x="427382" y="1381540"/>
            <a:ext cx="11360426" cy="4401205"/>
          </a:xfrm>
          <a:prstGeom prst="rect">
            <a:avLst/>
          </a:prstGeom>
        </p:spPr>
        <p:txBody>
          <a:bodyPr wrap="square">
            <a:spAutoFit/>
          </a:bodyPr>
          <a:lstStyle/>
          <a:p>
            <a:pPr algn="ctr">
              <a:spcAft>
                <a:spcPts val="0"/>
              </a:spcAft>
            </a:pPr>
            <a:r>
              <a:rPr lang="en-GB" sz="28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Open Market Consultation – July to September. </a:t>
            </a:r>
            <a:endParaRPr lang="en-GB" sz="32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We asked innovative suppliers their opinion how to deliver this.</a:t>
            </a: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81 People Registered interest</a:t>
            </a: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59 Potential Suppliers</a:t>
            </a: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&gt;50 attended Web Briefings</a:t>
            </a:r>
          </a:p>
          <a:p>
            <a:pPr algn="ctr">
              <a:spcAft>
                <a:spcPts val="0"/>
              </a:spcAft>
            </a:pPr>
            <a:r>
              <a:rPr lang="en-GB" sz="28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40 attended our Briefing, Consultation and Networking Event </a:t>
            </a: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 </a:t>
            </a:r>
            <a:endParaRPr lang="en-GB" sz="32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768922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785DB5F6-1B95-6644-A8B2-016AAFB03E12}"/>
              </a:ext>
            </a:extLst>
          </p:cNvPr>
          <p:cNvSpPr/>
          <p:nvPr/>
        </p:nvSpPr>
        <p:spPr>
          <a:xfrm>
            <a:off x="427382" y="1381540"/>
            <a:ext cx="11360426" cy="4893647"/>
          </a:xfrm>
          <a:prstGeom prst="rect">
            <a:avLst/>
          </a:prstGeom>
        </p:spPr>
        <p:txBody>
          <a:bodyPr wrap="square">
            <a:spAutoFit/>
          </a:bodyPr>
          <a:lstStyle/>
          <a:p>
            <a:pPr algn="ctr">
              <a:spcAft>
                <a:spcPts val="0"/>
              </a:spcAft>
            </a:pPr>
            <a:r>
              <a:rPr lang="en-GB" sz="28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Open Market Consultation – July to September. </a:t>
            </a:r>
            <a:endParaRPr lang="en-GB" sz="32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We asked innovative suppliers their opinion how to deliver this.</a:t>
            </a: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81 People Registered interest</a:t>
            </a: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59 Potential Suppliers</a:t>
            </a: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&gt;50 attended Web Briefings</a:t>
            </a: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40 attended our Briefing, Consultation and Networking Event </a:t>
            </a: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27 Questionnaires Received !</a:t>
            </a:r>
            <a:endParaRPr lang="en-GB" sz="32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 </a:t>
            </a:r>
            <a:endParaRPr lang="en-GB" sz="32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9004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785DB5F6-1B95-6644-A8B2-016AAFB03E12}"/>
              </a:ext>
            </a:extLst>
          </p:cNvPr>
          <p:cNvSpPr/>
          <p:nvPr/>
        </p:nvSpPr>
        <p:spPr>
          <a:xfrm>
            <a:off x="427382" y="1381540"/>
            <a:ext cx="11360426" cy="4893647"/>
          </a:xfrm>
          <a:prstGeom prst="rect">
            <a:avLst/>
          </a:prstGeom>
        </p:spPr>
        <p:txBody>
          <a:bodyPr wrap="square">
            <a:spAutoFit/>
          </a:bodyPr>
          <a:lstStyle/>
          <a:p>
            <a:pPr algn="ctr">
              <a:spcAft>
                <a:spcPts val="0"/>
              </a:spcAft>
            </a:pPr>
            <a:r>
              <a:rPr lang="en-GB" sz="28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Open Market Consultation – July to September. </a:t>
            </a:r>
            <a:endParaRPr lang="en-GB" sz="32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We asked innovative suppliers their opinion how to deliver this.</a:t>
            </a: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81 People Registered interest</a:t>
            </a: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59 Potential Suppliers</a:t>
            </a: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&gt;50 attended Web Briefings</a:t>
            </a: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40 attended our Briefing, Consultation and Networking Event </a:t>
            </a: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27 Questionnaires Received !</a:t>
            </a:r>
            <a:endParaRPr lang="en-GB" sz="32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 </a:t>
            </a:r>
            <a:endParaRPr lang="en-GB" sz="32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xmlns="" id="{12FAD9C7-E9D6-4942-82E7-4ADC78C9C8E4}"/>
              </a:ext>
            </a:extLst>
          </p:cNvPr>
          <p:cNvSpPr txBox="1"/>
          <p:nvPr/>
        </p:nvSpPr>
        <p:spPr>
          <a:xfrm>
            <a:off x="1102988" y="2838045"/>
            <a:ext cx="10009214" cy="2246769"/>
          </a:xfrm>
          <a:prstGeom prst="rect">
            <a:avLst/>
          </a:prstGeom>
          <a:solidFill>
            <a:schemeClr val="bg2"/>
          </a:solidFill>
        </p:spPr>
        <p:txBody>
          <a:bodyPr wrap="none" rtlCol="0">
            <a:spAutoFit/>
          </a:bodyPr>
          <a:lstStyle/>
          <a:p>
            <a:pPr algn="ctr"/>
            <a:r>
              <a:rPr lang="en-US" sz="2800" b="1" dirty="0">
                <a:solidFill>
                  <a:srgbClr val="FF0000"/>
                </a:solidFill>
              </a:rPr>
              <a:t>We are currently digesting these inputs, </a:t>
            </a:r>
          </a:p>
          <a:p>
            <a:pPr algn="ctr"/>
            <a:r>
              <a:rPr lang="en-US" sz="2800" b="1" dirty="0">
                <a:solidFill>
                  <a:srgbClr val="FF0000"/>
                </a:solidFill>
              </a:rPr>
              <a:t>Our group of procurers are defining more detail of our objectives. </a:t>
            </a:r>
          </a:p>
          <a:p>
            <a:pPr algn="ctr"/>
            <a:r>
              <a:rPr lang="en-US" sz="2800" b="1" dirty="0">
                <a:solidFill>
                  <a:srgbClr val="FF0000"/>
                </a:solidFill>
              </a:rPr>
              <a:t>We have legal checks, EC Reviews,</a:t>
            </a:r>
          </a:p>
          <a:p>
            <a:pPr algn="ctr"/>
            <a:endParaRPr lang="en-US" sz="2800" b="1" dirty="0">
              <a:solidFill>
                <a:srgbClr val="FF0000"/>
              </a:solidFill>
            </a:endParaRPr>
          </a:p>
          <a:p>
            <a:pPr algn="ctr"/>
            <a:r>
              <a:rPr lang="en-US" sz="2800" b="1" dirty="0">
                <a:solidFill>
                  <a:srgbClr val="FF0000"/>
                </a:solidFill>
              </a:rPr>
              <a:t>Currently aim to publish our RFT by the end 2018</a:t>
            </a:r>
          </a:p>
        </p:txBody>
      </p:sp>
    </p:spTree>
    <p:extLst>
      <p:ext uri="{BB962C8B-B14F-4D97-AF65-F5344CB8AC3E}">
        <p14:creationId xmlns:p14="http://schemas.microsoft.com/office/powerpoint/2010/main" val="22136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pPr>
              <a:defRPr/>
            </a:pPr>
            <a:fld id="{4CBE8B8D-A8C7-473A-80ED-A105200DA7FF}" type="slidenum">
              <a:rPr lang="fr-FR" altLang="fr-FR" smtClean="0"/>
              <a:pPr>
                <a:defRPr/>
              </a:pPr>
              <a:t>2</a:t>
            </a:fld>
            <a:endParaRPr lang="fr-FR" altLang="fr-FR"/>
          </a:p>
        </p:txBody>
      </p:sp>
      <p:pic>
        <p:nvPicPr>
          <p:cNvPr id="1026" name="Picture 2" descr="http://www.psc-europe.eu/images/schema.png"/>
          <p:cNvPicPr>
            <a:picLocks noGrp="1" noChangeAspect="1" noChangeArrowheads="1"/>
          </p:cNvPicPr>
          <p:nvPr>
            <p:ph idx="1"/>
          </p:nvPr>
        </p:nvPicPr>
        <p:blipFill>
          <a:blip r:embed="rId3">
            <a:extLst>
              <a:ext uri="{28A0092B-C50C-407E-A947-70E740481C1C}">
                <a14:useLocalDpi xmlns:a14="http://schemas.microsoft.com/office/drawing/2010/main"/>
              </a:ext>
            </a:extLst>
          </a:blip>
          <a:srcRect/>
          <a:stretch>
            <a:fillRect/>
          </a:stretch>
        </p:blipFill>
        <p:spPr bwMode="auto">
          <a:xfrm>
            <a:off x="1800328" y="595620"/>
            <a:ext cx="8896297" cy="61130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14558" y="85631"/>
            <a:ext cx="2677442" cy="1019978"/>
          </a:xfrm>
          <a:prstGeom prst="rect">
            <a:avLst/>
          </a:prstGeom>
        </p:spPr>
      </p:pic>
    </p:spTree>
    <p:extLst>
      <p:ext uri="{BB962C8B-B14F-4D97-AF65-F5344CB8AC3E}">
        <p14:creationId xmlns:p14="http://schemas.microsoft.com/office/powerpoint/2010/main" val="8259757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A9EE6262-7FC8-F94F-B905-F417D082BCCA}"/>
              </a:ext>
            </a:extLst>
          </p:cNvPr>
          <p:cNvSpPr txBox="1">
            <a:spLocks/>
          </p:cNvSpPr>
          <p:nvPr/>
        </p:nvSpPr>
        <p:spPr>
          <a:xfrm>
            <a:off x="838200" y="276621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7200" b="1" dirty="0">
                <a:solidFill>
                  <a:srgbClr val="1748B2"/>
                </a:solidFill>
              </a:rPr>
              <a:t>Just to Summarise !</a:t>
            </a:r>
          </a:p>
        </p:txBody>
      </p:sp>
    </p:spTree>
    <p:extLst>
      <p:ext uri="{BB962C8B-B14F-4D97-AF65-F5344CB8AC3E}">
        <p14:creationId xmlns:p14="http://schemas.microsoft.com/office/powerpoint/2010/main" val="23333154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30BA994B-D139-6A45-A07C-A0E3E12338E6}"/>
              </a:ext>
            </a:extLst>
          </p:cNvPr>
          <p:cNvSpPr/>
          <p:nvPr/>
        </p:nvSpPr>
        <p:spPr>
          <a:xfrm>
            <a:off x="1454426" y="1451114"/>
            <a:ext cx="9283148" cy="3539430"/>
          </a:xfrm>
          <a:prstGeom prst="rect">
            <a:avLst/>
          </a:prstGeom>
        </p:spPr>
        <p:txBody>
          <a:bodyPr wrap="square">
            <a:spAutoFit/>
          </a:bodyPr>
          <a:lstStyle/>
          <a:p>
            <a:pPr algn="ctr">
              <a:spcAft>
                <a:spcPts val="0"/>
              </a:spcAft>
            </a:pPr>
            <a:r>
              <a:rPr lang="en-GB" sz="3200" dirty="0">
                <a:solidFill>
                  <a:srgbClr val="80B2DE"/>
                </a:solidFill>
                <a:latin typeface="Calibri" panose="020F0502020204030204" pitchFamily="34" charset="0"/>
                <a:ea typeface="Times New Roman" panose="02020603050405020304" pitchFamily="18" charset="0"/>
                <a:cs typeface="Times New Roman" panose="02020603050405020304" pitchFamily="18" charset="0"/>
              </a:rPr>
              <a:t>We will carry out </a:t>
            </a:r>
            <a:r>
              <a:rPr lang="en-GB" sz="3200" b="1"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joint procurement </a:t>
            </a:r>
            <a:r>
              <a:rPr lang="en-GB" sz="3200" dirty="0">
                <a:solidFill>
                  <a:srgbClr val="80B2DE"/>
                </a:solidFill>
                <a:latin typeface="Calibri" panose="020F0502020204030204" pitchFamily="34" charset="0"/>
                <a:ea typeface="Times New Roman" panose="02020603050405020304" pitchFamily="18" charset="0"/>
                <a:cs typeface="Times New Roman" panose="02020603050405020304" pitchFamily="18" charset="0"/>
              </a:rPr>
              <a:t>of innovative solutions </a:t>
            </a:r>
            <a:endParaRPr lang="en-GB" sz="3200" dirty="0">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3200" dirty="0">
                <a:solidFill>
                  <a:srgbClr val="80B2DE"/>
                </a:solidFill>
                <a:latin typeface="Calibri" panose="020F0502020204030204" pitchFamily="34" charset="0"/>
                <a:ea typeface="Times New Roman" panose="02020603050405020304" pitchFamily="18" charset="0"/>
                <a:cs typeface="Times New Roman" panose="02020603050405020304" pitchFamily="18" charset="0"/>
              </a:rPr>
              <a:t>to solve our common challenge:</a:t>
            </a:r>
            <a:endParaRPr lang="en-GB" sz="3200" dirty="0">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3200" dirty="0">
                <a:latin typeface="Calibri" panose="020F0502020204030204" pitchFamily="34" charset="0"/>
                <a:ea typeface="Times New Roman" panose="02020603050405020304" pitchFamily="18" charset="0"/>
                <a:cs typeface="Times New Roman" panose="02020603050405020304" pitchFamily="18" charset="0"/>
              </a:rPr>
              <a:t> </a:t>
            </a:r>
          </a:p>
          <a:p>
            <a:pPr algn="ctr">
              <a:spcAft>
                <a:spcPts val="0"/>
              </a:spcAft>
            </a:pPr>
            <a:r>
              <a:rPr lang="en-GB" sz="4800" b="1" dirty="0">
                <a:solidFill>
                  <a:srgbClr val="1C4CAF"/>
                </a:solidFill>
                <a:latin typeface="Calibri" panose="020F0502020204030204" pitchFamily="34" charset="0"/>
                <a:ea typeface="Times New Roman" panose="02020603050405020304" pitchFamily="18" charset="0"/>
                <a:cs typeface="Times New Roman" panose="02020603050405020304" pitchFamily="18" charset="0"/>
              </a:rPr>
              <a:t>Pan-European Mobile Broadband for Public Safety</a:t>
            </a:r>
            <a:endParaRPr lang="en-GB" sz="3200" dirty="0">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52472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A9EE6262-7FC8-F94F-B905-F417D082BCCA}"/>
              </a:ext>
            </a:extLst>
          </p:cNvPr>
          <p:cNvSpPr txBox="1">
            <a:spLocks/>
          </p:cNvSpPr>
          <p:nvPr/>
        </p:nvSpPr>
        <p:spPr>
          <a:xfrm>
            <a:off x="838200" y="1045030"/>
            <a:ext cx="10515600" cy="4898570"/>
          </a:xfrm>
          <a:prstGeom prst="rect">
            <a:avLst/>
          </a:prstGeom>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7200" b="1" dirty="0">
                <a:solidFill>
                  <a:srgbClr val="1748B2"/>
                </a:solidFill>
              </a:rPr>
              <a:t>All BroadWay technologies must be standardised !</a:t>
            </a:r>
          </a:p>
          <a:p>
            <a:pPr algn="ctr"/>
            <a:endParaRPr lang="en-GB" sz="7200" b="1" dirty="0">
              <a:solidFill>
                <a:srgbClr val="1748B2"/>
              </a:solidFill>
            </a:endParaRPr>
          </a:p>
          <a:p>
            <a:pPr algn="ctr"/>
            <a:r>
              <a:rPr lang="en-GB" sz="7200" dirty="0">
                <a:solidFill>
                  <a:srgbClr val="1748B2"/>
                </a:solidFill>
              </a:rPr>
              <a:t>Its possible that our contracted suppliers providing prototypes and pan European TRL8 pilot, will discover new things about the 3GPP standards, and maybe need more things to be standardised</a:t>
            </a:r>
          </a:p>
          <a:p>
            <a:pPr algn="ctr"/>
            <a:endParaRPr lang="en-GB" sz="7200" dirty="0">
              <a:solidFill>
                <a:srgbClr val="1748B2"/>
              </a:solidFill>
            </a:endParaRPr>
          </a:p>
          <a:p>
            <a:pPr algn="ctr"/>
            <a:r>
              <a:rPr lang="en-GB" sz="7200" b="1" dirty="0">
                <a:solidFill>
                  <a:srgbClr val="1748B2"/>
                </a:solidFill>
              </a:rPr>
              <a:t>Watch this space !</a:t>
            </a:r>
          </a:p>
        </p:txBody>
      </p:sp>
    </p:spTree>
    <p:extLst>
      <p:ext uri="{BB962C8B-B14F-4D97-AF65-F5344CB8AC3E}">
        <p14:creationId xmlns:p14="http://schemas.microsoft.com/office/powerpoint/2010/main" val="20502299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785DB5F6-1B95-6644-A8B2-016AAFB03E12}"/>
              </a:ext>
            </a:extLst>
          </p:cNvPr>
          <p:cNvSpPr/>
          <p:nvPr/>
        </p:nvSpPr>
        <p:spPr>
          <a:xfrm>
            <a:off x="427382" y="1381540"/>
            <a:ext cx="11360426" cy="3847207"/>
          </a:xfrm>
          <a:prstGeom prst="rect">
            <a:avLst/>
          </a:prstGeom>
        </p:spPr>
        <p:txBody>
          <a:bodyPr wrap="square">
            <a:spAutoFit/>
          </a:bodyPr>
          <a:lstStyle/>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 </a:t>
            </a:r>
            <a:endParaRPr lang="en-GB" sz="32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We will launch a joint Pre-Commercial Procurement towards the end of 2018, </a:t>
            </a:r>
            <a:endParaRPr lang="en-GB" sz="32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with the aim to deliver a TRL8 pilot system by 2021.</a:t>
            </a:r>
            <a:endParaRPr lang="en-GB" sz="32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 </a:t>
            </a:r>
            <a:endParaRPr lang="en-GB" sz="32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endPar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rPr>
              <a:t>For more information on how to get involved please check:</a:t>
            </a:r>
            <a:endParaRPr lang="en-GB" sz="3200" dirty="0">
              <a:solidFill>
                <a:srgbClr val="1748B2"/>
              </a:solidFill>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2800" dirty="0">
                <a:solidFill>
                  <a:srgbClr val="80B2DE"/>
                </a:solidFill>
                <a:latin typeface="Calibri" panose="020F0502020204030204" pitchFamily="34" charset="0"/>
                <a:ea typeface="Times New Roman" panose="02020603050405020304" pitchFamily="18" charset="0"/>
                <a:cs typeface="Times New Roman" panose="02020603050405020304" pitchFamily="18" charset="0"/>
              </a:rPr>
              <a:t> </a:t>
            </a:r>
            <a:endParaRPr lang="en-GB" sz="3200" dirty="0">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4800" b="1" dirty="0">
                <a:solidFill>
                  <a:srgbClr val="1C4CAF"/>
                </a:solidFill>
                <a:latin typeface="Calibri" panose="020F0502020204030204" pitchFamily="34" charset="0"/>
                <a:ea typeface="Times New Roman" panose="02020603050405020304" pitchFamily="18" charset="0"/>
                <a:cs typeface="Times New Roman" panose="02020603050405020304" pitchFamily="18" charset="0"/>
                <a:hlinkClick r:id="rId2"/>
              </a:rPr>
              <a:t>www.broadway-info.eu</a:t>
            </a:r>
            <a:endParaRPr lang="en-GB" sz="3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918260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1A50AC05-41BE-BF49-8159-7F789DD04CA4}"/>
              </a:ext>
            </a:extLst>
          </p:cNvPr>
          <p:cNvSpPr>
            <a:spLocks noGrp="1"/>
          </p:cNvSpPr>
          <p:nvPr>
            <p:ph idx="1"/>
          </p:nvPr>
        </p:nvSpPr>
        <p:spPr>
          <a:xfrm>
            <a:off x="838200" y="850006"/>
            <a:ext cx="10515600" cy="5326957"/>
          </a:xfrm>
        </p:spPr>
        <p:txBody>
          <a:bodyPr/>
          <a:lstStyle/>
          <a:p>
            <a:r>
              <a:rPr lang="en-GB" dirty="0">
                <a:solidFill>
                  <a:srgbClr val="40539E"/>
                </a:solidFill>
              </a:rPr>
              <a:t>The </a:t>
            </a:r>
            <a:r>
              <a:rPr lang="en-GB" dirty="0" err="1">
                <a:solidFill>
                  <a:srgbClr val="40539E"/>
                </a:solidFill>
              </a:rPr>
              <a:t>BroadMap</a:t>
            </a:r>
            <a:r>
              <a:rPr lang="en-GB" dirty="0">
                <a:solidFill>
                  <a:srgbClr val="40539E"/>
                </a:solidFill>
              </a:rPr>
              <a:t> project has received funding from the European Union’s Horizon 2020 research and innovation programme under grant agreement No </a:t>
            </a:r>
            <a:r>
              <a:rPr lang="en-GB" b="1" dirty="0">
                <a:solidFill>
                  <a:srgbClr val="40539E"/>
                </a:solidFill>
              </a:rPr>
              <a:t>700380</a:t>
            </a:r>
            <a:r>
              <a:rPr lang="en-GB" dirty="0">
                <a:solidFill>
                  <a:srgbClr val="40539E"/>
                </a:solidFill>
              </a:rPr>
              <a:t>.</a:t>
            </a:r>
          </a:p>
          <a:p>
            <a:endParaRPr lang="en-GB" dirty="0">
              <a:solidFill>
                <a:srgbClr val="40539E"/>
              </a:solidFill>
            </a:endParaRPr>
          </a:p>
          <a:p>
            <a:r>
              <a:rPr lang="en-GB" dirty="0">
                <a:solidFill>
                  <a:srgbClr val="40539E"/>
                </a:solidFill>
              </a:rPr>
              <a:t>This BroadWay project has received funding from the European Union’s Horizon 2020 research and innovation programme under grant agreement No </a:t>
            </a:r>
            <a:r>
              <a:rPr lang="en-GB" b="1" dirty="0">
                <a:solidFill>
                  <a:srgbClr val="40539E"/>
                </a:solidFill>
              </a:rPr>
              <a:t>786912</a:t>
            </a:r>
            <a:r>
              <a:rPr lang="en-GB" dirty="0">
                <a:solidFill>
                  <a:srgbClr val="40539E"/>
                </a:solidFill>
              </a:rPr>
              <a:t>, with an expected start date 1st May 2018</a:t>
            </a:r>
            <a:r>
              <a:rPr lang="en-GB" b="1" dirty="0"/>
              <a:t/>
            </a:r>
            <a:br>
              <a:rPr lang="en-GB" b="1" dirty="0"/>
            </a:br>
            <a:endParaRPr lang="en-GB" dirty="0"/>
          </a:p>
          <a:p>
            <a:endParaRPr lang="en-GB" dirty="0"/>
          </a:p>
          <a:p>
            <a:endParaRPr lang="en-US" dirty="0"/>
          </a:p>
        </p:txBody>
      </p:sp>
      <p:pic>
        <p:nvPicPr>
          <p:cNvPr id="2" name="Picture 1">
            <a:extLst>
              <a:ext uri="{FF2B5EF4-FFF2-40B4-BE49-F238E27FC236}">
                <a16:creationId xmlns:a16="http://schemas.microsoft.com/office/drawing/2014/main" xmlns="" id="{E4A09B84-7EE9-B645-B9D3-C2ACBCA581A5}"/>
              </a:ext>
            </a:extLst>
          </p:cNvPr>
          <p:cNvPicPr>
            <a:picLocks noChangeAspect="1"/>
          </p:cNvPicPr>
          <p:nvPr/>
        </p:nvPicPr>
        <p:blipFill>
          <a:blip r:embed="rId2"/>
          <a:stretch>
            <a:fillRect/>
          </a:stretch>
        </p:blipFill>
        <p:spPr>
          <a:xfrm>
            <a:off x="4887113" y="4645706"/>
            <a:ext cx="2417774" cy="1531257"/>
          </a:xfrm>
          <a:prstGeom prst="rect">
            <a:avLst/>
          </a:prstGeom>
        </p:spPr>
      </p:pic>
    </p:spTree>
    <p:extLst>
      <p:ext uri="{BB962C8B-B14F-4D97-AF65-F5344CB8AC3E}">
        <p14:creationId xmlns:p14="http://schemas.microsoft.com/office/powerpoint/2010/main" val="39194203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EBCBB1C-8828-514D-8F06-8D0970153C4A}"/>
              </a:ext>
            </a:extLst>
          </p:cNvPr>
          <p:cNvSpPr>
            <a:spLocks noGrp="1"/>
          </p:cNvSpPr>
          <p:nvPr>
            <p:ph type="title"/>
          </p:nvPr>
        </p:nvSpPr>
        <p:spPr/>
        <p:txBody>
          <a:bodyPr/>
          <a:lstStyle/>
          <a:p>
            <a:r>
              <a:rPr lang="en-US" b="1" dirty="0">
                <a:solidFill>
                  <a:srgbClr val="40539E"/>
                </a:solidFill>
              </a:rPr>
              <a:t>Our latest Newsletter</a:t>
            </a:r>
          </a:p>
        </p:txBody>
      </p:sp>
      <p:sp>
        <p:nvSpPr>
          <p:cNvPr id="3" name="Content Placeholder 2">
            <a:extLst>
              <a:ext uri="{FF2B5EF4-FFF2-40B4-BE49-F238E27FC236}">
                <a16:creationId xmlns:a16="http://schemas.microsoft.com/office/drawing/2014/main" xmlns="" id="{B0A55211-5022-6A44-8D91-CDED13FBB485}"/>
              </a:ext>
            </a:extLst>
          </p:cNvPr>
          <p:cNvSpPr>
            <a:spLocks noGrp="1"/>
          </p:cNvSpPr>
          <p:nvPr>
            <p:ph idx="1"/>
          </p:nvPr>
        </p:nvSpPr>
        <p:spPr>
          <a:xfrm>
            <a:off x="838200" y="914400"/>
            <a:ext cx="10515600" cy="5943600"/>
          </a:xfrm>
        </p:spPr>
        <p:txBody>
          <a:bodyPr>
            <a:normAutofit fontScale="62500" lnSpcReduction="20000"/>
          </a:bodyPr>
          <a:lstStyle/>
          <a:p>
            <a:r>
              <a:rPr lang="en-GB" dirty="0">
                <a:solidFill>
                  <a:srgbClr val="40539E"/>
                </a:solidFill>
              </a:rPr>
              <a:t>EU </a:t>
            </a:r>
            <a:r>
              <a:rPr lang="en-GB" sz="2700" dirty="0">
                <a:solidFill>
                  <a:srgbClr val="40539E"/>
                </a:solidFill>
              </a:rPr>
              <a:t>Policy</a:t>
            </a:r>
            <a:r>
              <a:rPr lang="en-GB" dirty="0">
                <a:solidFill>
                  <a:srgbClr val="40539E"/>
                </a:solidFill>
              </a:rPr>
              <a:t> and news </a:t>
            </a:r>
          </a:p>
          <a:p>
            <a:pPr lvl="1"/>
            <a:r>
              <a:rPr lang="en-GB" dirty="0">
                <a:solidFill>
                  <a:srgbClr val="40539E"/>
                </a:solidFill>
              </a:rPr>
              <a:t>Priorities of the Austrian presidency</a:t>
            </a:r>
          </a:p>
          <a:p>
            <a:pPr lvl="1"/>
            <a:r>
              <a:rPr lang="en-GB" dirty="0">
                <a:solidFill>
                  <a:srgbClr val="40539E"/>
                </a:solidFill>
              </a:rPr>
              <a:t>European Civil Protection Mechanism's assistance to Greece, Sweden and Latvia during the summer's forest fires </a:t>
            </a:r>
          </a:p>
          <a:p>
            <a:pPr lvl="1"/>
            <a:r>
              <a:rPr lang="en-GB" dirty="0">
                <a:solidFill>
                  <a:srgbClr val="40539E"/>
                </a:solidFill>
              </a:rPr>
              <a:t>New proposed </a:t>
            </a:r>
            <a:r>
              <a:rPr lang="en-GB" dirty="0" err="1">
                <a:solidFill>
                  <a:srgbClr val="40539E"/>
                </a:solidFill>
              </a:rPr>
              <a:t>Frontex</a:t>
            </a:r>
            <a:r>
              <a:rPr lang="en-GB" dirty="0">
                <a:solidFill>
                  <a:srgbClr val="40539E"/>
                </a:solidFill>
              </a:rPr>
              <a:t> regulation </a:t>
            </a:r>
          </a:p>
          <a:p>
            <a:pPr lvl="1"/>
            <a:r>
              <a:rPr lang="en-GB" dirty="0">
                <a:solidFill>
                  <a:srgbClr val="40539E"/>
                </a:solidFill>
              </a:rPr>
              <a:t>State of the Union address by Commission President Jean-Claude Juncker</a:t>
            </a:r>
          </a:p>
          <a:p>
            <a:pPr lvl="1"/>
            <a:endParaRPr lang="en-GB" dirty="0">
              <a:solidFill>
                <a:srgbClr val="40539E"/>
              </a:solidFill>
            </a:endParaRPr>
          </a:p>
          <a:p>
            <a:r>
              <a:rPr lang="en-GB" dirty="0">
                <a:solidFill>
                  <a:srgbClr val="40539E"/>
                </a:solidFill>
              </a:rPr>
              <a:t>Upcoming Events</a:t>
            </a:r>
          </a:p>
          <a:p>
            <a:pPr lvl="1"/>
            <a:r>
              <a:rPr lang="en-GB" dirty="0">
                <a:solidFill>
                  <a:srgbClr val="40539E"/>
                </a:solidFill>
              </a:rPr>
              <a:t>Preparation for the PSCE Conference in Bled</a:t>
            </a:r>
          </a:p>
          <a:p>
            <a:pPr lvl="1"/>
            <a:r>
              <a:rPr lang="en-GB" dirty="0">
                <a:solidFill>
                  <a:srgbClr val="40539E"/>
                </a:solidFill>
              </a:rPr>
              <a:t> </a:t>
            </a:r>
          </a:p>
          <a:p>
            <a:r>
              <a:rPr lang="en-GB" dirty="0">
                <a:solidFill>
                  <a:srgbClr val="40539E"/>
                </a:solidFill>
              </a:rPr>
              <a:t>Past Events</a:t>
            </a:r>
          </a:p>
          <a:p>
            <a:pPr lvl="1"/>
            <a:r>
              <a:rPr lang="en-GB" dirty="0">
                <a:solidFill>
                  <a:srgbClr val="40539E"/>
                </a:solidFill>
              </a:rPr>
              <a:t>PSCE chaired the second discussion panel at the third edition of I4CM </a:t>
            </a:r>
          </a:p>
          <a:p>
            <a:pPr lvl="1"/>
            <a:r>
              <a:rPr lang="en-GB" dirty="0">
                <a:solidFill>
                  <a:srgbClr val="40539E"/>
                </a:solidFill>
              </a:rPr>
              <a:t>PSCE at the 11th Community of Users meeting in Brussels, 5 June 2018</a:t>
            </a:r>
          </a:p>
          <a:p>
            <a:pPr lvl="1"/>
            <a:r>
              <a:rPr lang="en-GB" dirty="0">
                <a:solidFill>
                  <a:srgbClr val="40539E"/>
                </a:solidFill>
              </a:rPr>
              <a:t>Success of the PSCE Conference in Brussels on 23 and 24 May 2018</a:t>
            </a:r>
          </a:p>
          <a:p>
            <a:pPr lvl="1"/>
            <a:endParaRPr lang="en-GB" dirty="0">
              <a:solidFill>
                <a:srgbClr val="40539E"/>
              </a:solidFill>
            </a:endParaRPr>
          </a:p>
          <a:p>
            <a:r>
              <a:rPr lang="en-GB" dirty="0">
                <a:solidFill>
                  <a:srgbClr val="40539E"/>
                </a:solidFill>
              </a:rPr>
              <a:t>PSCE News</a:t>
            </a:r>
          </a:p>
          <a:p>
            <a:pPr lvl="1"/>
            <a:r>
              <a:rPr lang="en-GB" dirty="0">
                <a:solidFill>
                  <a:srgbClr val="40539E"/>
                </a:solidFill>
              </a:rPr>
              <a:t>DRIVER+ </a:t>
            </a:r>
          </a:p>
          <a:p>
            <a:pPr lvl="1"/>
            <a:r>
              <a:rPr lang="en-GB" dirty="0">
                <a:solidFill>
                  <a:srgbClr val="40539E"/>
                </a:solidFill>
              </a:rPr>
              <a:t>BroadWay’s Briefing, Consultation and Networking Event </a:t>
            </a:r>
          </a:p>
          <a:p>
            <a:pPr lvl="1"/>
            <a:r>
              <a:rPr lang="en-GB" dirty="0">
                <a:solidFill>
                  <a:srgbClr val="40539E"/>
                </a:solidFill>
              </a:rPr>
              <a:t>PSCE at </a:t>
            </a:r>
            <a:r>
              <a:rPr lang="en-GB" dirty="0" err="1">
                <a:solidFill>
                  <a:srgbClr val="40539E"/>
                </a:solidFill>
              </a:rPr>
              <a:t>CiProVoT's</a:t>
            </a:r>
            <a:r>
              <a:rPr lang="en-GB" dirty="0">
                <a:solidFill>
                  <a:srgbClr val="40539E"/>
                </a:solidFill>
              </a:rPr>
              <a:t> second partnership meeting and first International Training</a:t>
            </a:r>
          </a:p>
          <a:p>
            <a:pPr lvl="1"/>
            <a:r>
              <a:rPr lang="en-GB" dirty="0">
                <a:solidFill>
                  <a:srgbClr val="40539E"/>
                </a:solidFill>
              </a:rPr>
              <a:t>New PSCE members</a:t>
            </a:r>
          </a:p>
          <a:p>
            <a:pPr lvl="1"/>
            <a:endParaRPr lang="en-GB" dirty="0">
              <a:solidFill>
                <a:srgbClr val="40539E"/>
              </a:solidFill>
            </a:endParaRPr>
          </a:p>
          <a:p>
            <a:r>
              <a:rPr lang="en-GB" dirty="0">
                <a:solidFill>
                  <a:srgbClr val="40539E"/>
                </a:solidFill>
              </a:rPr>
              <a:t>PSCE White Papers</a:t>
            </a:r>
          </a:p>
          <a:p>
            <a:pPr lvl="1"/>
            <a:r>
              <a:rPr lang="en-GB" dirty="0">
                <a:solidFill>
                  <a:srgbClr val="40539E"/>
                </a:solidFill>
              </a:rPr>
              <a:t>Next Generation Emergency Services – The EMYNOS project</a:t>
            </a:r>
          </a:p>
          <a:p>
            <a:pPr lvl="1"/>
            <a:r>
              <a:rPr lang="en-GB" dirty="0">
                <a:solidFill>
                  <a:srgbClr val="40539E"/>
                </a:solidFill>
              </a:rPr>
              <a:t>User-centred semantic interoperability during disaster response</a:t>
            </a:r>
            <a:endParaRPr lang="en-US" dirty="0">
              <a:solidFill>
                <a:srgbClr val="40539E"/>
              </a:solidFill>
            </a:endParaRPr>
          </a:p>
        </p:txBody>
      </p:sp>
      <p:sp>
        <p:nvSpPr>
          <p:cNvPr id="4" name="Rectangle 3">
            <a:extLst>
              <a:ext uri="{FF2B5EF4-FFF2-40B4-BE49-F238E27FC236}">
                <a16:creationId xmlns:a16="http://schemas.microsoft.com/office/drawing/2014/main" xmlns="" id="{3143A8E2-4747-A34B-B624-9D7133DC4EF7}"/>
              </a:ext>
            </a:extLst>
          </p:cNvPr>
          <p:cNvSpPr/>
          <p:nvPr/>
        </p:nvSpPr>
        <p:spPr>
          <a:xfrm>
            <a:off x="4909458" y="6488668"/>
            <a:ext cx="7434942" cy="369332"/>
          </a:xfrm>
          <a:prstGeom prst="rect">
            <a:avLst/>
          </a:prstGeom>
        </p:spPr>
        <p:txBody>
          <a:bodyPr wrap="square">
            <a:spAutoFit/>
          </a:bodyPr>
          <a:lstStyle/>
          <a:p>
            <a:r>
              <a:rPr lang="en-US" dirty="0">
                <a:hlinkClick r:id="rId3"/>
              </a:rPr>
              <a:t>https://www.psc-europe.eu/images/PSCE_newsletter_-_October_2018.pdf</a:t>
            </a:r>
            <a:r>
              <a:rPr lang="en-US" dirty="0"/>
              <a:t> </a:t>
            </a:r>
          </a:p>
        </p:txBody>
      </p:sp>
    </p:spTree>
    <p:extLst>
      <p:ext uri="{BB962C8B-B14F-4D97-AF65-F5344CB8AC3E}">
        <p14:creationId xmlns:p14="http://schemas.microsoft.com/office/powerpoint/2010/main" val="1872635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a:solidFill>
                  <a:srgbClr val="2185C5"/>
                </a:solidFill>
                <a:ea typeface="+mn-ea"/>
                <a:cs typeface="+mn-cs"/>
              </a:rPr>
              <a:t>International Cooperation in Public Safety</a:t>
            </a:r>
          </a:p>
        </p:txBody>
      </p:sp>
      <p:sp>
        <p:nvSpPr>
          <p:cNvPr id="3" name="Content Placeholder 2"/>
          <p:cNvSpPr>
            <a:spLocks noGrp="1"/>
          </p:cNvSpPr>
          <p:nvPr>
            <p:ph idx="1"/>
          </p:nvPr>
        </p:nvSpPr>
        <p:spPr/>
        <p:txBody>
          <a:bodyPr>
            <a:normAutofit/>
          </a:bodyPr>
          <a:lstStyle/>
          <a:p>
            <a:pPr marL="0" indent="0">
              <a:buNone/>
            </a:pPr>
            <a:r>
              <a:rPr lang="en-GB" sz="2600" b="1" dirty="0">
                <a:solidFill>
                  <a:srgbClr val="2185C5"/>
                </a:solidFill>
                <a:latin typeface="+mj-lt"/>
              </a:rPr>
              <a:t>FirstNet and PSCE arranged a global meeting for Governments and Agencies in May 2018</a:t>
            </a:r>
          </a:p>
          <a:p>
            <a:pPr marL="0" indent="0" algn="ctr">
              <a:buNone/>
            </a:pPr>
            <a:endParaRPr lang="en-GB" sz="2600" b="1" dirty="0">
              <a:solidFill>
                <a:srgbClr val="FF0000"/>
              </a:solidFill>
            </a:endParaRPr>
          </a:p>
          <a:p>
            <a:pPr marL="0" indent="0">
              <a:buNone/>
            </a:pPr>
            <a:r>
              <a:rPr lang="en-GB" sz="2600" b="1" dirty="0">
                <a:solidFill>
                  <a:srgbClr val="2185C5"/>
                </a:solidFill>
                <a:latin typeface="+mj-lt"/>
              </a:rPr>
              <a:t>On the agenda</a:t>
            </a:r>
            <a:r>
              <a:rPr lang="mr-IN" sz="2600" b="1" dirty="0">
                <a:solidFill>
                  <a:srgbClr val="2185C5"/>
                </a:solidFill>
                <a:latin typeface="+mj-lt"/>
              </a:rPr>
              <a:t>…</a:t>
            </a:r>
            <a:endParaRPr lang="en-GB" sz="2600" b="1" dirty="0">
              <a:solidFill>
                <a:srgbClr val="2185C5"/>
              </a:solidFill>
              <a:latin typeface="+mj-lt"/>
            </a:endParaRPr>
          </a:p>
          <a:p>
            <a:r>
              <a:rPr lang="en-GB" sz="2400" b="1" dirty="0">
                <a:solidFill>
                  <a:srgbClr val="FF0000"/>
                </a:solidFill>
              </a:rPr>
              <a:t>our common goals for future evolution of 3GPP mission critical standards, to continue supporting the needs of public safety</a:t>
            </a:r>
          </a:p>
        </p:txBody>
      </p:sp>
      <p:pic>
        <p:nvPicPr>
          <p:cNvPr id="4" name="Picture 3"/>
          <p:cNvPicPr>
            <a:picLocks noChangeAspect="1"/>
          </p:cNvPicPr>
          <p:nvPr/>
        </p:nvPicPr>
        <p:blipFill>
          <a:blip r:embed="rId2"/>
          <a:stretch>
            <a:fillRect/>
          </a:stretch>
        </p:blipFill>
        <p:spPr>
          <a:xfrm>
            <a:off x="3109756" y="5882089"/>
            <a:ext cx="2463800" cy="7112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6236" y="5727700"/>
            <a:ext cx="2677442" cy="1019978"/>
          </a:xfrm>
          <a:prstGeom prst="rect">
            <a:avLst/>
          </a:prstGeom>
        </p:spPr>
      </p:pic>
      <p:sp>
        <p:nvSpPr>
          <p:cNvPr id="5" name="Rectangle 4">
            <a:extLst>
              <a:ext uri="{FF2B5EF4-FFF2-40B4-BE49-F238E27FC236}">
                <a16:creationId xmlns:a16="http://schemas.microsoft.com/office/drawing/2014/main" xmlns="" id="{26D6C981-FC9C-974B-8235-5F3541177FEC}"/>
              </a:ext>
            </a:extLst>
          </p:cNvPr>
          <p:cNvSpPr/>
          <p:nvPr/>
        </p:nvSpPr>
        <p:spPr>
          <a:xfrm>
            <a:off x="266700" y="4995055"/>
            <a:ext cx="11517086" cy="646331"/>
          </a:xfrm>
          <a:prstGeom prst="rect">
            <a:avLst/>
          </a:prstGeom>
        </p:spPr>
        <p:txBody>
          <a:bodyPr wrap="square">
            <a:spAutoFit/>
          </a:bodyPr>
          <a:lstStyle/>
          <a:p>
            <a:r>
              <a:rPr lang="en-US" dirty="0"/>
              <a:t>https://</a:t>
            </a:r>
            <a:r>
              <a:rPr lang="en-US" dirty="0" err="1"/>
              <a:t>www.psc-europe.eu</a:t>
            </a:r>
            <a:r>
              <a:rPr lang="en-US" dirty="0"/>
              <a:t>/news-events/news/345-global-government-leaders-forum-highlights-innovation-in-public-safety-broadband-2.html</a:t>
            </a:r>
          </a:p>
        </p:txBody>
      </p:sp>
      <p:sp>
        <p:nvSpPr>
          <p:cNvPr id="7" name="Rectangle 6">
            <a:extLst>
              <a:ext uri="{FF2B5EF4-FFF2-40B4-BE49-F238E27FC236}">
                <a16:creationId xmlns:a16="http://schemas.microsoft.com/office/drawing/2014/main" xmlns="" id="{1D0AC0D0-861D-BC4D-AAE5-2600147F5FCB}"/>
              </a:ext>
            </a:extLst>
          </p:cNvPr>
          <p:cNvSpPr/>
          <p:nvPr/>
        </p:nvSpPr>
        <p:spPr>
          <a:xfrm>
            <a:off x="408214" y="4219647"/>
            <a:ext cx="11375572" cy="646331"/>
          </a:xfrm>
          <a:prstGeom prst="rect">
            <a:avLst/>
          </a:prstGeom>
        </p:spPr>
        <p:txBody>
          <a:bodyPr wrap="square">
            <a:spAutoFit/>
          </a:bodyPr>
          <a:lstStyle/>
          <a:p>
            <a:r>
              <a:rPr lang="en-GB" i="1" dirty="0">
                <a:solidFill>
                  <a:srgbClr val="6C7A8A"/>
                </a:solidFill>
                <a:latin typeface="equiplight"/>
              </a:rPr>
              <a:t>‘government leaders from more than 20 countries gathered to discuss their experiences, challenges, and solutions for deploying broadband networks to help first responders communicate’</a:t>
            </a:r>
            <a:endParaRPr lang="en-US" i="1" dirty="0"/>
          </a:p>
        </p:txBody>
      </p:sp>
    </p:spTree>
    <p:extLst>
      <p:ext uri="{BB962C8B-B14F-4D97-AF65-F5344CB8AC3E}">
        <p14:creationId xmlns:p14="http://schemas.microsoft.com/office/powerpoint/2010/main" val="2496593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22870" y="3547109"/>
            <a:ext cx="9946257" cy="3308598"/>
          </a:xfrm>
          <a:prstGeom prst="rect">
            <a:avLst/>
          </a:prstGeom>
          <a:noFill/>
        </p:spPr>
        <p:txBody>
          <a:bodyPr wrap="square" rtlCol="0">
            <a:spAutoFit/>
          </a:bodyPr>
          <a:lstStyle/>
          <a:p>
            <a:pPr algn="ctr"/>
            <a:endParaRPr lang="en-GB" sz="2500" b="1" dirty="0">
              <a:solidFill>
                <a:srgbClr val="1748B2"/>
              </a:solidFill>
            </a:endParaRPr>
          </a:p>
          <a:p>
            <a:pPr algn="ctr"/>
            <a:endParaRPr lang="en-GB" sz="2500" b="1" dirty="0">
              <a:solidFill>
                <a:srgbClr val="1748B2"/>
              </a:solidFill>
            </a:endParaRPr>
          </a:p>
          <a:p>
            <a:pPr lvl="1"/>
            <a:r>
              <a:rPr lang="en-US" sz="2800" b="1" dirty="0">
                <a:solidFill>
                  <a:srgbClr val="3F51A0"/>
                </a:solidFill>
                <a:latin typeface="arial" charset="0"/>
              </a:rPr>
              <a:t>BroadWay : </a:t>
            </a:r>
            <a:r>
              <a:rPr lang="en-US" sz="2800" dirty="0">
                <a:solidFill>
                  <a:srgbClr val="3F51A0"/>
                </a:solidFill>
                <a:latin typeface="arial" charset="0"/>
              </a:rPr>
              <a:t>A </a:t>
            </a:r>
            <a:r>
              <a:rPr lang="en-US" sz="2800" dirty="0">
                <a:solidFill>
                  <a:srgbClr val="40539E"/>
                </a:solidFill>
                <a:latin typeface="arial" charset="0"/>
              </a:rPr>
              <a:t>new</a:t>
            </a:r>
            <a:r>
              <a:rPr lang="en-US" sz="2800" dirty="0">
                <a:solidFill>
                  <a:srgbClr val="3F51A0"/>
                </a:solidFill>
                <a:latin typeface="arial" charset="0"/>
              </a:rPr>
              <a:t> step towards a pan-European 			 	broadband mobile public safety network</a:t>
            </a:r>
          </a:p>
          <a:p>
            <a:pPr lvl="1"/>
            <a:endParaRPr lang="en-US" sz="2800" dirty="0">
              <a:solidFill>
                <a:srgbClr val="3F51A0"/>
              </a:solidFill>
              <a:latin typeface="arial" charset="0"/>
            </a:endParaRPr>
          </a:p>
          <a:p>
            <a:pPr lvl="1"/>
            <a:endParaRPr lang="en-GB" sz="2500" b="1" dirty="0"/>
          </a:p>
          <a:p>
            <a:pPr algn="ctr"/>
            <a:endParaRPr lang="en-GB" sz="2500" b="1" dirty="0"/>
          </a:p>
          <a:p>
            <a:pPr algn="ctr"/>
            <a:endParaRPr lang="en-GB" sz="2500" b="1" dirty="0"/>
          </a:p>
        </p:txBody>
      </p:sp>
      <p:sp>
        <p:nvSpPr>
          <p:cNvPr id="8" name="TextBox 7">
            <a:extLst>
              <a:ext uri="{FF2B5EF4-FFF2-40B4-BE49-F238E27FC236}">
                <a16:creationId xmlns:a16="http://schemas.microsoft.com/office/drawing/2014/main" xmlns="" id="{0C02FEF2-2DFC-5F47-A41C-3A9E980BD059}"/>
              </a:ext>
            </a:extLst>
          </p:cNvPr>
          <p:cNvSpPr txBox="1"/>
          <p:nvPr/>
        </p:nvSpPr>
        <p:spPr>
          <a:xfrm>
            <a:off x="4243537" y="2250348"/>
            <a:ext cx="3704925" cy="523220"/>
          </a:xfrm>
          <a:prstGeom prst="rect">
            <a:avLst/>
          </a:prstGeom>
          <a:noFill/>
        </p:spPr>
        <p:txBody>
          <a:bodyPr wrap="none" rtlCol="0">
            <a:spAutoFit/>
          </a:bodyPr>
          <a:lstStyle/>
          <a:p>
            <a:r>
              <a:rPr lang="en-US" sz="2800" b="1" dirty="0" err="1">
                <a:solidFill>
                  <a:srgbClr val="1748B2"/>
                </a:solidFill>
              </a:rPr>
              <a:t>www.broadway-info.eu</a:t>
            </a:r>
            <a:endParaRPr lang="en-US" sz="2800" b="1" dirty="0">
              <a:solidFill>
                <a:srgbClr val="1748B2"/>
              </a:solidFill>
            </a:endParaRPr>
          </a:p>
        </p:txBody>
      </p:sp>
      <p:pic>
        <p:nvPicPr>
          <p:cNvPr id="4" name="Picture 3">
            <a:extLst>
              <a:ext uri="{FF2B5EF4-FFF2-40B4-BE49-F238E27FC236}">
                <a16:creationId xmlns:a16="http://schemas.microsoft.com/office/drawing/2014/main" xmlns="" id="{3A28E1C6-8D29-F545-855D-8C8061F6F0D4}"/>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408259" y="546652"/>
            <a:ext cx="5397500" cy="1879600"/>
          </a:xfrm>
          <a:prstGeom prst="rect">
            <a:avLst/>
          </a:prstGeom>
        </p:spPr>
      </p:pic>
    </p:spTree>
    <p:extLst>
      <p:ext uri="{BB962C8B-B14F-4D97-AF65-F5344CB8AC3E}">
        <p14:creationId xmlns:p14="http://schemas.microsoft.com/office/powerpoint/2010/main" val="14440304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hr-HR" dirty="0"/>
              <a:t>			</a:t>
            </a:r>
          </a:p>
          <a:p>
            <a:r>
              <a:rPr lang="hr-HR" dirty="0"/>
              <a:t>				</a:t>
            </a:r>
          </a:p>
          <a:p>
            <a:r>
              <a:rPr lang="hr-HR" dirty="0"/>
              <a:t>				</a:t>
            </a:r>
            <a:endParaRPr lang="hr-HR" b="1" dirty="0">
              <a:solidFill>
                <a:schemeClr val="tx1"/>
              </a:solidFill>
            </a:endParaRPr>
          </a:p>
        </p:txBody>
      </p:sp>
      <p:sp>
        <p:nvSpPr>
          <p:cNvPr id="2" name="AutoShape 2" descr="Slikovni rezultat za europe blank map"/>
          <p:cNvSpPr>
            <a:spLocks noChangeAspect="1" noChangeArrowheads="1"/>
          </p:cNvSpPr>
          <p:nvPr/>
        </p:nvSpPr>
        <p:spPr bwMode="auto">
          <a:xfrm>
            <a:off x="207433" y="-144462"/>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hr-HR" sz="2400"/>
          </a:p>
        </p:txBody>
      </p:sp>
      <p:sp>
        <p:nvSpPr>
          <p:cNvPr id="5" name="AutoShape 4" descr="Slikovni rezultat za europe blank map"/>
          <p:cNvSpPr>
            <a:spLocks noChangeAspect="1" noChangeArrowheads="1"/>
          </p:cNvSpPr>
          <p:nvPr/>
        </p:nvSpPr>
        <p:spPr bwMode="auto">
          <a:xfrm>
            <a:off x="410633" y="7938"/>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hr-HR" sz="2400"/>
          </a:p>
        </p:txBody>
      </p:sp>
      <p:pic>
        <p:nvPicPr>
          <p:cNvPr id="3078" name="Picture 6" descr="Slikovni rezultat za europe blank map no borders"/>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336371" y="1484785"/>
            <a:ext cx="9217024" cy="4838939"/>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Slikovni rezultat za base station tower drawing transparent"/>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5294009" y="3066970"/>
            <a:ext cx="729827" cy="641817"/>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descr="Slikovni rezultat za base station tower drawing transparent"/>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944885" y="2050353"/>
            <a:ext cx="480513" cy="874593"/>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Slikovni rezultat za base station tower drawing transparent"/>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208235" y="1908284"/>
            <a:ext cx="946635" cy="977405"/>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24" descr="Slikovni rezultat za base staion tower drawing transparent"/>
          <p:cNvSpPr>
            <a:spLocks noChangeAspect="1" noChangeArrowheads="1"/>
          </p:cNvSpPr>
          <p:nvPr/>
        </p:nvSpPr>
        <p:spPr bwMode="auto">
          <a:xfrm>
            <a:off x="613833" y="160338"/>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hr-HR" sz="2400"/>
          </a:p>
        </p:txBody>
      </p:sp>
      <p:sp>
        <p:nvSpPr>
          <p:cNvPr id="7" name="AutoShape 26" descr="Slikovni rezultat za base staion tower drawing transparent"/>
          <p:cNvSpPr>
            <a:spLocks noChangeAspect="1" noChangeArrowheads="1"/>
          </p:cNvSpPr>
          <p:nvPr/>
        </p:nvSpPr>
        <p:spPr bwMode="auto">
          <a:xfrm>
            <a:off x="817033" y="312738"/>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hr-HR" sz="2400"/>
          </a:p>
        </p:txBody>
      </p:sp>
      <p:pic>
        <p:nvPicPr>
          <p:cNvPr id="3100" name="Picture 28" descr="Slikovni rezultat za base staion tower drawing transparent"/>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039885" y="4435923"/>
            <a:ext cx="508255" cy="924687"/>
          </a:xfrm>
          <a:prstGeom prst="rect">
            <a:avLst/>
          </a:prstGeom>
          <a:noFill/>
          <a:extLst>
            <a:ext uri="{909E8E84-426E-40DD-AFC4-6F175D3DCCD1}">
              <a14:hiddenFill xmlns:a14="http://schemas.microsoft.com/office/drawing/2010/main">
                <a:solidFill>
                  <a:srgbClr val="FFFFFF"/>
                </a:solidFill>
              </a14:hiddenFill>
            </a:ext>
          </a:extLst>
        </p:spPr>
      </p:pic>
      <p:pic>
        <p:nvPicPr>
          <p:cNvPr id="3102" name="Picture 30" descr="Slikovni rezultat za base staion tower drawing transparent"/>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983765" y="4575157"/>
            <a:ext cx="861624" cy="646219"/>
          </a:xfrm>
          <a:prstGeom prst="rect">
            <a:avLst/>
          </a:prstGeom>
          <a:noFill/>
          <a:extLst>
            <a:ext uri="{909E8E84-426E-40DD-AFC4-6F175D3DCCD1}">
              <a14:hiddenFill xmlns:a14="http://schemas.microsoft.com/office/drawing/2010/main">
                <a:solidFill>
                  <a:srgbClr val="FFFFFF"/>
                </a:solidFill>
              </a14:hiddenFill>
            </a:ext>
          </a:extLst>
        </p:spPr>
      </p:pic>
      <p:pic>
        <p:nvPicPr>
          <p:cNvPr id="3104" name="Picture 32" descr="Slikovni rezultat za base staion tower drawing transparent"/>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5639756" y="4097528"/>
            <a:ext cx="768160" cy="67679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2" descr="Slikovni rezultat za base staion tower drawing transparent"/>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7501283" y="2449541"/>
            <a:ext cx="768160" cy="676793"/>
          </a:xfrm>
          <a:prstGeom prst="rect">
            <a:avLst/>
          </a:prstGeom>
          <a:noFill/>
          <a:extLst>
            <a:ext uri="{909E8E84-426E-40DD-AFC4-6F175D3DCCD1}">
              <a14:hiddenFill xmlns:a14="http://schemas.microsoft.com/office/drawing/2010/main">
                <a:solidFill>
                  <a:srgbClr val="FFFFFF"/>
                </a:solidFill>
              </a14:hiddenFill>
            </a:ext>
          </a:extLst>
        </p:spPr>
      </p:pic>
      <p:pic>
        <p:nvPicPr>
          <p:cNvPr id="3106" name="Picture 34" descr="Slikovni rezultat za base staion tower drawing transparent"/>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6556273" y="4638459"/>
            <a:ext cx="777223" cy="582917"/>
          </a:xfrm>
          <a:prstGeom prst="rect">
            <a:avLst/>
          </a:prstGeom>
          <a:noFill/>
          <a:extLst>
            <a:ext uri="{909E8E84-426E-40DD-AFC4-6F175D3DCCD1}">
              <a14:hiddenFill xmlns:a14="http://schemas.microsoft.com/office/drawing/2010/main">
                <a:solidFill>
                  <a:srgbClr val="FFFFFF"/>
                </a:solidFill>
              </a14:hiddenFill>
            </a:ext>
          </a:extLst>
        </p:spPr>
      </p:pic>
      <p:pic>
        <p:nvPicPr>
          <p:cNvPr id="3108" name="Picture 36" descr="Slikovni rezultat za base station tower drawing transparent"/>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7728182" y="3708785"/>
            <a:ext cx="768085" cy="576064"/>
          </a:xfrm>
          <a:prstGeom prst="rect">
            <a:avLst/>
          </a:prstGeom>
          <a:noFill/>
          <a:extLst>
            <a:ext uri="{909E8E84-426E-40DD-AFC4-6F175D3DCCD1}">
              <a14:hiddenFill xmlns:a14="http://schemas.microsoft.com/office/drawing/2010/main">
                <a:solidFill>
                  <a:srgbClr val="FFFFFF"/>
                </a:solidFill>
              </a14:hiddenFill>
            </a:ext>
          </a:extLst>
        </p:spPr>
      </p:pic>
      <p:pic>
        <p:nvPicPr>
          <p:cNvPr id="3110" name="Picture 38" descr="Slikovni rezultat za base staion tower drawing transparent"/>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7333495" y="4307501"/>
            <a:ext cx="1014276" cy="535313"/>
          </a:xfrm>
          <a:prstGeom prst="rect">
            <a:avLst/>
          </a:prstGeom>
          <a:noFill/>
          <a:extLst>
            <a:ext uri="{909E8E84-426E-40DD-AFC4-6F175D3DCCD1}">
              <a14:hiddenFill xmlns:a14="http://schemas.microsoft.com/office/drawing/2010/main">
                <a:solidFill>
                  <a:srgbClr val="FFFFFF"/>
                </a:solidFill>
              </a14:hiddenFill>
            </a:ext>
          </a:extLst>
        </p:spPr>
      </p:pic>
      <p:pic>
        <p:nvPicPr>
          <p:cNvPr id="3112" name="Picture 40" descr="Slikovni rezultat za base staion tower drawing transparent"/>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8442443" y="3521522"/>
            <a:ext cx="1219200" cy="91440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6" descr="Slikovni rezultat za base station tower drawing transparent"/>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7476362" y="4841500"/>
            <a:ext cx="489751" cy="43069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0" descr="Slikovni rezultat za base station tower drawing transparent"/>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8280610" y="4435925"/>
            <a:ext cx="623252" cy="64351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0" descr="Slikovni rezultat za base staion tower drawing transparent"/>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7966113" y="5221376"/>
            <a:ext cx="657636" cy="493227"/>
          </a:xfrm>
          <a:prstGeom prst="rect">
            <a:avLst/>
          </a:prstGeom>
          <a:noFill/>
          <a:extLst>
            <a:ext uri="{909E8E84-426E-40DD-AFC4-6F175D3DCCD1}">
              <a14:hiddenFill xmlns:a14="http://schemas.microsoft.com/office/drawing/2010/main">
                <a:solidFill>
                  <a:srgbClr val="FFFFFF"/>
                </a:solidFill>
              </a14:hiddenFill>
            </a:ext>
          </a:extLst>
        </p:spPr>
      </p:pic>
      <p:pic>
        <p:nvPicPr>
          <p:cNvPr id="3116" name="Picture 44" descr="Slikovni rezultat za base staion tower drawing transparent"/>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flipH="1">
            <a:off x="6556273" y="3657468"/>
            <a:ext cx="951239" cy="71342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969358" y="1143948"/>
            <a:ext cx="755287" cy="5520613"/>
          </a:xfrm>
          <a:prstGeom prst="rect">
            <a:avLst/>
          </a:prstGeom>
          <a:noFill/>
        </p:spPr>
        <p:txBody>
          <a:bodyPr vert="wordArtVert" wrap="square" rtlCol="0" anchor="ctr" anchorCtr="1">
            <a:noAutofit/>
          </a:bodyPr>
          <a:lstStyle/>
          <a:p>
            <a:r>
              <a:rPr lang="hr-HR" sz="3733" b="1" dirty="0">
                <a:solidFill>
                  <a:srgbClr val="2185C5"/>
                </a:solidFill>
                <a:latin typeface="+mj-lt"/>
              </a:rPr>
              <a:t>Networks</a:t>
            </a:r>
          </a:p>
        </p:txBody>
      </p:sp>
      <p:sp>
        <p:nvSpPr>
          <p:cNvPr id="30" name="TextBox 29"/>
          <p:cNvSpPr txBox="1"/>
          <p:nvPr/>
        </p:nvSpPr>
        <p:spPr>
          <a:xfrm>
            <a:off x="517670" y="404664"/>
            <a:ext cx="3744416" cy="666786"/>
          </a:xfrm>
          <a:prstGeom prst="rect">
            <a:avLst/>
          </a:prstGeom>
          <a:noFill/>
        </p:spPr>
        <p:txBody>
          <a:bodyPr wrap="square" rtlCol="0">
            <a:spAutoFit/>
          </a:bodyPr>
          <a:lstStyle/>
          <a:p>
            <a:r>
              <a:rPr lang="hr-HR" sz="3733" b="1" dirty="0">
                <a:solidFill>
                  <a:srgbClr val="2185C5"/>
                </a:solidFill>
              </a:rPr>
              <a:t>PPDR have today</a:t>
            </a:r>
          </a:p>
        </p:txBody>
      </p:sp>
      <p:sp>
        <p:nvSpPr>
          <p:cNvPr id="26" name="TextBox 25"/>
          <p:cNvSpPr txBox="1"/>
          <p:nvPr/>
        </p:nvSpPr>
        <p:spPr>
          <a:xfrm>
            <a:off x="9614619" y="6483053"/>
            <a:ext cx="2508059" cy="369332"/>
          </a:xfrm>
          <a:prstGeom prst="rect">
            <a:avLst/>
          </a:prstGeom>
          <a:noFill/>
        </p:spPr>
        <p:txBody>
          <a:bodyPr wrap="none" rtlCol="0">
            <a:spAutoFit/>
          </a:bodyPr>
          <a:lstStyle/>
          <a:p>
            <a:r>
              <a:rPr lang="en-GB" dirty="0" err="1"/>
              <a:t>Sanja</a:t>
            </a:r>
            <a:r>
              <a:rPr lang="en-GB" dirty="0"/>
              <a:t> </a:t>
            </a:r>
            <a:r>
              <a:rPr lang="en-GB" dirty="0" err="1"/>
              <a:t>Holen</a:t>
            </a:r>
            <a:r>
              <a:rPr lang="en-GB" dirty="0"/>
              <a:t>, Croatia MoI</a:t>
            </a:r>
          </a:p>
        </p:txBody>
      </p:sp>
      <p:pic>
        <p:nvPicPr>
          <p:cNvPr id="32" name="Picture 31">
            <a:extLst>
              <a:ext uri="{FF2B5EF4-FFF2-40B4-BE49-F238E27FC236}">
                <a16:creationId xmlns:a16="http://schemas.microsoft.com/office/drawing/2014/main" xmlns="" id="{77AA0790-3C89-2342-8664-74D457DC23A5}"/>
              </a:ext>
            </a:extLst>
          </p:cNvPr>
          <p:cNvPicPr>
            <a:picLocks noChangeAspect="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13246" y="59022"/>
            <a:ext cx="2409431" cy="839049"/>
          </a:xfrm>
          <a:prstGeom prst="rect">
            <a:avLst/>
          </a:prstGeom>
        </p:spPr>
      </p:pic>
    </p:spTree>
    <p:custDataLst>
      <p:tags r:id="rId1"/>
    </p:custDataLst>
    <p:extLst>
      <p:ext uri="{BB962C8B-B14F-4D97-AF65-F5344CB8AC3E}">
        <p14:creationId xmlns:p14="http://schemas.microsoft.com/office/powerpoint/2010/main" val="710092322"/>
      </p:ext>
    </p:extLst>
  </p:cSld>
  <p:clrMapOvr>
    <a:masterClrMapping/>
  </p:clrMapOvr>
  <mc:AlternateContent xmlns:mc="http://schemas.openxmlformats.org/markup-compatibility/2006" xmlns:p14="http://schemas.microsoft.com/office/powerpoint/2010/main">
    <mc:Choice Requires="p14">
      <p:transition spd="slow" p14:dur="2000" advTm="16867"/>
    </mc:Choice>
    <mc:Fallback xmlns="">
      <p:transition spd="slow" advTm="16867"/>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hr-HR" dirty="0"/>
              <a:t>			</a:t>
            </a:r>
          </a:p>
          <a:p>
            <a:r>
              <a:rPr lang="hr-HR" dirty="0"/>
              <a:t>				</a:t>
            </a:r>
          </a:p>
          <a:p>
            <a:r>
              <a:rPr lang="hr-HR" dirty="0"/>
              <a:t>				</a:t>
            </a:r>
            <a:endParaRPr lang="hr-HR" b="1" dirty="0">
              <a:solidFill>
                <a:schemeClr val="tx1"/>
              </a:solidFill>
            </a:endParaRPr>
          </a:p>
        </p:txBody>
      </p:sp>
      <p:pic>
        <p:nvPicPr>
          <p:cNvPr id="5" name="Picture 6" descr="Slikovni rezultat za europe blank map no borders"/>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336371" y="1484785"/>
            <a:ext cx="9217024" cy="483893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Slikovni rezultat za base staion tower drawing transparent"/>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943872" y="1643879"/>
            <a:ext cx="4512501" cy="396834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983723" y="1124744"/>
            <a:ext cx="755287" cy="5568619"/>
          </a:xfrm>
          <a:prstGeom prst="rect">
            <a:avLst/>
          </a:prstGeom>
          <a:noFill/>
        </p:spPr>
        <p:txBody>
          <a:bodyPr vert="wordArtVert" wrap="square" rtlCol="0" anchor="ctr" anchorCtr="1">
            <a:noAutofit/>
          </a:bodyPr>
          <a:lstStyle/>
          <a:p>
            <a:r>
              <a:rPr lang="hr-HR" sz="3733" b="1" dirty="0">
                <a:solidFill>
                  <a:srgbClr val="2185C5"/>
                </a:solidFill>
                <a:latin typeface="+mj-lt"/>
              </a:rPr>
              <a:t>Networks</a:t>
            </a:r>
          </a:p>
        </p:txBody>
      </p:sp>
      <p:sp>
        <p:nvSpPr>
          <p:cNvPr id="9" name="TextBox 8"/>
          <p:cNvSpPr txBox="1"/>
          <p:nvPr/>
        </p:nvSpPr>
        <p:spPr>
          <a:xfrm>
            <a:off x="517670" y="404664"/>
            <a:ext cx="5682714" cy="666786"/>
          </a:xfrm>
          <a:prstGeom prst="rect">
            <a:avLst/>
          </a:prstGeom>
          <a:noFill/>
        </p:spPr>
        <p:txBody>
          <a:bodyPr wrap="square" rtlCol="0">
            <a:spAutoFit/>
          </a:bodyPr>
          <a:lstStyle/>
          <a:p>
            <a:r>
              <a:rPr lang="en-GB" sz="3733" b="1" dirty="0">
                <a:solidFill>
                  <a:srgbClr val="2185C5"/>
                </a:solidFill>
              </a:rPr>
              <a:t>What PPDR need today?</a:t>
            </a:r>
          </a:p>
        </p:txBody>
      </p:sp>
      <p:sp>
        <p:nvSpPr>
          <p:cNvPr id="10" name="TextBox 9"/>
          <p:cNvSpPr txBox="1"/>
          <p:nvPr/>
        </p:nvSpPr>
        <p:spPr>
          <a:xfrm>
            <a:off x="9614619" y="6483053"/>
            <a:ext cx="2508059" cy="369332"/>
          </a:xfrm>
          <a:prstGeom prst="rect">
            <a:avLst/>
          </a:prstGeom>
          <a:noFill/>
        </p:spPr>
        <p:txBody>
          <a:bodyPr wrap="none" rtlCol="0">
            <a:spAutoFit/>
          </a:bodyPr>
          <a:lstStyle/>
          <a:p>
            <a:r>
              <a:rPr lang="en-GB" dirty="0" err="1"/>
              <a:t>Sanja</a:t>
            </a:r>
            <a:r>
              <a:rPr lang="en-GB" dirty="0"/>
              <a:t> </a:t>
            </a:r>
            <a:r>
              <a:rPr lang="en-GB" dirty="0" err="1"/>
              <a:t>Holen</a:t>
            </a:r>
            <a:r>
              <a:rPr lang="en-GB" dirty="0"/>
              <a:t>, Croatia MoI</a:t>
            </a:r>
          </a:p>
        </p:txBody>
      </p:sp>
      <p:pic>
        <p:nvPicPr>
          <p:cNvPr id="12" name="Picture 11">
            <a:extLst>
              <a:ext uri="{FF2B5EF4-FFF2-40B4-BE49-F238E27FC236}">
                <a16:creationId xmlns:a16="http://schemas.microsoft.com/office/drawing/2014/main" xmlns="" id="{86FC44B6-683B-8F48-A891-4B09571ADE5D}"/>
              </a:ext>
            </a:extLst>
          </p:cNvPr>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13246" y="59022"/>
            <a:ext cx="2409431" cy="839049"/>
          </a:xfrm>
          <a:prstGeom prst="rect">
            <a:avLst/>
          </a:prstGeom>
        </p:spPr>
      </p:pic>
    </p:spTree>
    <p:custDataLst>
      <p:tags r:id="rId1"/>
    </p:custDataLst>
    <p:extLst>
      <p:ext uri="{BB962C8B-B14F-4D97-AF65-F5344CB8AC3E}">
        <p14:creationId xmlns:p14="http://schemas.microsoft.com/office/powerpoint/2010/main" val="887608647"/>
      </p:ext>
    </p:extLst>
  </p:cSld>
  <p:clrMapOvr>
    <a:masterClrMapping/>
  </p:clrMapOvr>
  <mc:AlternateContent xmlns:mc="http://schemas.openxmlformats.org/markup-compatibility/2006" xmlns:p14="http://schemas.microsoft.com/office/powerpoint/2010/main">
    <mc:Choice Requires="p14">
      <p:transition spd="slow" p14:dur="2000" advTm="13219"/>
    </mc:Choice>
    <mc:Fallback xmlns="">
      <p:transition spd="slow" advTm="13219"/>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CA86472-56EC-F34F-A539-5DB0FC56E61B}"/>
              </a:ext>
            </a:extLst>
          </p:cNvPr>
          <p:cNvSpPr>
            <a:spLocks noGrp="1"/>
          </p:cNvSpPr>
          <p:nvPr>
            <p:ph type="title"/>
          </p:nvPr>
        </p:nvSpPr>
        <p:spPr/>
        <p:txBody>
          <a:bodyPr/>
          <a:lstStyle/>
          <a:p>
            <a:r>
              <a:rPr lang="en-US" b="1" dirty="0">
                <a:solidFill>
                  <a:srgbClr val="40539E"/>
                </a:solidFill>
              </a:rPr>
              <a:t>BroadWay Goal</a:t>
            </a:r>
          </a:p>
        </p:txBody>
      </p:sp>
      <p:sp>
        <p:nvSpPr>
          <p:cNvPr id="3" name="Content Placeholder 2">
            <a:extLst>
              <a:ext uri="{FF2B5EF4-FFF2-40B4-BE49-F238E27FC236}">
                <a16:creationId xmlns:a16="http://schemas.microsoft.com/office/drawing/2014/main" xmlns="" id="{A452F7B4-FC92-4945-AE57-CA74DFE4614E}"/>
              </a:ext>
            </a:extLst>
          </p:cNvPr>
          <p:cNvSpPr>
            <a:spLocks noGrp="1"/>
          </p:cNvSpPr>
          <p:nvPr>
            <p:ph idx="1"/>
          </p:nvPr>
        </p:nvSpPr>
        <p:spPr/>
        <p:txBody>
          <a:bodyPr/>
          <a:lstStyle/>
          <a:p>
            <a:pPr marL="0" indent="0">
              <a:buNone/>
            </a:pPr>
            <a:r>
              <a:rPr lang="en-GB" dirty="0">
                <a:solidFill>
                  <a:srgbClr val="40539E"/>
                </a:solidFill>
              </a:rPr>
              <a:t>The primary goal of this project is to: </a:t>
            </a:r>
          </a:p>
          <a:p>
            <a:pPr marL="0" indent="0" algn="ctr">
              <a:buNone/>
            </a:pPr>
            <a:r>
              <a:rPr lang="en-GB" b="1" i="1" dirty="0">
                <a:solidFill>
                  <a:srgbClr val="FF0000"/>
                </a:solidFill>
              </a:rPr>
              <a:t>Procure Innovation activity </a:t>
            </a:r>
            <a:r>
              <a:rPr lang="en-GB" b="1" i="1" dirty="0">
                <a:solidFill>
                  <a:srgbClr val="40539E"/>
                </a:solidFill>
              </a:rPr>
              <a:t>to develop and demonstrate TRL8 technologies that will enable a pan-European interoperable broadband mobile system for PPDR, validated by sustainable testing facilities </a:t>
            </a:r>
            <a:endParaRPr lang="en-GB" dirty="0">
              <a:solidFill>
                <a:srgbClr val="40539E"/>
              </a:solidFill>
            </a:endParaRPr>
          </a:p>
          <a:p>
            <a:endParaRPr lang="en-US" dirty="0"/>
          </a:p>
        </p:txBody>
      </p:sp>
    </p:spTree>
    <p:extLst>
      <p:ext uri="{BB962C8B-B14F-4D97-AF65-F5344CB8AC3E}">
        <p14:creationId xmlns:p14="http://schemas.microsoft.com/office/powerpoint/2010/main" val="27204013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7646DF0C-BEF8-4843-BCA4-28C56F5DC30E}"/>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399102" y="2850774"/>
            <a:ext cx="3189406" cy="1133247"/>
          </a:xfrm>
          <a:prstGeom prst="rect">
            <a:avLst/>
          </a:prstGeom>
        </p:spPr>
      </p:pic>
      <p:pic>
        <p:nvPicPr>
          <p:cNvPr id="7" name="Picture 6">
            <a:extLst>
              <a:ext uri="{FF2B5EF4-FFF2-40B4-BE49-F238E27FC236}">
                <a16:creationId xmlns:a16="http://schemas.microsoft.com/office/drawing/2014/main" xmlns="" id="{1693688A-DF9D-444B-9564-494D68C40F25}"/>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492249" y="2889297"/>
            <a:ext cx="3170681" cy="1107199"/>
          </a:xfrm>
          <a:prstGeom prst="rect">
            <a:avLst/>
          </a:prstGeom>
        </p:spPr>
      </p:pic>
      <p:cxnSp>
        <p:nvCxnSpPr>
          <p:cNvPr id="10" name="Straight Arrow Connector 9">
            <a:extLst>
              <a:ext uri="{FF2B5EF4-FFF2-40B4-BE49-F238E27FC236}">
                <a16:creationId xmlns:a16="http://schemas.microsoft.com/office/drawing/2014/main" xmlns="" id="{5A84B6C4-4191-DF4B-88E9-C15D31801BED}"/>
              </a:ext>
            </a:extLst>
          </p:cNvPr>
          <p:cNvCxnSpPr>
            <a:cxnSpLocks/>
          </p:cNvCxnSpPr>
          <p:nvPr/>
        </p:nvCxnSpPr>
        <p:spPr>
          <a:xfrm>
            <a:off x="154546" y="2253803"/>
            <a:ext cx="3928057"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xmlns="" id="{EA33D489-E311-5849-BC96-A2C1E5A5CD89}"/>
              </a:ext>
            </a:extLst>
          </p:cNvPr>
          <p:cNvCxnSpPr>
            <a:cxnSpLocks/>
          </p:cNvCxnSpPr>
          <p:nvPr/>
        </p:nvCxnSpPr>
        <p:spPr>
          <a:xfrm>
            <a:off x="4082603" y="2253803"/>
            <a:ext cx="3928057"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xmlns="" id="{45BF7CF7-C8CD-B141-9C83-47B2CB0FA1C5}"/>
              </a:ext>
            </a:extLst>
          </p:cNvPr>
          <p:cNvCxnSpPr>
            <a:cxnSpLocks/>
          </p:cNvCxnSpPr>
          <p:nvPr/>
        </p:nvCxnSpPr>
        <p:spPr>
          <a:xfrm>
            <a:off x="8010660" y="2253803"/>
            <a:ext cx="3928057"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xmlns="" id="{41661435-1DF5-C342-89A4-68B115FCC80A}"/>
              </a:ext>
            </a:extLst>
          </p:cNvPr>
          <p:cNvCxnSpPr/>
          <p:nvPr/>
        </p:nvCxnSpPr>
        <p:spPr>
          <a:xfrm>
            <a:off x="4082603" y="940158"/>
            <a:ext cx="0" cy="4533363"/>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xmlns="" id="{86C88882-8C06-D346-9451-6829C9570175}"/>
              </a:ext>
            </a:extLst>
          </p:cNvPr>
          <p:cNvCxnSpPr/>
          <p:nvPr/>
        </p:nvCxnSpPr>
        <p:spPr>
          <a:xfrm>
            <a:off x="8010660" y="940158"/>
            <a:ext cx="0" cy="4533363"/>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xmlns="" id="{F1025EB0-B919-5D43-88FC-E2EF12C417F7}"/>
              </a:ext>
            </a:extLst>
          </p:cNvPr>
          <p:cNvSpPr txBox="1"/>
          <p:nvPr/>
        </p:nvSpPr>
        <p:spPr>
          <a:xfrm>
            <a:off x="3614109" y="431509"/>
            <a:ext cx="951543" cy="369332"/>
          </a:xfrm>
          <a:prstGeom prst="rect">
            <a:avLst/>
          </a:prstGeom>
          <a:noFill/>
        </p:spPr>
        <p:txBody>
          <a:bodyPr wrap="none" rtlCol="0">
            <a:spAutoFit/>
          </a:bodyPr>
          <a:lstStyle/>
          <a:p>
            <a:r>
              <a:rPr lang="en-US" b="1" dirty="0">
                <a:solidFill>
                  <a:srgbClr val="1748B2"/>
                </a:solidFill>
              </a:rPr>
              <a:t>May ‘18</a:t>
            </a:r>
          </a:p>
        </p:txBody>
      </p:sp>
      <p:sp>
        <p:nvSpPr>
          <p:cNvPr id="18" name="TextBox 17">
            <a:extLst>
              <a:ext uri="{FF2B5EF4-FFF2-40B4-BE49-F238E27FC236}">
                <a16:creationId xmlns:a16="http://schemas.microsoft.com/office/drawing/2014/main" xmlns="" id="{AFE1074C-CA74-C54E-983B-C99C2BE08AC3}"/>
              </a:ext>
            </a:extLst>
          </p:cNvPr>
          <p:cNvSpPr txBox="1"/>
          <p:nvPr/>
        </p:nvSpPr>
        <p:spPr>
          <a:xfrm>
            <a:off x="7405366" y="433860"/>
            <a:ext cx="1210588" cy="369332"/>
          </a:xfrm>
          <a:prstGeom prst="rect">
            <a:avLst/>
          </a:prstGeom>
          <a:noFill/>
        </p:spPr>
        <p:txBody>
          <a:bodyPr wrap="none" rtlCol="0">
            <a:spAutoFit/>
          </a:bodyPr>
          <a:lstStyle/>
          <a:p>
            <a:r>
              <a:rPr lang="en-US" b="1" dirty="0">
                <a:solidFill>
                  <a:srgbClr val="1748B2"/>
                </a:solidFill>
              </a:rPr>
              <a:t>2021/2022</a:t>
            </a:r>
          </a:p>
        </p:txBody>
      </p:sp>
      <p:sp>
        <p:nvSpPr>
          <p:cNvPr id="19" name="TextBox 18">
            <a:extLst>
              <a:ext uri="{FF2B5EF4-FFF2-40B4-BE49-F238E27FC236}">
                <a16:creationId xmlns:a16="http://schemas.microsoft.com/office/drawing/2014/main" xmlns="" id="{B5868F57-8297-4640-BFC4-ECE8EE08D97C}"/>
              </a:ext>
            </a:extLst>
          </p:cNvPr>
          <p:cNvSpPr txBox="1"/>
          <p:nvPr/>
        </p:nvSpPr>
        <p:spPr>
          <a:xfrm>
            <a:off x="1475737" y="4997003"/>
            <a:ext cx="1311449" cy="369332"/>
          </a:xfrm>
          <a:prstGeom prst="rect">
            <a:avLst/>
          </a:prstGeom>
          <a:noFill/>
        </p:spPr>
        <p:txBody>
          <a:bodyPr wrap="none" rtlCol="0">
            <a:spAutoFit/>
          </a:bodyPr>
          <a:lstStyle/>
          <a:p>
            <a:r>
              <a:rPr lang="en-US" b="1" dirty="0">
                <a:solidFill>
                  <a:srgbClr val="1748B2"/>
                </a:solidFill>
              </a:rPr>
              <a:t>Preparation</a:t>
            </a:r>
          </a:p>
        </p:txBody>
      </p:sp>
      <p:sp>
        <p:nvSpPr>
          <p:cNvPr id="20" name="TextBox 19">
            <a:extLst>
              <a:ext uri="{FF2B5EF4-FFF2-40B4-BE49-F238E27FC236}">
                <a16:creationId xmlns:a16="http://schemas.microsoft.com/office/drawing/2014/main" xmlns="" id="{4D203BC7-5C37-004C-BC94-725B5125CE5C}"/>
              </a:ext>
            </a:extLst>
          </p:cNvPr>
          <p:cNvSpPr txBox="1"/>
          <p:nvPr/>
        </p:nvSpPr>
        <p:spPr>
          <a:xfrm>
            <a:off x="4615177" y="4997003"/>
            <a:ext cx="3007042" cy="369332"/>
          </a:xfrm>
          <a:prstGeom prst="rect">
            <a:avLst/>
          </a:prstGeom>
          <a:noFill/>
        </p:spPr>
        <p:txBody>
          <a:bodyPr wrap="none" rtlCol="0">
            <a:spAutoFit/>
          </a:bodyPr>
          <a:lstStyle/>
          <a:p>
            <a:r>
              <a:rPr lang="en-US" b="1" dirty="0">
                <a:solidFill>
                  <a:srgbClr val="1748B2"/>
                </a:solidFill>
              </a:rPr>
              <a:t>Pre-Commercial Procurement</a:t>
            </a:r>
          </a:p>
        </p:txBody>
      </p:sp>
      <p:sp>
        <p:nvSpPr>
          <p:cNvPr id="21" name="TextBox 20">
            <a:extLst>
              <a:ext uri="{FF2B5EF4-FFF2-40B4-BE49-F238E27FC236}">
                <a16:creationId xmlns:a16="http://schemas.microsoft.com/office/drawing/2014/main" xmlns="" id="{FC87B010-6118-8348-A35F-65C76367F01B}"/>
              </a:ext>
            </a:extLst>
          </p:cNvPr>
          <p:cNvSpPr txBox="1"/>
          <p:nvPr/>
        </p:nvSpPr>
        <p:spPr>
          <a:xfrm>
            <a:off x="9260133" y="4997003"/>
            <a:ext cx="1429109" cy="369332"/>
          </a:xfrm>
          <a:prstGeom prst="rect">
            <a:avLst/>
          </a:prstGeom>
          <a:noFill/>
        </p:spPr>
        <p:txBody>
          <a:bodyPr wrap="none" rtlCol="0">
            <a:spAutoFit/>
          </a:bodyPr>
          <a:lstStyle/>
          <a:p>
            <a:r>
              <a:rPr lang="en-US" b="1" dirty="0">
                <a:solidFill>
                  <a:srgbClr val="1748B2"/>
                </a:solidFill>
              </a:rPr>
              <a:t>Procurement</a:t>
            </a:r>
          </a:p>
        </p:txBody>
      </p:sp>
      <p:pic>
        <p:nvPicPr>
          <p:cNvPr id="22" name="Picture 21" descr="../Logo/BroadMapLogoHighRes.png">
            <a:extLst>
              <a:ext uri="{FF2B5EF4-FFF2-40B4-BE49-F238E27FC236}">
                <a16:creationId xmlns:a16="http://schemas.microsoft.com/office/drawing/2014/main" xmlns="" id="{2F8294C9-4D01-2B4E-9D92-50C7EB0EC6ED}"/>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4859" y="2916885"/>
            <a:ext cx="3190014" cy="1052021"/>
          </a:xfrm>
          <a:prstGeom prst="rect">
            <a:avLst/>
          </a:prstGeom>
          <a:noFill/>
          <a:ln>
            <a:noFill/>
          </a:ln>
        </p:spPr>
      </p:pic>
      <p:sp>
        <p:nvSpPr>
          <p:cNvPr id="23" name="TextBox 22">
            <a:extLst>
              <a:ext uri="{FF2B5EF4-FFF2-40B4-BE49-F238E27FC236}">
                <a16:creationId xmlns:a16="http://schemas.microsoft.com/office/drawing/2014/main" xmlns="" id="{3BD509D7-869C-514C-9571-394C46B31800}"/>
              </a:ext>
            </a:extLst>
          </p:cNvPr>
          <p:cNvSpPr txBox="1"/>
          <p:nvPr/>
        </p:nvSpPr>
        <p:spPr>
          <a:xfrm>
            <a:off x="7693659" y="5619333"/>
            <a:ext cx="643125" cy="369332"/>
          </a:xfrm>
          <a:prstGeom prst="rect">
            <a:avLst/>
          </a:prstGeom>
          <a:noFill/>
        </p:spPr>
        <p:txBody>
          <a:bodyPr wrap="none" rtlCol="0">
            <a:spAutoFit/>
          </a:bodyPr>
          <a:lstStyle/>
          <a:p>
            <a:r>
              <a:rPr lang="en-US" b="1" dirty="0">
                <a:solidFill>
                  <a:srgbClr val="1748B2"/>
                </a:solidFill>
              </a:rPr>
              <a:t>TRL8</a:t>
            </a:r>
          </a:p>
        </p:txBody>
      </p:sp>
      <p:sp>
        <p:nvSpPr>
          <p:cNvPr id="24" name="TextBox 23">
            <a:extLst>
              <a:ext uri="{FF2B5EF4-FFF2-40B4-BE49-F238E27FC236}">
                <a16:creationId xmlns:a16="http://schemas.microsoft.com/office/drawing/2014/main" xmlns="" id="{FF6B6FD7-AAE2-CB48-8F02-2FC9BB9C0DC4}"/>
              </a:ext>
            </a:extLst>
          </p:cNvPr>
          <p:cNvSpPr txBox="1"/>
          <p:nvPr/>
        </p:nvSpPr>
        <p:spPr>
          <a:xfrm>
            <a:off x="3123331" y="5612838"/>
            <a:ext cx="1918543" cy="646331"/>
          </a:xfrm>
          <a:prstGeom prst="rect">
            <a:avLst/>
          </a:prstGeom>
          <a:noFill/>
        </p:spPr>
        <p:txBody>
          <a:bodyPr wrap="square" rtlCol="0">
            <a:spAutoFit/>
          </a:bodyPr>
          <a:lstStyle/>
          <a:p>
            <a:pPr algn="ctr"/>
            <a:r>
              <a:rPr lang="en-US" b="1" dirty="0">
                <a:solidFill>
                  <a:srgbClr val="1748B2"/>
                </a:solidFill>
              </a:rPr>
              <a:t>An understanding of the need</a:t>
            </a:r>
          </a:p>
        </p:txBody>
      </p:sp>
    </p:spTree>
    <p:extLst>
      <p:ext uri="{BB962C8B-B14F-4D97-AF65-F5344CB8AC3E}">
        <p14:creationId xmlns:p14="http://schemas.microsoft.com/office/powerpoint/2010/main" val="20552240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4|1|1|0.3|0.4|0.5|0.4|0.3|0.3|0.4|0.4|0.5|0.5|0.4|0.5|0.7"/>
</p:tagLst>
</file>

<file path=ppt/tags/tag2.xml><?xml version="1.0" encoding="utf-8"?>
<p:tagLst xmlns:a="http://schemas.openxmlformats.org/drawingml/2006/main" xmlns:r="http://schemas.openxmlformats.org/officeDocument/2006/relationships" xmlns:p="http://schemas.openxmlformats.org/presentationml/2006/main">
  <p:tag name="TIMING" val="|2.9|2.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2324</TotalTime>
  <Words>1047</Words>
  <Application>Microsoft Office PowerPoint</Application>
  <PresentationFormat>Widescreen</PresentationFormat>
  <Paragraphs>187</Paragraphs>
  <Slides>24</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MS PGothic</vt:lpstr>
      <vt:lpstr>Arial</vt:lpstr>
      <vt:lpstr>Arial</vt:lpstr>
      <vt:lpstr>Calibri</vt:lpstr>
      <vt:lpstr>Calibri Light</vt:lpstr>
      <vt:lpstr>equiplight</vt:lpstr>
      <vt:lpstr>Mangal</vt:lpstr>
      <vt:lpstr>Times New Roman</vt:lpstr>
      <vt:lpstr>1_Office Theme</vt:lpstr>
      <vt:lpstr>PowerPoint Presentation</vt:lpstr>
      <vt:lpstr>PowerPoint Presentation</vt:lpstr>
      <vt:lpstr>Our latest Newsletter</vt:lpstr>
      <vt:lpstr>International Cooperation in Public Safety</vt:lpstr>
      <vt:lpstr>PowerPoint Presentation</vt:lpstr>
      <vt:lpstr>PowerPoint Presentation</vt:lpstr>
      <vt:lpstr>PowerPoint Presentation</vt:lpstr>
      <vt:lpstr>BroadWay Goal</vt:lpstr>
      <vt:lpstr>PowerPoint Presentation</vt:lpstr>
      <vt:lpstr>BroadWay Partnership</vt:lpstr>
      <vt:lpstr>PowerPoint Presentation</vt:lpstr>
      <vt:lpstr>PowerPoint Presentation</vt:lpstr>
      <vt:lpstr>Who should we ask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Remi Gelmini</dc:creator>
  <cp:lastModifiedBy>Adrian Scrase</cp:lastModifiedBy>
  <cp:revision>78</cp:revision>
  <dcterms:created xsi:type="dcterms:W3CDTF">2017-01-11T16:23:09Z</dcterms:created>
  <dcterms:modified xsi:type="dcterms:W3CDTF">2018-10-16T22:51:00Z</dcterms:modified>
</cp:coreProperties>
</file>