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726" r:id="rId2"/>
  </p:sldMasterIdLst>
  <p:notesMasterIdLst>
    <p:notesMasterId r:id="rId9"/>
  </p:notesMasterIdLst>
  <p:sldIdLst>
    <p:sldId id="533" r:id="rId3"/>
    <p:sldId id="665" r:id="rId4"/>
    <p:sldId id="706" r:id="rId5"/>
    <p:sldId id="699" r:id="rId6"/>
    <p:sldId id="708" r:id="rId7"/>
    <p:sldId id="707" r:id="rId8"/>
  </p:sldIdLst>
  <p:sldSz cx="9144000" cy="6858000" type="screen4x3"/>
  <p:notesSz cx="6797675" cy="9928225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72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ra Walker" initials="CW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8329"/>
    <a:srgbClr val="699419"/>
    <a:srgbClr val="00FF00"/>
    <a:srgbClr val="00CC99"/>
    <a:srgbClr val="00CC66"/>
    <a:srgbClr val="000000"/>
    <a:srgbClr val="FFA3A3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9" autoAdjust="0"/>
    <p:restoredTop sz="92288" autoAdjust="0"/>
  </p:normalViewPr>
  <p:slideViewPr>
    <p:cSldViewPr>
      <p:cViewPr varScale="1">
        <p:scale>
          <a:sx n="125" d="100"/>
          <a:sy n="125" d="100"/>
        </p:scale>
        <p:origin x="1254" y="96"/>
      </p:cViewPr>
      <p:guideLst>
        <p:guide orient="horz" pos="572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-4140" y="-66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60" cy="496411"/>
          </a:xfrm>
          <a:prstGeom prst="rect">
            <a:avLst/>
          </a:prstGeom>
        </p:spPr>
        <p:txBody>
          <a:bodyPr vert="horz" lIns="92108" tIns="46054" rIns="92108" bIns="46054" rtlCol="0"/>
          <a:lstStyle>
            <a:lvl1pPr algn="l">
              <a:defRPr sz="1200"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2" y="0"/>
            <a:ext cx="2945660" cy="496411"/>
          </a:xfrm>
          <a:prstGeom prst="rect">
            <a:avLst/>
          </a:prstGeom>
        </p:spPr>
        <p:txBody>
          <a:bodyPr vert="horz" lIns="92108" tIns="46054" rIns="92108" bIns="46054" rtlCol="0"/>
          <a:lstStyle>
            <a:lvl1pPr algn="r">
              <a:defRPr sz="1200"/>
            </a:lvl1pPr>
          </a:lstStyle>
          <a:p>
            <a:pPr>
              <a:defRPr/>
            </a:pPr>
            <a:fld id="{24F5DFA2-70BB-4F5F-B089-006631623FFB}" type="datetimeFigureOut">
              <a:rPr lang="de-DE"/>
              <a:pPr>
                <a:defRPr/>
              </a:pPr>
              <a:t>15.10.2018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08" tIns="46054" rIns="92108" bIns="46054" rtlCol="0" anchor="ctr"/>
          <a:lstStyle/>
          <a:p>
            <a:pPr lvl="0"/>
            <a:endParaRPr lang="de-CH" noProof="0" smtClean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15908"/>
            <a:ext cx="5438140" cy="4467701"/>
          </a:xfrm>
          <a:prstGeom prst="rect">
            <a:avLst/>
          </a:prstGeom>
        </p:spPr>
        <p:txBody>
          <a:bodyPr vert="horz" lIns="92108" tIns="46054" rIns="92108" bIns="46054" rtlCol="0">
            <a:normAutofit/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  <a:endParaRPr lang="de-CH" noProof="0" smtClean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60" cy="496411"/>
          </a:xfrm>
          <a:prstGeom prst="rect">
            <a:avLst/>
          </a:prstGeom>
        </p:spPr>
        <p:txBody>
          <a:bodyPr vert="horz" lIns="92108" tIns="46054" rIns="92108" bIns="46054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2" y="9430091"/>
            <a:ext cx="2945660" cy="496411"/>
          </a:xfrm>
          <a:prstGeom prst="rect">
            <a:avLst/>
          </a:prstGeom>
        </p:spPr>
        <p:txBody>
          <a:bodyPr vert="horz" lIns="92108" tIns="46054" rIns="92108" bIns="46054" rtlCol="0" anchor="b"/>
          <a:lstStyle>
            <a:lvl1pPr algn="r">
              <a:defRPr sz="1200"/>
            </a:lvl1pPr>
          </a:lstStyle>
          <a:p>
            <a:pPr>
              <a:defRPr/>
            </a:pPr>
            <a:fld id="{60A58C19-B47E-4ADE-BF75-7C1D948D4CE6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160112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12292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8374" indent="-287836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51344" indent="-23026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11881" indent="-23026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72419" indent="-23026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32957" indent="-230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93494" indent="-230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54032" indent="-230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914569" indent="-230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E30B7708-7774-4AB2-93A0-06F9AE024BD4}" type="slidenum">
              <a:rPr lang="de-CH" smtClean="0"/>
              <a:pPr eaLnBrk="1" hangingPunct="1"/>
              <a:t>1</a:t>
            </a:fld>
            <a:endParaRPr lang="de-CH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10242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de-CH">
              <a:latin typeface="Calibri" charset="0"/>
              <a:ea typeface="MS PGothic" charset="0"/>
            </a:endParaRPr>
          </a:p>
        </p:txBody>
      </p:sp>
      <p:sp>
        <p:nvSpPr>
          <p:cNvPr id="10243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8448" indent="-287865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51458" indent="-230292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12041" indent="-230292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72625" indent="-230292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33208" indent="-230292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93791" indent="-230292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54375" indent="-230292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914958" indent="-230292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defTabSz="921167" eaLnBrk="1" hangingPunct="1">
              <a:defRPr/>
            </a:pPr>
            <a:fld id="{574B1870-AF57-CA49-8479-5DC117733A5D}" type="slidenum">
              <a:rPr lang="de-CH" sz="1200">
                <a:solidFill>
                  <a:srgbClr val="000000"/>
                </a:solidFill>
              </a:rPr>
              <a:pPr defTabSz="921167" eaLnBrk="1" hangingPunct="1">
                <a:defRPr/>
              </a:pPr>
              <a:t>3</a:t>
            </a:fld>
            <a:endParaRPr lang="de-CH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5434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de-DE"/>
          </a:p>
        </p:txBody>
      </p:sp>
      <p:sp>
        <p:nvSpPr>
          <p:cNvPr id="1433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28B152-F05F-4F2A-8904-8824A9B9F7D3}" type="slidenum">
              <a:rPr kumimoji="0" lang="de-CH" altLang="de-DE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de-CH" alt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72598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33450" y="750888"/>
            <a:ext cx="4992688" cy="374491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40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87946" indent="-303056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212225" indent="-24244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97114" indent="-24244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182005" indent="-24244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666895" indent="-24244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3151785" indent="-24244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636675" indent="-24244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4121565" indent="-24244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921167" eaLnBrk="1" hangingPunct="1"/>
            <a:fld id="{0836C69D-A21B-4FA3-A179-C96A3FD29EC9}" type="slidenum">
              <a:rPr lang="de-CH">
                <a:solidFill>
                  <a:prstClr val="black"/>
                </a:solidFill>
                <a:ea typeface="MS PGothic" pitchFamily="34" charset="-128"/>
              </a:rPr>
              <a:pPr defTabSz="921167" eaLnBrk="1" hangingPunct="1"/>
              <a:t>6</a:t>
            </a:fld>
            <a:endParaRPr lang="de-CH">
              <a:solidFill>
                <a:prstClr val="black"/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593233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9" descr="ngmn_welle_k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2778125"/>
            <a:ext cx="7429500" cy="407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57224" y="1857366"/>
            <a:ext cx="7858180" cy="1285884"/>
          </a:xfrm>
        </p:spPr>
        <p:txBody>
          <a:bodyPr anchor="t"/>
          <a:lstStyle>
            <a:lvl1pPr>
              <a:defRPr sz="3200">
                <a:solidFill>
                  <a:srgbClr val="468329"/>
                </a:solidFill>
                <a:latin typeface="+mj-lt"/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3848512" y="4143380"/>
            <a:ext cx="5072062" cy="2571768"/>
          </a:xfrm>
        </p:spPr>
        <p:txBody>
          <a:bodyPr/>
          <a:lstStyle>
            <a:lvl1pPr marL="0">
              <a:buNone/>
              <a:defRPr sz="2400">
                <a:latin typeface="+mj-lt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 sz="1000">
                <a:latin typeface="+mn-lt"/>
              </a:defRPr>
            </a:lvl1pPr>
          </a:lstStyle>
          <a:p>
            <a:pPr>
              <a:defRPr/>
            </a:pPr>
            <a:fld id="{BA0B1147-E6DA-445B-8C92-3A9042EC98B4}" type="slidenum">
              <a:rPr lang="en-GB" smtClean="0"/>
              <a:pPr>
                <a:defRPr/>
              </a:pPr>
              <a:t>‹Nr.›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6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42844" y="1071561"/>
            <a:ext cx="7000924" cy="2857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rgbClr val="468329"/>
                </a:solidFill>
              </a:defRPr>
            </a:lvl1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20"/>
          </p:nvPr>
        </p:nvSpPr>
        <p:spPr>
          <a:xfrm>
            <a:off x="785813" y="1785932"/>
            <a:ext cx="7929562" cy="4643471"/>
          </a:xfrm>
        </p:spPr>
        <p:txBody>
          <a:bodyPr/>
          <a:lstStyle>
            <a:lvl1pPr>
              <a:buClr>
                <a:srgbClr val="468329"/>
              </a:buClr>
              <a:buFont typeface="Wingdings" pitchFamily="2" charset="2"/>
              <a:buChar char="§"/>
              <a:defRPr>
                <a:latin typeface="+mn-lt"/>
              </a:defRPr>
            </a:lvl1pPr>
            <a:lvl2pPr>
              <a:buClr>
                <a:srgbClr val="468329"/>
              </a:buClr>
              <a:defRPr>
                <a:latin typeface="+mn-lt"/>
              </a:defRPr>
            </a:lvl2pPr>
            <a:lvl3pPr>
              <a:buClr>
                <a:srgbClr val="699419"/>
              </a:buClr>
              <a:buNone/>
              <a:defRPr>
                <a:latin typeface="+mn-lt"/>
              </a:defRPr>
            </a:lvl3pPr>
            <a:lvl4pPr>
              <a:buClr>
                <a:srgbClr val="699419"/>
              </a:buClr>
              <a:defRPr>
                <a:latin typeface="+mn-lt"/>
              </a:defRPr>
            </a:lvl4pPr>
            <a:lvl5pPr>
              <a:buClr>
                <a:srgbClr val="699419"/>
              </a:buClr>
              <a:defRPr>
                <a:latin typeface="+mn-lt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04D83-AD82-4169-AFFA-4D0DC0CB817D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9" descr="ngmn_welle_k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2778125"/>
            <a:ext cx="7429500" cy="407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57224" y="1857366"/>
            <a:ext cx="7858180" cy="1285884"/>
          </a:xfrm>
        </p:spPr>
        <p:txBody>
          <a:bodyPr anchor="t"/>
          <a:lstStyle>
            <a:lvl1pPr>
              <a:defRPr sz="3200">
                <a:solidFill>
                  <a:srgbClr val="468329"/>
                </a:solidFill>
                <a:latin typeface="+mj-lt"/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3848512" y="4143380"/>
            <a:ext cx="5072062" cy="2571768"/>
          </a:xfrm>
        </p:spPr>
        <p:txBody>
          <a:bodyPr/>
          <a:lstStyle>
            <a:lvl1pPr marL="0">
              <a:buNone/>
              <a:defRPr sz="2400">
                <a:latin typeface="+mj-lt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 sz="1000">
                <a:latin typeface="+mn-lt"/>
              </a:defRPr>
            </a:lvl1pPr>
          </a:lstStyle>
          <a:p>
            <a:pPr>
              <a:defRPr/>
            </a:pPr>
            <a:fld id="{BA0B1147-E6DA-445B-8C92-3A9042EC98B4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5628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6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42844" y="1071558"/>
            <a:ext cx="7000924" cy="2857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rgbClr val="468329"/>
                </a:solidFill>
              </a:defRPr>
            </a:lvl1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20"/>
          </p:nvPr>
        </p:nvSpPr>
        <p:spPr>
          <a:xfrm>
            <a:off x="785813" y="1785932"/>
            <a:ext cx="7929562" cy="4643471"/>
          </a:xfrm>
        </p:spPr>
        <p:txBody>
          <a:bodyPr/>
          <a:lstStyle>
            <a:lvl1pPr>
              <a:buClr>
                <a:srgbClr val="468329"/>
              </a:buClr>
              <a:buFont typeface="Wingdings" pitchFamily="2" charset="2"/>
              <a:buChar char="§"/>
              <a:defRPr>
                <a:latin typeface="+mn-lt"/>
              </a:defRPr>
            </a:lvl1pPr>
            <a:lvl2pPr>
              <a:buClr>
                <a:srgbClr val="468329"/>
              </a:buClr>
              <a:defRPr>
                <a:latin typeface="+mn-lt"/>
              </a:defRPr>
            </a:lvl2pPr>
            <a:lvl3pPr>
              <a:buClr>
                <a:srgbClr val="699419"/>
              </a:buClr>
              <a:buNone/>
              <a:defRPr>
                <a:latin typeface="+mn-lt"/>
              </a:defRPr>
            </a:lvl3pPr>
            <a:lvl4pPr>
              <a:buClr>
                <a:srgbClr val="699419"/>
              </a:buClr>
              <a:defRPr>
                <a:latin typeface="+mn-lt"/>
              </a:defRPr>
            </a:lvl4pPr>
            <a:lvl5pPr>
              <a:buClr>
                <a:srgbClr val="699419"/>
              </a:buClr>
              <a:defRPr>
                <a:latin typeface="+mn-lt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04D83-AD82-4169-AFFA-4D0DC0CB817D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2322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ndard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6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42844" y="1071558"/>
            <a:ext cx="7000924" cy="2857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rgbClr val="468329"/>
                </a:solidFill>
              </a:defRPr>
            </a:lvl1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20"/>
          </p:nvPr>
        </p:nvSpPr>
        <p:spPr>
          <a:xfrm>
            <a:off x="785813" y="1785932"/>
            <a:ext cx="7929562" cy="4643471"/>
          </a:xfrm>
        </p:spPr>
        <p:txBody>
          <a:bodyPr/>
          <a:lstStyle>
            <a:lvl1pPr>
              <a:buClr>
                <a:srgbClr val="468329"/>
              </a:buClr>
              <a:buFont typeface="Wingdings" pitchFamily="2" charset="2"/>
              <a:buChar char="§"/>
              <a:defRPr>
                <a:latin typeface="+mn-lt"/>
              </a:defRPr>
            </a:lvl1pPr>
            <a:lvl2pPr>
              <a:buClr>
                <a:srgbClr val="468329"/>
              </a:buClr>
              <a:defRPr>
                <a:latin typeface="+mn-lt"/>
              </a:defRPr>
            </a:lvl2pPr>
            <a:lvl3pPr>
              <a:buClr>
                <a:srgbClr val="699419"/>
              </a:buClr>
              <a:buNone/>
              <a:defRPr>
                <a:latin typeface="+mn-lt"/>
              </a:defRPr>
            </a:lvl3pPr>
            <a:lvl4pPr>
              <a:buClr>
                <a:srgbClr val="699419"/>
              </a:buClr>
              <a:defRPr>
                <a:latin typeface="+mn-lt"/>
              </a:defRPr>
            </a:lvl4pPr>
            <a:lvl5pPr>
              <a:buClr>
                <a:srgbClr val="699419"/>
              </a:buClr>
              <a:defRPr>
                <a:latin typeface="+mn-lt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04D83-AD82-4169-AFFA-4D0DC0CB817D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16832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0BE5711D-276D-464D-A128-8B1D47162BCE}" type="datetimeFigureOut">
              <a:rPr lang="en-GB" smtClean="0">
                <a:solidFill>
                  <a:prstClr val="black"/>
                </a:solidFill>
              </a:rPr>
              <a:pPr/>
              <a:t>15/10/2018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GB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B6EA-9406-444E-A902-D093EF58402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1520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 descr="NGMN Logo groß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5206" y="214289"/>
            <a:ext cx="1791086" cy="1011600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>
          <a:xfrm>
            <a:off x="0" y="1527192"/>
            <a:ext cx="9144000" cy="984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CH"/>
          </a:p>
        </p:txBody>
      </p:sp>
      <p:sp>
        <p:nvSpPr>
          <p:cNvPr id="7" name="Rechteck 6"/>
          <p:cNvSpPr/>
          <p:nvPr/>
        </p:nvSpPr>
        <p:spPr>
          <a:xfrm>
            <a:off x="0" y="1428765"/>
            <a:ext cx="9144000" cy="96839"/>
          </a:xfrm>
          <a:prstGeom prst="rect">
            <a:avLst/>
          </a:prstGeom>
          <a:solidFill>
            <a:srgbClr val="4683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4928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>
                    <a:tint val="7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19A6171E-44F5-4B9F-94C1-6A6DEB14F583}" type="slidenum">
              <a:rPr lang="en-GB" smtClean="0"/>
              <a:pPr>
                <a:defRPr/>
              </a:pPr>
              <a:t>‹Nr.›</a:t>
            </a:fld>
            <a:endParaRPr lang="en-GB" dirty="0"/>
          </a:p>
        </p:txBody>
      </p:sp>
      <p:sp>
        <p:nvSpPr>
          <p:cNvPr id="1032" name="Titelplatzhalter 11"/>
          <p:cNvSpPr>
            <a:spLocks noGrp="1"/>
          </p:cNvSpPr>
          <p:nvPr>
            <p:ph type="title"/>
          </p:nvPr>
        </p:nvSpPr>
        <p:spPr bwMode="auto">
          <a:xfrm>
            <a:off x="142875" y="560405"/>
            <a:ext cx="6900863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 smtClean="0"/>
              <a:t>Titelmasterformat</a:t>
            </a:r>
            <a:r>
              <a:rPr lang="en-GB" dirty="0" smtClean="0"/>
              <a:t> </a:t>
            </a:r>
            <a:r>
              <a:rPr lang="en-GB" dirty="0" err="1" smtClean="0"/>
              <a:t>durch</a:t>
            </a:r>
            <a:r>
              <a:rPr lang="en-GB" dirty="0" smtClean="0"/>
              <a:t> </a:t>
            </a:r>
            <a:r>
              <a:rPr lang="en-GB" dirty="0" err="1" smtClean="0"/>
              <a:t>Klicken</a:t>
            </a:r>
            <a:r>
              <a:rPr lang="en-GB" dirty="0" smtClean="0"/>
              <a:t> </a:t>
            </a:r>
            <a:r>
              <a:rPr lang="en-GB" dirty="0" err="1" smtClean="0"/>
              <a:t>bearbeiten</a:t>
            </a:r>
            <a:endParaRPr lang="en-GB" dirty="0" smtClean="0"/>
          </a:p>
        </p:txBody>
      </p:sp>
      <p:sp>
        <p:nvSpPr>
          <p:cNvPr id="1033" name="Textplatzhalter 16"/>
          <p:cNvSpPr>
            <a:spLocks noGrp="1"/>
          </p:cNvSpPr>
          <p:nvPr>
            <p:ph type="body" idx="1"/>
          </p:nvPr>
        </p:nvSpPr>
        <p:spPr bwMode="auto">
          <a:xfrm>
            <a:off x="785813" y="1785939"/>
            <a:ext cx="7929562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 smtClean="0"/>
              <a:t>Textmasterformate</a:t>
            </a:r>
            <a:r>
              <a:rPr lang="en-GB" dirty="0" smtClean="0"/>
              <a:t> </a:t>
            </a:r>
            <a:r>
              <a:rPr lang="en-GB" dirty="0" err="1" smtClean="0"/>
              <a:t>durch</a:t>
            </a:r>
            <a:r>
              <a:rPr lang="en-GB" dirty="0" smtClean="0"/>
              <a:t> </a:t>
            </a:r>
            <a:r>
              <a:rPr lang="en-GB" dirty="0" err="1" smtClean="0"/>
              <a:t>Klicken</a:t>
            </a:r>
            <a:r>
              <a:rPr lang="en-GB" dirty="0" smtClean="0"/>
              <a:t> </a:t>
            </a:r>
            <a:r>
              <a:rPr lang="en-GB" dirty="0" err="1" smtClean="0"/>
              <a:t>bearbeiten</a:t>
            </a:r>
            <a:endParaRPr lang="en-GB" dirty="0" smtClean="0"/>
          </a:p>
          <a:p>
            <a:pPr lvl="1"/>
            <a:r>
              <a:rPr lang="en-GB" dirty="0" err="1" smtClean="0"/>
              <a:t>Zweite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2"/>
            <a:r>
              <a:rPr lang="en-GB" dirty="0" err="1" smtClean="0"/>
              <a:t>Dritte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3"/>
            <a:r>
              <a:rPr lang="en-GB" dirty="0" err="1" smtClean="0"/>
              <a:t>Vierte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4"/>
            <a:r>
              <a:rPr lang="en-GB" dirty="0" err="1" smtClean="0"/>
              <a:t>Fünfte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4" r:id="rId2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 kern="1200" spc="50">
          <a:solidFill>
            <a:srgbClr val="468329"/>
          </a:solidFill>
          <a:latin typeface="+mj-lt"/>
          <a:ea typeface="+mj-ea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468329"/>
        </a:buClr>
        <a:buFont typeface="Wingdings" pitchFamily="2" charset="2"/>
        <a:buChar char="§"/>
        <a:defRPr sz="28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468329"/>
        </a:buClr>
        <a:buFont typeface="Arial" charset="0"/>
        <a:buChar char="–"/>
        <a:defRPr sz="26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468329"/>
        </a:buClr>
        <a:buFont typeface="Wingdings" pitchFamily="2" charset="2"/>
        <a:buChar char=""/>
        <a:defRPr sz="24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4928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>
                    <a:tint val="7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19A6171E-44F5-4B9F-94C1-6A6DEB14F583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32" name="Titelplatzhalter 11"/>
          <p:cNvSpPr>
            <a:spLocks noGrp="1"/>
          </p:cNvSpPr>
          <p:nvPr>
            <p:ph type="title"/>
          </p:nvPr>
        </p:nvSpPr>
        <p:spPr bwMode="auto">
          <a:xfrm>
            <a:off x="142876" y="560402"/>
            <a:ext cx="6900863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 smtClean="0"/>
              <a:t>Titelmasterformat</a:t>
            </a:r>
            <a:r>
              <a:rPr lang="en-GB" dirty="0" smtClean="0"/>
              <a:t> </a:t>
            </a:r>
            <a:r>
              <a:rPr lang="en-GB" dirty="0" err="1" smtClean="0"/>
              <a:t>durch</a:t>
            </a:r>
            <a:r>
              <a:rPr lang="en-GB" dirty="0" smtClean="0"/>
              <a:t> </a:t>
            </a:r>
            <a:r>
              <a:rPr lang="en-GB" dirty="0" err="1" smtClean="0"/>
              <a:t>Klicken</a:t>
            </a:r>
            <a:r>
              <a:rPr lang="en-GB" dirty="0" smtClean="0"/>
              <a:t> </a:t>
            </a:r>
            <a:r>
              <a:rPr lang="en-GB" dirty="0" err="1" smtClean="0"/>
              <a:t>bearbeiten</a:t>
            </a:r>
            <a:endParaRPr lang="en-GB" dirty="0" smtClean="0"/>
          </a:p>
        </p:txBody>
      </p:sp>
      <p:sp>
        <p:nvSpPr>
          <p:cNvPr id="1033" name="Textplatzhalter 16"/>
          <p:cNvSpPr>
            <a:spLocks noGrp="1"/>
          </p:cNvSpPr>
          <p:nvPr>
            <p:ph type="body" idx="1"/>
          </p:nvPr>
        </p:nvSpPr>
        <p:spPr bwMode="auto">
          <a:xfrm>
            <a:off x="785813" y="1785939"/>
            <a:ext cx="7929562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 smtClean="0"/>
              <a:t>Textmasterformate</a:t>
            </a:r>
            <a:r>
              <a:rPr lang="en-GB" dirty="0" smtClean="0"/>
              <a:t> </a:t>
            </a:r>
            <a:r>
              <a:rPr lang="en-GB" dirty="0" err="1" smtClean="0"/>
              <a:t>durch</a:t>
            </a:r>
            <a:r>
              <a:rPr lang="en-GB" dirty="0" smtClean="0"/>
              <a:t> </a:t>
            </a:r>
            <a:r>
              <a:rPr lang="en-GB" dirty="0" err="1" smtClean="0"/>
              <a:t>Klicken</a:t>
            </a:r>
            <a:r>
              <a:rPr lang="en-GB" dirty="0" smtClean="0"/>
              <a:t> </a:t>
            </a:r>
            <a:r>
              <a:rPr lang="en-GB" dirty="0" err="1" smtClean="0"/>
              <a:t>bearbeiten</a:t>
            </a:r>
            <a:endParaRPr lang="en-GB" dirty="0" smtClean="0"/>
          </a:p>
          <a:p>
            <a:pPr lvl="1"/>
            <a:r>
              <a:rPr lang="en-GB" dirty="0" err="1" smtClean="0"/>
              <a:t>Zweite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2"/>
            <a:r>
              <a:rPr lang="en-GB" dirty="0" err="1" smtClean="0"/>
              <a:t>Dritte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3"/>
            <a:r>
              <a:rPr lang="en-GB" dirty="0" err="1" smtClean="0"/>
              <a:t>Vierte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4"/>
            <a:r>
              <a:rPr lang="en-GB" dirty="0" err="1" smtClean="0"/>
              <a:t>Fünfte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</p:txBody>
      </p:sp>
      <p:sp>
        <p:nvSpPr>
          <p:cNvPr id="11" name="Rechteck 10"/>
          <p:cNvSpPr/>
          <p:nvPr userDrawn="1"/>
        </p:nvSpPr>
        <p:spPr>
          <a:xfrm>
            <a:off x="0" y="1527189"/>
            <a:ext cx="9144000" cy="984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CH">
              <a:solidFill>
                <a:prstClr val="white"/>
              </a:solidFill>
            </a:endParaRPr>
          </a:p>
        </p:txBody>
      </p:sp>
      <p:sp>
        <p:nvSpPr>
          <p:cNvPr id="12" name="Rechteck 11"/>
          <p:cNvSpPr/>
          <p:nvPr userDrawn="1"/>
        </p:nvSpPr>
        <p:spPr>
          <a:xfrm>
            <a:off x="0" y="1428762"/>
            <a:ext cx="9144000" cy="96839"/>
          </a:xfrm>
          <a:prstGeom prst="rect">
            <a:avLst/>
          </a:prstGeom>
          <a:solidFill>
            <a:srgbClr val="4683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CH">
              <a:solidFill>
                <a:prstClr val="white"/>
              </a:solidFill>
            </a:endParaRPr>
          </a:p>
        </p:txBody>
      </p:sp>
      <p:pic>
        <p:nvPicPr>
          <p:cNvPr id="8" name="Grafik 7" descr="NGMN Logo groß.jpg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215206" y="214289"/>
            <a:ext cx="1791086" cy="101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101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 kern="1200" spc="50">
          <a:solidFill>
            <a:srgbClr val="468329"/>
          </a:solidFill>
          <a:latin typeface="+mj-lt"/>
          <a:ea typeface="+mj-ea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468329"/>
        </a:buClr>
        <a:buFont typeface="Wingdings" pitchFamily="2" charset="2"/>
        <a:buChar char="§"/>
        <a:defRPr sz="28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468329"/>
        </a:buClr>
        <a:buFont typeface="Arial" charset="0"/>
        <a:buChar char="–"/>
        <a:defRPr sz="26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468329"/>
        </a:buClr>
        <a:buFont typeface="Wingdings" pitchFamily="2" charset="2"/>
        <a:buChar char=""/>
        <a:defRPr sz="24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title"/>
          </p:nvPr>
        </p:nvSpPr>
        <p:spPr>
          <a:xfrm>
            <a:off x="1074738" y="1662113"/>
            <a:ext cx="7612062" cy="1285875"/>
          </a:xfrm>
        </p:spPr>
        <p:txBody>
          <a:bodyPr anchor="ctr"/>
          <a:lstStyle/>
          <a:p>
            <a:pPr eaLnBrk="1" hangingPunct="1">
              <a:defRPr/>
            </a:pPr>
            <a:r>
              <a:rPr lang="en-GB" dirty="0"/>
              <a:t>NGMN Alliance </a:t>
            </a:r>
            <a:r>
              <a:rPr lang="en-GB" dirty="0" smtClean="0"/>
              <a:t>Update</a:t>
            </a:r>
            <a:endParaRPr lang="en-US" dirty="0">
              <a:solidFill>
                <a:srgbClr val="468329"/>
              </a:solidFill>
            </a:endParaRPr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3"/>
          </p:nvPr>
        </p:nvSpPr>
        <p:spPr>
          <a:xfrm>
            <a:off x="5940152" y="4005064"/>
            <a:ext cx="2880320" cy="1872208"/>
          </a:xfrm>
        </p:spPr>
        <p:txBody>
          <a:bodyPr/>
          <a:lstStyle/>
          <a:p>
            <a:pPr eaLnBrk="1" hangingPunct="1">
              <a:defRPr/>
            </a:pPr>
            <a:r>
              <a:rPr lang="en-US" sz="2000" b="1" dirty="0" smtClean="0"/>
              <a:t>NGMN Office</a:t>
            </a:r>
          </a:p>
          <a:p>
            <a:pPr eaLnBrk="1" hangingPunct="1">
              <a:defRPr/>
            </a:pPr>
            <a:r>
              <a:rPr lang="en-US" sz="2000" b="1" dirty="0" smtClean="0"/>
              <a:t>18</a:t>
            </a:r>
            <a:r>
              <a:rPr lang="en-US" sz="2000" b="1" baseline="30000" dirty="0" smtClean="0"/>
              <a:t>th</a:t>
            </a:r>
            <a:r>
              <a:rPr lang="en-US" sz="2000" b="1" dirty="0" smtClean="0"/>
              <a:t> October 2018</a:t>
            </a:r>
            <a:endParaRPr lang="en-US" sz="2000" b="1" dirty="0"/>
          </a:p>
          <a:p>
            <a:pPr eaLnBrk="1" hangingPunct="1">
              <a:defRPr/>
            </a:pPr>
            <a:r>
              <a:rPr lang="en-US" sz="2000" b="1" dirty="0" smtClean="0"/>
              <a:t>3GPP PCG#41</a:t>
            </a:r>
          </a:p>
          <a:p>
            <a:pPr eaLnBrk="1" hangingPunct="1">
              <a:defRPr/>
            </a:pPr>
            <a:r>
              <a:rPr lang="en-US" sz="2000" b="1" dirty="0" smtClean="0"/>
              <a:t>Japan</a:t>
            </a:r>
          </a:p>
        </p:txBody>
      </p:sp>
      <p:sp>
        <p:nvSpPr>
          <p:cNvPr id="8" name="Foliennummernplatzhalter 4"/>
          <p:cNvSpPr>
            <a:spLocks noGrp="1"/>
          </p:cNvSpPr>
          <p:nvPr>
            <p:ph type="sldNum" sz="quarter" idx="14"/>
          </p:nvPr>
        </p:nvSpPr>
        <p:spPr>
          <a:xfrm>
            <a:off x="6804248" y="6165304"/>
            <a:ext cx="2133600" cy="365125"/>
          </a:xfrm>
        </p:spPr>
        <p:txBody>
          <a:bodyPr/>
          <a:lstStyle/>
          <a:p>
            <a:pPr>
              <a:defRPr/>
            </a:pPr>
            <a:fld id="{AC6A58E9-11B2-4A51-90AE-14D5AE04BA60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  <p:sp>
        <p:nvSpPr>
          <p:cNvPr id="6" name="Textplatzhalter 7"/>
          <p:cNvSpPr txBox="1">
            <a:spLocks/>
          </p:cNvSpPr>
          <p:nvPr/>
        </p:nvSpPr>
        <p:spPr>
          <a:xfrm>
            <a:off x="1115618" y="2780928"/>
            <a:ext cx="9001125" cy="4643437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68329"/>
              </a:buClr>
              <a:buFont typeface="Wingdings" pitchFamily="2" charset="2"/>
              <a:buChar char="§"/>
              <a:defRPr sz="2800" kern="1200" spc="5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68329"/>
              </a:buClr>
              <a:buFont typeface="Arial" charset="0"/>
              <a:buChar char="–"/>
              <a:defRPr sz="2600" kern="1200" spc="5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68329"/>
              </a:buClr>
              <a:buFont typeface="Wingdings" pitchFamily="2" charset="2"/>
              <a:buChar char=""/>
              <a:defRPr sz="2400" kern="1200" spc="5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 spc="5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 spc="5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3895497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5" y="560405"/>
            <a:ext cx="6900863" cy="511175"/>
          </a:xfrm>
        </p:spPr>
        <p:txBody>
          <a:bodyPr/>
          <a:lstStyle/>
          <a:p>
            <a:r>
              <a:rPr lang="en-GB" sz="2000" dirty="0" smtClean="0"/>
              <a:t>Content</a:t>
            </a:r>
            <a:endParaRPr lang="en-GB" sz="20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>
          <a:xfrm>
            <a:off x="142875" y="1785932"/>
            <a:ext cx="8999538" cy="4643471"/>
          </a:xfrm>
        </p:spPr>
        <p:txBody>
          <a:bodyPr/>
          <a:lstStyle/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en-GB" sz="2000" dirty="0" smtClean="0"/>
              <a:t>5G </a:t>
            </a:r>
            <a:r>
              <a:rPr lang="en-GB" sz="2000" dirty="0" smtClean="0"/>
              <a:t>Work Programme - Overview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dirty="0" smtClean="0"/>
              <a:t>Industry Conference 2018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GB" sz="2000" dirty="0" smtClean="0"/>
              <a:t/>
            </a:r>
            <a:br>
              <a:rPr lang="en-GB" sz="2000" dirty="0" smtClean="0"/>
            </a:br>
            <a:endParaRPr lang="en-GB" sz="2000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GB" sz="20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8AC058FF-660D-4781-A436-A0B5790C1C58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8137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450" y="569913"/>
            <a:ext cx="6840538" cy="511175"/>
          </a:xfrm>
        </p:spPr>
        <p:txBody>
          <a:bodyPr/>
          <a:lstStyle/>
          <a:p>
            <a:pPr>
              <a:defRPr/>
            </a:pPr>
            <a:r>
              <a:rPr lang="en-GB" sz="2000" dirty="0"/>
              <a:t>Overview 5G Work Programme</a:t>
            </a:r>
            <a:endParaRPr lang="en-US" sz="1800" dirty="0"/>
          </a:p>
        </p:txBody>
      </p:sp>
      <p:sp>
        <p:nvSpPr>
          <p:cNvPr id="9218" name="Slide Number Placeholder 4"/>
          <p:cNvSpPr>
            <a:spLocks noGrp="1"/>
          </p:cNvSpPr>
          <p:nvPr>
            <p:ph type="sldNum" sz="quarter" idx="2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414B9A-5494-1042-84B8-F8977295AD44}" type="slidenum">
              <a:rPr kumimoji="0" lang="en-GB" sz="11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DIN 1451 Com Mittelschrift" charset="0"/>
                <a:ea typeface="MS PGothic" charset="0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DIN 1451 Com Mittelschrift" charset="0"/>
              <a:ea typeface="MS PGothic" charset="0"/>
              <a:cs typeface="Arial" charset="0"/>
            </a:endParaRPr>
          </a:p>
        </p:txBody>
      </p:sp>
      <p:sp>
        <p:nvSpPr>
          <p:cNvPr id="53" name="Textfeld 52"/>
          <p:cNvSpPr txBox="1">
            <a:spLocks noChangeArrowheads="1"/>
          </p:cNvSpPr>
          <p:nvPr/>
        </p:nvSpPr>
        <p:spPr bwMode="auto">
          <a:xfrm>
            <a:off x="323527" y="5317760"/>
            <a:ext cx="2384845" cy="825500"/>
          </a:xfrm>
          <a:prstGeom prst="rect">
            <a:avLst/>
          </a:prstGeom>
          <a:solidFill>
            <a:srgbClr val="468329"/>
          </a:solidFill>
          <a:ln>
            <a:noFill/>
          </a:ln>
          <a:extLst/>
        </p:spPr>
        <p:txBody>
          <a:bodyPr wrap="square">
            <a:no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MS PGothic" charset="0"/>
              </a:rPr>
              <a:t>Eco-system Building and Interaction</a:t>
            </a:r>
          </a:p>
        </p:txBody>
      </p:sp>
      <p:sp>
        <p:nvSpPr>
          <p:cNvPr id="54" name="Textfeld 53"/>
          <p:cNvSpPr txBox="1">
            <a:spLocks noChangeArrowheads="1"/>
          </p:cNvSpPr>
          <p:nvPr/>
        </p:nvSpPr>
        <p:spPr bwMode="auto">
          <a:xfrm>
            <a:off x="323527" y="4140108"/>
            <a:ext cx="2384845" cy="825500"/>
          </a:xfrm>
          <a:prstGeom prst="rect">
            <a:avLst/>
          </a:prstGeom>
          <a:solidFill>
            <a:srgbClr val="468329"/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MS PGothic" charset="0"/>
              </a:rPr>
              <a:t>Evaluation of Trials, Tests, and Proof of Concepts</a:t>
            </a:r>
          </a:p>
        </p:txBody>
      </p:sp>
      <p:sp>
        <p:nvSpPr>
          <p:cNvPr id="55" name="Textfeld 54"/>
          <p:cNvSpPr txBox="1">
            <a:spLocks noChangeArrowheads="1"/>
          </p:cNvSpPr>
          <p:nvPr/>
        </p:nvSpPr>
        <p:spPr bwMode="auto">
          <a:xfrm>
            <a:off x="323527" y="2405373"/>
            <a:ext cx="2384845" cy="825500"/>
          </a:xfrm>
          <a:prstGeom prst="rect">
            <a:avLst/>
          </a:prstGeom>
          <a:solidFill>
            <a:srgbClr val="468329"/>
          </a:solidFill>
          <a:ln>
            <a:noFill/>
          </a:ln>
          <a:extLst/>
        </p:spPr>
        <p:txBody>
          <a:bodyPr wrap="square">
            <a:no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MS PGothic" charset="0"/>
              </a:rPr>
              <a:t>Guidance to SDOs and the Wider Industry</a:t>
            </a:r>
          </a:p>
        </p:txBody>
      </p:sp>
      <p:sp>
        <p:nvSpPr>
          <p:cNvPr id="9234" name="Rechteck 62"/>
          <p:cNvSpPr>
            <a:spLocks noChangeArrowheads="1"/>
          </p:cNvSpPr>
          <p:nvPr/>
        </p:nvSpPr>
        <p:spPr bwMode="auto">
          <a:xfrm>
            <a:off x="3017540" y="5305317"/>
            <a:ext cx="302433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180975" marR="0" lvl="0" indent="-180975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SzTx/>
              <a:buFont typeface="Wingdings" charset="0"/>
              <a:buChar char="§"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Spectrum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recommendations </a:t>
            </a:r>
          </a:p>
          <a:p>
            <a:pPr marL="180975" indent="-180975"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charset="0"/>
              <a:buChar char="§"/>
              <a:defRPr/>
            </a:pPr>
            <a:r>
              <a:rPr lang="en-US" sz="1400" b="1" dirty="0">
                <a:solidFill>
                  <a:prstClr val="black"/>
                </a:solidFill>
              </a:rPr>
              <a:t>IPR Forum</a:t>
            </a:r>
          </a:p>
        </p:txBody>
      </p:sp>
      <p:sp>
        <p:nvSpPr>
          <p:cNvPr id="60" name="Rechteck 62"/>
          <p:cNvSpPr>
            <a:spLocks noChangeArrowheads="1"/>
          </p:cNvSpPr>
          <p:nvPr/>
        </p:nvSpPr>
        <p:spPr bwMode="auto">
          <a:xfrm>
            <a:off x="3012231" y="1891556"/>
            <a:ext cx="2855913" cy="1769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171450" marR="0" lvl="0" indent="-171450" algn="l" defTabSz="914400" rtl="0" eaLnBrk="1" fontAlgn="base" latinLnBrk="0" hangingPunct="1">
              <a:spcBef>
                <a:spcPts val="600"/>
              </a:spcBef>
              <a:spcAft>
                <a:spcPts val="0"/>
              </a:spcAft>
              <a:buClr>
                <a:srgbClr val="468329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E2E Architecture</a:t>
            </a:r>
            <a:r>
              <a:rPr kumimoji="0" lang="en-US" sz="14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F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ramework</a:t>
            </a:r>
          </a:p>
          <a:p>
            <a:pPr marL="174625" indent="-174625">
              <a:spcBef>
                <a:spcPts val="600"/>
              </a:spcBef>
              <a:spcAft>
                <a:spcPts val="0"/>
              </a:spcAft>
              <a:buClr>
                <a:srgbClr val="468329"/>
              </a:buClr>
              <a:buFont typeface="Wingdings" charset="2"/>
              <a:buChar char="§"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Service-Based Architecture</a:t>
            </a:r>
          </a:p>
          <a:p>
            <a:pPr marL="174625" indent="-174625">
              <a:spcBef>
                <a:spcPts val="600"/>
              </a:spcBef>
              <a:spcAft>
                <a:spcPts val="0"/>
              </a:spcAft>
              <a:buClr>
                <a:srgbClr val="468329"/>
              </a:buClr>
              <a:buFont typeface="Wingdings" charset="2"/>
              <a:buChar char="§"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RAN Functional Split</a:t>
            </a:r>
          </a:p>
          <a:p>
            <a:pPr marL="172800" marR="0" lvl="0" indent="-172800" algn="l" defTabSz="914400" rtl="0" eaLnBrk="1" fontAlgn="base" latinLnBrk="0" hangingPunct="1">
              <a:spcBef>
                <a:spcPts val="600"/>
              </a:spcBef>
              <a:spcAft>
                <a:spcPts val="0"/>
              </a:spcAft>
              <a:buClr>
                <a:srgbClr val="468329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RAN Convergence</a:t>
            </a:r>
          </a:p>
          <a:p>
            <a:pPr marL="172800" indent="-172800">
              <a:spcBef>
                <a:spcPts val="600"/>
              </a:spcBef>
              <a:spcAft>
                <a:spcPts val="0"/>
              </a:spcAft>
              <a:buClr>
                <a:srgbClr val="468329"/>
              </a:buClr>
              <a:buFont typeface="Wingdings" panose="05000000000000000000" pitchFamily="2" charset="2"/>
              <a:buChar char="§"/>
              <a:defRPr/>
            </a:pPr>
            <a:r>
              <a:rPr lang="en-US" sz="1400" b="1" dirty="0">
                <a:solidFill>
                  <a:prstClr val="black"/>
                </a:solidFill>
              </a:rPr>
              <a:t>5G Extreme Requirements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172800" marR="0" lvl="0" indent="-172800" algn="l" defTabSz="914400" rtl="0" eaLnBrk="1" fontAlgn="base" latinLnBrk="0" hangingPunct="1">
              <a:spcBef>
                <a:spcPts val="600"/>
              </a:spcBef>
              <a:spcAft>
                <a:spcPts val="0"/>
              </a:spcAft>
              <a:buClr>
                <a:srgbClr val="468329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Rural Coverage</a:t>
            </a:r>
          </a:p>
        </p:txBody>
      </p:sp>
      <p:sp>
        <p:nvSpPr>
          <p:cNvPr id="9236" name="Rechteck 62"/>
          <p:cNvSpPr>
            <a:spLocks noChangeArrowheads="1"/>
          </p:cNvSpPr>
          <p:nvPr/>
        </p:nvSpPr>
        <p:spPr bwMode="auto">
          <a:xfrm>
            <a:off x="3017540" y="4162433"/>
            <a:ext cx="2808312" cy="77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180975" marR="0" lvl="0" indent="-180975" algn="l" defTabSz="914400" rtl="0" eaLnBrk="1" fontAlgn="base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>
                <a:srgbClr val="468329"/>
              </a:buClr>
              <a:buSzTx/>
              <a:buFont typeface="Wingdings" charset="0"/>
              <a:buChar char="§"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Trial &amp; Testing</a:t>
            </a:r>
          </a:p>
          <a:p>
            <a:pPr marL="266700" marR="0" lvl="1" indent="-174625" algn="l" defTabSz="914400" rtl="0" eaLnBrk="1" fontAlgn="base" latinLnBrk="0" hangingPunct="1">
              <a:lnSpc>
                <a:spcPts val="1300"/>
              </a:lnSpc>
              <a:spcBef>
                <a:spcPts val="400"/>
              </a:spcBef>
              <a:spcAft>
                <a:spcPts val="0"/>
              </a:spcAft>
              <a:buClr>
                <a:srgbClr val="468329"/>
              </a:buClr>
              <a:buSzTx/>
              <a:buFont typeface="Arial" charset="0"/>
              <a:buChar char="−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Technology Building Blocks</a:t>
            </a:r>
          </a:p>
          <a:p>
            <a:pPr marL="266700" marR="0" lvl="1" indent="-174625" algn="l" defTabSz="914400" rtl="0" eaLnBrk="1" fontAlgn="base" latinLnBrk="0" hangingPunct="1">
              <a:lnSpc>
                <a:spcPts val="1300"/>
              </a:lnSpc>
              <a:spcBef>
                <a:spcPts val="400"/>
              </a:spcBef>
              <a:spcAft>
                <a:spcPts val="0"/>
              </a:spcAft>
              <a:buClr>
                <a:srgbClr val="468329"/>
              </a:buClr>
              <a:buSzTx/>
              <a:buFont typeface="Arial" charset="0"/>
              <a:buChar char="−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Proof of Concept</a:t>
            </a:r>
          </a:p>
        </p:txBody>
      </p:sp>
      <p:sp>
        <p:nvSpPr>
          <p:cNvPr id="39" name="Rechteck 62"/>
          <p:cNvSpPr>
            <a:spLocks noChangeArrowheads="1"/>
          </p:cNvSpPr>
          <p:nvPr/>
        </p:nvSpPr>
        <p:spPr bwMode="auto">
          <a:xfrm>
            <a:off x="5724129" y="1891556"/>
            <a:ext cx="3168351" cy="1908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45720" rIns="55435">
            <a:spAutoFit/>
          </a:bodyPr>
          <a:lstStyle/>
          <a:p>
            <a:pPr marL="180975" marR="0" lvl="0" indent="-180975" algn="l" defTabSz="914400" rtl="0" eaLnBrk="1" fontAlgn="base" latinLnBrk="0" hangingPunct="1">
              <a:spcBef>
                <a:spcPts val="600"/>
              </a:spcBef>
              <a:spcAft>
                <a:spcPts val="0"/>
              </a:spcAft>
              <a:buClr>
                <a:srgbClr val="468329"/>
              </a:buClr>
              <a:buSzTx/>
              <a:buFont typeface="Wingdings" charset="2"/>
              <a:buChar char="§"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NW Management &amp; Orchestration</a:t>
            </a:r>
          </a:p>
          <a:p>
            <a:pPr marL="171450" marR="0" lvl="1" indent="-171450" algn="l" defTabSz="914400" rtl="0" eaLnBrk="1" fontAlgn="base" latinLnBrk="0" hangingPunct="1">
              <a:spcBef>
                <a:spcPts val="600"/>
              </a:spcBef>
              <a:spcAft>
                <a:spcPts val="0"/>
              </a:spcAft>
              <a:buClr>
                <a:srgbClr val="468329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Security Competence Team</a:t>
            </a:r>
          </a:p>
          <a:p>
            <a:pPr marL="171450" lvl="1" indent="-171450">
              <a:spcBef>
                <a:spcPts val="600"/>
              </a:spcBef>
              <a:spcAft>
                <a:spcPts val="0"/>
              </a:spcAft>
              <a:buClr>
                <a:srgbClr val="468329"/>
              </a:buClr>
              <a:buFont typeface="Wingdings" panose="05000000000000000000" pitchFamily="2" charset="2"/>
              <a:buChar char="§"/>
              <a:defRPr/>
            </a:pPr>
            <a:r>
              <a:rPr lang="en-US" sz="1400" b="1" dirty="0">
                <a:solidFill>
                  <a:prstClr val="black"/>
                </a:solidFill>
              </a:rPr>
              <a:t>Spectrum and Deployment Efficiencies</a:t>
            </a:r>
          </a:p>
          <a:p>
            <a:pPr marL="171450" lvl="1" indent="-171450">
              <a:spcBef>
                <a:spcPts val="600"/>
              </a:spcBef>
              <a:spcAft>
                <a:spcPts val="0"/>
              </a:spcAft>
              <a:buClr>
                <a:srgbClr val="468329"/>
              </a:buClr>
              <a:buFont typeface="Wingdings" panose="05000000000000000000" pitchFamily="2" charset="2"/>
              <a:buChar char="§"/>
              <a:defRPr/>
            </a:pPr>
            <a:r>
              <a:rPr lang="en-US" sz="1400" b="1" dirty="0">
                <a:solidFill>
                  <a:prstClr val="black"/>
                </a:solidFill>
              </a:rPr>
              <a:t>BASTA </a:t>
            </a:r>
            <a:r>
              <a:rPr lang="en-US" sz="1400" dirty="0">
                <a:solidFill>
                  <a:prstClr val="black"/>
                </a:solidFill>
              </a:rPr>
              <a:t>(Base Station Antenna Standards)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171450" marR="0" lvl="1" indent="-171450" algn="l" defTabSz="914400" rtl="0" eaLnBrk="1" fontAlgn="base" latinLnBrk="0" hangingPunct="1">
              <a:spcBef>
                <a:spcPts val="600"/>
              </a:spcBef>
              <a:spcAft>
                <a:spcPts val="0"/>
              </a:spcAft>
              <a:buClr>
                <a:srgbClr val="468329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sz="1400" b="1" dirty="0">
                <a:solidFill>
                  <a:prstClr val="black"/>
                </a:solidFill>
              </a:rPr>
              <a:t>Cluster Connector Alignment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40" name="Rechteck 62"/>
          <p:cNvSpPr>
            <a:spLocks noChangeArrowheads="1"/>
          </p:cNvSpPr>
          <p:nvPr/>
        </p:nvSpPr>
        <p:spPr bwMode="auto">
          <a:xfrm>
            <a:off x="5796135" y="4167344"/>
            <a:ext cx="302433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>
                <a:srgbClr val="468329"/>
              </a:buClr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</a:p>
          <a:p>
            <a:pPr marL="266700" marR="0" lvl="1" indent="-174625" algn="l" defTabSz="914400" rtl="0" eaLnBrk="1" fontAlgn="base" latinLnBrk="0" hangingPunct="1">
              <a:lnSpc>
                <a:spcPts val="1300"/>
              </a:lnSpc>
              <a:spcBef>
                <a:spcPts val="400"/>
              </a:spcBef>
              <a:spcAft>
                <a:spcPts val="0"/>
              </a:spcAft>
              <a:buClr>
                <a:srgbClr val="468329"/>
              </a:buClr>
              <a:buSzTx/>
              <a:buFont typeface="Arial" charset="0"/>
              <a:buChar char="−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Interworking</a:t>
            </a:r>
          </a:p>
          <a:p>
            <a:pPr marL="266700" marR="0" lvl="1" indent="-174625" algn="l" defTabSz="914400" rtl="0" eaLnBrk="1" fontAlgn="base" latinLnBrk="0" hangingPunct="1">
              <a:lnSpc>
                <a:spcPts val="1300"/>
              </a:lnSpc>
              <a:spcBef>
                <a:spcPts val="400"/>
              </a:spcBef>
              <a:spcAft>
                <a:spcPts val="0"/>
              </a:spcAft>
              <a:buClr>
                <a:srgbClr val="468329"/>
              </a:buClr>
              <a:buSzTx/>
              <a:buFont typeface="Arial" charset="0"/>
              <a:buChar char="−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Pre-commercial Network Trials</a:t>
            </a:r>
          </a:p>
        </p:txBody>
      </p:sp>
      <p:sp>
        <p:nvSpPr>
          <p:cNvPr id="3" name="Rectangle 2"/>
          <p:cNvSpPr/>
          <p:nvPr/>
        </p:nvSpPr>
        <p:spPr>
          <a:xfrm>
            <a:off x="3059832" y="4140108"/>
            <a:ext cx="5832648" cy="82550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059832" y="1828800"/>
            <a:ext cx="5832648" cy="1967882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3059832" y="5317760"/>
            <a:ext cx="5832648" cy="82550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7" name="Trapezoid 46"/>
          <p:cNvSpPr/>
          <p:nvPr/>
        </p:nvSpPr>
        <p:spPr>
          <a:xfrm rot="16200000">
            <a:off x="1900785" y="2649348"/>
            <a:ext cx="1980842" cy="339741"/>
          </a:xfrm>
          <a:prstGeom prst="trapezoid">
            <a:avLst>
              <a:gd name="adj" fmla="val 165215"/>
            </a:avLst>
          </a:prstGeom>
          <a:noFill/>
          <a:ln w="9525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2" name="Rechteck 62"/>
          <p:cNvSpPr>
            <a:spLocks noChangeArrowheads="1"/>
          </p:cNvSpPr>
          <p:nvPr/>
        </p:nvSpPr>
        <p:spPr bwMode="auto">
          <a:xfrm>
            <a:off x="222250" y="6341875"/>
            <a:ext cx="356388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Plus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: “3GPP Reporting”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on SA and RAN</a:t>
            </a:r>
          </a:p>
        </p:txBody>
      </p:sp>
      <p:sp>
        <p:nvSpPr>
          <p:cNvPr id="26" name="Rechteck 62"/>
          <p:cNvSpPr>
            <a:spLocks noChangeArrowheads="1"/>
          </p:cNvSpPr>
          <p:nvPr/>
        </p:nvSpPr>
        <p:spPr bwMode="auto">
          <a:xfrm>
            <a:off x="5862340" y="5305317"/>
            <a:ext cx="3024336" cy="815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180975" marR="0" lvl="0" indent="-180975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SzTx/>
              <a:buFont typeface="Wingdings" charset="0"/>
              <a:buChar char="§"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Verticals URLLC Requirements</a:t>
            </a:r>
          </a:p>
          <a:p>
            <a:pPr marL="180975" indent="-180975"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charset="0"/>
              <a:buChar char="§"/>
              <a:defRPr/>
            </a:pPr>
            <a:r>
              <a:rPr lang="en-US" sz="1400" b="1" dirty="0">
                <a:solidFill>
                  <a:prstClr val="black"/>
                </a:solidFill>
              </a:rPr>
              <a:t>V2X (</a:t>
            </a:r>
            <a:r>
              <a:rPr lang="en-US" sz="1400" dirty="0">
                <a:solidFill>
                  <a:prstClr val="black"/>
                </a:solidFill>
              </a:rPr>
              <a:t>Automotive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dirty="0">
                <a:solidFill>
                  <a:prstClr val="black"/>
                </a:solidFill>
              </a:rPr>
              <a:t>Industry</a:t>
            </a:r>
            <a:r>
              <a:rPr lang="en-US" sz="1400" b="1" dirty="0">
                <a:solidFill>
                  <a:prstClr val="black"/>
                </a:solidFill>
              </a:rPr>
              <a:t> </a:t>
            </a:r>
            <a:r>
              <a:rPr lang="en-US" sz="1400" dirty="0">
                <a:solidFill>
                  <a:prstClr val="black"/>
                </a:solidFill>
              </a:rPr>
              <a:t>Rapporteur Team)</a:t>
            </a:r>
          </a:p>
        </p:txBody>
      </p:sp>
    </p:spTree>
    <p:extLst>
      <p:ext uri="{BB962C8B-B14F-4D97-AF65-F5344CB8AC3E}">
        <p14:creationId xmlns:p14="http://schemas.microsoft.com/office/powerpoint/2010/main" val="3903832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sz="2000" dirty="0"/>
              <a:t>Key Documents Delivered during last 12 Months</a:t>
            </a:r>
          </a:p>
        </p:txBody>
      </p:sp>
      <p:sp>
        <p:nvSpPr>
          <p:cNvPr id="13314" name="Foliennummernplatzhalter 4"/>
          <p:cNvSpPr>
            <a:spLocks noGrp="1"/>
          </p:cNvSpPr>
          <p:nvPr>
            <p:ph type="sldNum" sz="quarter" idx="2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fld id="{34D964EC-8DA0-495C-91FE-699678A0A793}" type="slidenum">
              <a:rPr lang="en-GB" altLang="de-DE" sz="1200">
                <a:solidFill>
                  <a:srgbClr val="898989"/>
                </a:solidFill>
                <a:latin typeface="DIN 1451 Com Mittelschrift" pitchFamily="34" charset="0"/>
              </a:rPr>
              <a:pPr eaLnBrk="1" hangingPunct="1"/>
              <a:t>4</a:t>
            </a:fld>
            <a:endParaRPr lang="en-GB" altLang="de-DE" sz="1200" dirty="0">
              <a:solidFill>
                <a:srgbClr val="898989"/>
              </a:solidFill>
              <a:latin typeface="DIN 1451 Com Mittelschrift" pitchFamily="34" charset="0"/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4788027" y="2082334"/>
            <a:ext cx="246057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468329"/>
              </a:buClr>
            </a:pPr>
            <a:r>
              <a:rPr lang="de-DE" altLang="de-DE" sz="16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Most </a:t>
            </a:r>
            <a:r>
              <a:rPr lang="de-DE" altLang="de-DE" sz="1600" b="1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Recent</a:t>
            </a:r>
            <a:r>
              <a:rPr lang="de-DE" altLang="de-DE" sz="16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Highlights</a:t>
            </a:r>
            <a:endParaRPr lang="en-GB" altLang="de-DE" sz="16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440685" y="4138141"/>
            <a:ext cx="32736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de-DE" sz="1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Results of our 5G Work Programme: </a:t>
            </a:r>
          </a:p>
          <a:p>
            <a:endParaRPr lang="en-GB" altLang="de-DE" sz="1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GB" altLang="de-DE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Internationally recognised guidance for standardisation and development</a:t>
            </a:r>
          </a:p>
        </p:txBody>
      </p:sp>
      <p:sp>
        <p:nvSpPr>
          <p:cNvPr id="13" name="Rechteck 12"/>
          <p:cNvSpPr/>
          <p:nvPr/>
        </p:nvSpPr>
        <p:spPr>
          <a:xfrm>
            <a:off x="468398" y="5168989"/>
            <a:ext cx="211029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More work in progress...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3851920" y="2492898"/>
            <a:ext cx="4464496" cy="3383271"/>
            <a:chOff x="3851920" y="1635647"/>
            <a:chExt cx="4464496" cy="3383271"/>
          </a:xfrm>
        </p:grpSpPr>
        <p:grpSp>
          <p:nvGrpSpPr>
            <p:cNvPr id="125" name="Group 80"/>
            <p:cNvGrpSpPr>
              <a:grpSpLocks noChangeAspect="1"/>
            </p:cNvGrpSpPr>
            <p:nvPr/>
          </p:nvGrpSpPr>
          <p:grpSpPr bwMode="auto">
            <a:xfrm>
              <a:off x="3851920" y="1635647"/>
              <a:ext cx="1308790" cy="1628888"/>
              <a:chOff x="831850" y="2689225"/>
              <a:chExt cx="2536825" cy="3606800"/>
            </a:xfrm>
          </p:grpSpPr>
          <p:sp>
            <p:nvSpPr>
              <p:cNvPr id="126" name="Rechteck 40"/>
              <p:cNvSpPr/>
              <p:nvPr/>
            </p:nvSpPr>
            <p:spPr bwMode="auto">
              <a:xfrm>
                <a:off x="831850" y="2689225"/>
                <a:ext cx="2536825" cy="360680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9431" rIns="55435" anchor="ctr"/>
              <a:lstStyle/>
              <a:p>
                <a:pPr algn="ctr">
                  <a:defRPr/>
                </a:pPr>
                <a:endParaRPr lang="de-CH">
                  <a:solidFill>
                    <a:srgbClr val="FFFFFF"/>
                  </a:solidFill>
                  <a:latin typeface="Arial"/>
                </a:endParaRPr>
              </a:p>
            </p:txBody>
          </p:sp>
          <p:grpSp>
            <p:nvGrpSpPr>
              <p:cNvPr id="127" name="Group 82"/>
              <p:cNvGrpSpPr>
                <a:grpSpLocks/>
              </p:cNvGrpSpPr>
              <p:nvPr/>
            </p:nvGrpSpPr>
            <p:grpSpPr bwMode="auto">
              <a:xfrm>
                <a:off x="833439" y="2700338"/>
                <a:ext cx="2535236" cy="3587748"/>
                <a:chOff x="833439" y="2700338"/>
                <a:chExt cx="2535236" cy="3587748"/>
              </a:xfrm>
            </p:grpSpPr>
            <p:grpSp>
              <p:nvGrpSpPr>
                <p:cNvPr id="128" name="Group 83"/>
                <p:cNvGrpSpPr>
                  <a:grpSpLocks/>
                </p:cNvGrpSpPr>
                <p:nvPr/>
              </p:nvGrpSpPr>
              <p:grpSpPr bwMode="auto">
                <a:xfrm>
                  <a:off x="833439" y="2700338"/>
                  <a:ext cx="2535236" cy="3587748"/>
                  <a:chOff x="833439" y="2700338"/>
                  <a:chExt cx="2535236" cy="3587748"/>
                </a:xfrm>
              </p:grpSpPr>
              <p:pic>
                <p:nvPicPr>
                  <p:cNvPr id="130" name="Picture 2"/>
                  <p:cNvPicPr>
                    <a:picLocks noChangeAspect="1" noChangeArrowheads="1"/>
                  </p:cNvPicPr>
                  <p:nvPr/>
                </p:nvPicPr>
                <p:blipFill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833439" y="2700338"/>
                    <a:ext cx="2535236" cy="358774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131" name="Picture 86"/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394081" y="3471248"/>
                    <a:ext cx="1460500" cy="46620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  <p:sp>
              <p:nvSpPr>
                <p:cNvPr id="129" name="Rectangle 84"/>
                <p:cNvSpPr>
                  <a:spLocks noChangeArrowheads="1"/>
                </p:cNvSpPr>
                <p:nvPr/>
              </p:nvSpPr>
              <p:spPr bwMode="auto">
                <a:xfrm>
                  <a:off x="909800" y="3416502"/>
                  <a:ext cx="2421475" cy="177190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19431" rIns="55435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9pPr>
                </a:lstStyle>
                <a:p>
                  <a:pPr algn="ctr" eaLnBrk="1" hangingPunct="1"/>
                  <a:r>
                    <a:rPr lang="en-GB" altLang="de-DE" sz="900" dirty="0">
                      <a:solidFill>
                        <a:prstClr val="white"/>
                      </a:solidFill>
                      <a:cs typeface="Arial" pitchFamily="34" charset="0"/>
                    </a:rPr>
                    <a:t>End-to-End Architecture</a:t>
                  </a:r>
                </a:p>
                <a:p>
                  <a:pPr algn="ctr" eaLnBrk="1" hangingPunct="1"/>
                  <a:endParaRPr lang="en-GB" altLang="de-DE" sz="600" dirty="0">
                    <a:solidFill>
                      <a:prstClr val="white"/>
                    </a:solidFill>
                    <a:cs typeface="Arial" pitchFamily="34" charset="0"/>
                  </a:endParaRPr>
                </a:p>
                <a:p>
                  <a:pPr algn="ctr" eaLnBrk="1" hangingPunct="1"/>
                  <a:r>
                    <a:rPr lang="en-GB" altLang="de-DE" sz="1100" dirty="0">
                      <a:solidFill>
                        <a:prstClr val="white"/>
                      </a:solidFill>
                      <a:cs typeface="Arial" pitchFamily="34" charset="0"/>
                    </a:rPr>
                    <a:t>Service Based Architecture in 5G</a:t>
                  </a:r>
                  <a:endParaRPr lang="en-GB" altLang="de-DE" sz="700" dirty="0">
                    <a:solidFill>
                      <a:prstClr val="white"/>
                    </a:solidFill>
                    <a:cs typeface="Arial" pitchFamily="34" charset="0"/>
                  </a:endParaRPr>
                </a:p>
              </p:txBody>
            </p:sp>
          </p:grpSp>
        </p:grpSp>
        <p:grpSp>
          <p:nvGrpSpPr>
            <p:cNvPr id="146" name="Group 80"/>
            <p:cNvGrpSpPr>
              <a:grpSpLocks noChangeAspect="1"/>
            </p:cNvGrpSpPr>
            <p:nvPr/>
          </p:nvGrpSpPr>
          <p:grpSpPr bwMode="auto">
            <a:xfrm>
              <a:off x="7005707" y="1635647"/>
              <a:ext cx="1308790" cy="1628888"/>
              <a:chOff x="831850" y="2689225"/>
              <a:chExt cx="2536825" cy="3606800"/>
            </a:xfrm>
          </p:grpSpPr>
          <p:sp>
            <p:nvSpPr>
              <p:cNvPr id="147" name="Rechteck 40"/>
              <p:cNvSpPr/>
              <p:nvPr/>
            </p:nvSpPr>
            <p:spPr bwMode="auto">
              <a:xfrm>
                <a:off x="831850" y="2689225"/>
                <a:ext cx="2536825" cy="360680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9431" rIns="55435" anchor="ctr"/>
              <a:lstStyle/>
              <a:p>
                <a:pPr algn="ctr">
                  <a:defRPr/>
                </a:pPr>
                <a:endParaRPr lang="de-CH">
                  <a:solidFill>
                    <a:srgbClr val="FFFFFF"/>
                  </a:solidFill>
                  <a:latin typeface="Arial"/>
                </a:endParaRPr>
              </a:p>
            </p:txBody>
          </p:sp>
          <p:grpSp>
            <p:nvGrpSpPr>
              <p:cNvPr id="148" name="Group 82"/>
              <p:cNvGrpSpPr>
                <a:grpSpLocks/>
              </p:cNvGrpSpPr>
              <p:nvPr/>
            </p:nvGrpSpPr>
            <p:grpSpPr bwMode="auto">
              <a:xfrm>
                <a:off x="833438" y="2700338"/>
                <a:ext cx="2535237" cy="3587750"/>
                <a:chOff x="833438" y="2700338"/>
                <a:chExt cx="2535237" cy="3587750"/>
              </a:xfrm>
            </p:grpSpPr>
            <p:grpSp>
              <p:nvGrpSpPr>
                <p:cNvPr id="149" name="Group 83"/>
                <p:cNvGrpSpPr>
                  <a:grpSpLocks/>
                </p:cNvGrpSpPr>
                <p:nvPr/>
              </p:nvGrpSpPr>
              <p:grpSpPr bwMode="auto">
                <a:xfrm>
                  <a:off x="833438" y="2700338"/>
                  <a:ext cx="2535237" cy="3587750"/>
                  <a:chOff x="833438" y="2700338"/>
                  <a:chExt cx="2535237" cy="3587750"/>
                </a:xfrm>
              </p:grpSpPr>
              <p:pic>
                <p:nvPicPr>
                  <p:cNvPr id="151" name="Picture 2"/>
                  <p:cNvPicPr>
                    <a:picLocks noChangeAspect="1" noChangeArrowheads="1"/>
                  </p:cNvPicPr>
                  <p:nvPr/>
                </p:nvPicPr>
                <p:blipFill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833438" y="2700338"/>
                    <a:ext cx="2535237" cy="358775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152" name="Picture 86"/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394081" y="3471248"/>
                    <a:ext cx="1460500" cy="46620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  <p:sp>
              <p:nvSpPr>
                <p:cNvPr id="150" name="Rectangle 84"/>
                <p:cNvSpPr>
                  <a:spLocks noChangeArrowheads="1"/>
                </p:cNvSpPr>
                <p:nvPr/>
              </p:nvSpPr>
              <p:spPr bwMode="auto">
                <a:xfrm>
                  <a:off x="909799" y="3416502"/>
                  <a:ext cx="2421476" cy="22489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19431" rIns="55435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9pPr>
                </a:lstStyle>
                <a:p>
                  <a:pPr algn="ctr" eaLnBrk="1" hangingPunct="1"/>
                  <a:r>
                    <a:rPr lang="en-GB" altLang="de-DE" sz="900" dirty="0">
                      <a:solidFill>
                        <a:prstClr val="white"/>
                      </a:solidFill>
                      <a:cs typeface="Arial" pitchFamily="34" charset="0"/>
                    </a:rPr>
                    <a:t>End-to-End Architecture</a:t>
                  </a:r>
                </a:p>
                <a:p>
                  <a:pPr algn="ctr" eaLnBrk="1" hangingPunct="1"/>
                  <a:endParaRPr lang="en-GB" altLang="de-DE" sz="600" dirty="0">
                    <a:solidFill>
                      <a:prstClr val="white"/>
                    </a:solidFill>
                    <a:cs typeface="Arial" pitchFamily="34" charset="0"/>
                  </a:endParaRPr>
                </a:p>
                <a:p>
                  <a:pPr algn="ctr" eaLnBrk="1" hangingPunct="1">
                    <a:lnSpc>
                      <a:spcPct val="90000"/>
                    </a:lnSpc>
                  </a:pPr>
                  <a:r>
                    <a:rPr lang="en-GB" altLang="de-DE" sz="1000" dirty="0">
                      <a:solidFill>
                        <a:prstClr val="white"/>
                      </a:solidFill>
                      <a:cs typeface="Arial" pitchFamily="34" charset="0"/>
                    </a:rPr>
                    <a:t>5G Extreme Requirements: </a:t>
                  </a:r>
                  <a:r>
                    <a:rPr lang="en-GB" altLang="de-DE" sz="1000" dirty="0" smtClean="0">
                      <a:solidFill>
                        <a:prstClr val="white"/>
                      </a:solidFill>
                      <a:cs typeface="Arial" pitchFamily="34" charset="0"/>
                    </a:rPr>
                    <a:t/>
                  </a:r>
                  <a:br>
                    <a:rPr lang="en-GB" altLang="de-DE" sz="1000" dirty="0" smtClean="0">
                      <a:solidFill>
                        <a:prstClr val="white"/>
                      </a:solidFill>
                      <a:cs typeface="Arial" pitchFamily="34" charset="0"/>
                    </a:rPr>
                  </a:br>
                  <a:r>
                    <a:rPr lang="en-GB" altLang="de-DE" sz="1000" dirty="0" smtClean="0">
                      <a:solidFill>
                        <a:prstClr val="white"/>
                      </a:solidFill>
                      <a:cs typeface="Arial" pitchFamily="34" charset="0"/>
                    </a:rPr>
                    <a:t>E2E Considerations</a:t>
                  </a:r>
                  <a:endParaRPr lang="en-GB" altLang="de-DE" sz="1000" dirty="0">
                    <a:solidFill>
                      <a:prstClr val="white"/>
                    </a:solidFill>
                    <a:cs typeface="Arial" pitchFamily="34" charset="0"/>
                  </a:endParaRPr>
                </a:p>
                <a:p>
                  <a:pPr algn="ctr" eaLnBrk="1" hangingPunct="1"/>
                  <a:r>
                    <a:rPr lang="en-GB" altLang="de-DE" sz="900" dirty="0">
                      <a:solidFill>
                        <a:prstClr val="white"/>
                      </a:solidFill>
                      <a:cs typeface="Arial" pitchFamily="34" charset="0"/>
                    </a:rPr>
                    <a:t>	</a:t>
                  </a:r>
                </a:p>
              </p:txBody>
            </p:sp>
          </p:grpSp>
        </p:grpSp>
        <p:grpSp>
          <p:nvGrpSpPr>
            <p:cNvPr id="83" name="Group 105"/>
            <p:cNvGrpSpPr>
              <a:grpSpLocks noChangeAspect="1"/>
            </p:cNvGrpSpPr>
            <p:nvPr/>
          </p:nvGrpSpPr>
          <p:grpSpPr bwMode="auto">
            <a:xfrm>
              <a:off x="3851920" y="3390031"/>
              <a:ext cx="1310709" cy="1628887"/>
              <a:chOff x="831851" y="2689227"/>
              <a:chExt cx="2536825" cy="3606799"/>
            </a:xfrm>
          </p:grpSpPr>
          <p:sp>
            <p:nvSpPr>
              <p:cNvPr id="84" name="Rechteck 40"/>
              <p:cNvSpPr/>
              <p:nvPr/>
            </p:nvSpPr>
            <p:spPr bwMode="auto">
              <a:xfrm>
                <a:off x="831851" y="2689227"/>
                <a:ext cx="2536825" cy="360679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5435" rIns="55435" anchor="ctr"/>
              <a:lstStyle/>
              <a:p>
                <a:pPr algn="ctr">
                  <a:defRPr/>
                </a:pPr>
                <a:endParaRPr lang="de-CH">
                  <a:solidFill>
                    <a:srgbClr val="FFFFFF"/>
                  </a:solidFill>
                  <a:latin typeface="Arial"/>
                </a:endParaRPr>
              </a:p>
            </p:txBody>
          </p:sp>
          <p:grpSp>
            <p:nvGrpSpPr>
              <p:cNvPr id="85" name="Group 107"/>
              <p:cNvGrpSpPr>
                <a:grpSpLocks/>
              </p:cNvGrpSpPr>
              <p:nvPr/>
            </p:nvGrpSpPr>
            <p:grpSpPr bwMode="auto">
              <a:xfrm>
                <a:off x="833438" y="2700338"/>
                <a:ext cx="2535237" cy="3587750"/>
                <a:chOff x="833438" y="2700338"/>
                <a:chExt cx="2535237" cy="3587750"/>
              </a:xfrm>
            </p:grpSpPr>
            <p:grpSp>
              <p:nvGrpSpPr>
                <p:cNvPr id="86" name="Group 108"/>
                <p:cNvGrpSpPr>
                  <a:grpSpLocks/>
                </p:cNvGrpSpPr>
                <p:nvPr/>
              </p:nvGrpSpPr>
              <p:grpSpPr bwMode="auto">
                <a:xfrm>
                  <a:off x="833438" y="2700338"/>
                  <a:ext cx="2535237" cy="3587750"/>
                  <a:chOff x="833438" y="2700338"/>
                  <a:chExt cx="2535237" cy="3587750"/>
                </a:xfrm>
              </p:grpSpPr>
              <p:pic>
                <p:nvPicPr>
                  <p:cNvPr id="88" name="Picture 2"/>
                  <p:cNvPicPr>
                    <a:picLocks noChangeAspect="1" noChangeArrowheads="1"/>
                  </p:cNvPicPr>
                  <p:nvPr/>
                </p:nvPicPr>
                <p:blipFill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833438" y="2700338"/>
                    <a:ext cx="2535237" cy="358775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90" name="Picture 111"/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394081" y="3471248"/>
                    <a:ext cx="1460500" cy="46620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  <p:sp>
              <p:nvSpPr>
                <p:cNvPr id="87" name="Rectangle 109"/>
                <p:cNvSpPr>
                  <a:spLocks noChangeArrowheads="1"/>
                </p:cNvSpPr>
                <p:nvPr/>
              </p:nvSpPr>
              <p:spPr bwMode="auto">
                <a:xfrm>
                  <a:off x="873111" y="3458474"/>
                  <a:ext cx="2421480" cy="14652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55435" rIns="55435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9pPr>
                </a:lstStyle>
                <a:p>
                  <a:pPr algn="ctr" eaLnBrk="1" hangingPunct="1"/>
                  <a:r>
                    <a:rPr lang="en-GB" altLang="de-DE" sz="900" dirty="0">
                      <a:solidFill>
                        <a:prstClr val="white"/>
                      </a:solidFill>
                      <a:cs typeface="Arial" pitchFamily="34" charset="0"/>
                    </a:rPr>
                    <a:t>NWMO</a:t>
                  </a:r>
                </a:p>
                <a:p>
                  <a:pPr algn="ctr" eaLnBrk="1" hangingPunct="1"/>
                  <a:endParaRPr lang="en-GB" altLang="de-DE" sz="600" dirty="0">
                    <a:solidFill>
                      <a:prstClr val="white"/>
                    </a:solidFill>
                    <a:cs typeface="Arial" pitchFamily="34" charset="0"/>
                  </a:endParaRPr>
                </a:p>
                <a:p>
                  <a:pPr algn="ctr" eaLnBrk="1" hangingPunct="1"/>
                  <a:r>
                    <a:rPr lang="en-GB" altLang="de-DE" sz="1100" dirty="0">
                      <a:solidFill>
                        <a:prstClr val="white"/>
                      </a:solidFill>
                      <a:cs typeface="Arial" pitchFamily="34" charset="0"/>
                    </a:rPr>
                    <a:t>Future of Network Tracing</a:t>
                  </a:r>
                </a:p>
              </p:txBody>
            </p:sp>
          </p:grpSp>
        </p:grpSp>
        <p:grpSp>
          <p:nvGrpSpPr>
            <p:cNvPr id="91" name="Group 105"/>
            <p:cNvGrpSpPr>
              <a:grpSpLocks noChangeAspect="1"/>
            </p:cNvGrpSpPr>
            <p:nvPr/>
          </p:nvGrpSpPr>
          <p:grpSpPr bwMode="auto">
            <a:xfrm>
              <a:off x="7005707" y="3390030"/>
              <a:ext cx="1310709" cy="1628888"/>
              <a:chOff x="831850" y="2689225"/>
              <a:chExt cx="2536825" cy="3606800"/>
            </a:xfrm>
          </p:grpSpPr>
          <p:sp>
            <p:nvSpPr>
              <p:cNvPr id="92" name="Rechteck 40"/>
              <p:cNvSpPr/>
              <p:nvPr/>
            </p:nvSpPr>
            <p:spPr bwMode="auto">
              <a:xfrm>
                <a:off x="831850" y="2689225"/>
                <a:ext cx="2536825" cy="360680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5435" rIns="55435" anchor="ctr"/>
              <a:lstStyle/>
              <a:p>
                <a:pPr algn="ctr">
                  <a:defRPr/>
                </a:pPr>
                <a:endParaRPr lang="de-CH">
                  <a:solidFill>
                    <a:srgbClr val="FFFFFF"/>
                  </a:solidFill>
                  <a:latin typeface="Arial"/>
                </a:endParaRPr>
              </a:p>
            </p:txBody>
          </p:sp>
          <p:grpSp>
            <p:nvGrpSpPr>
              <p:cNvPr id="93" name="Group 107"/>
              <p:cNvGrpSpPr>
                <a:grpSpLocks/>
              </p:cNvGrpSpPr>
              <p:nvPr/>
            </p:nvGrpSpPr>
            <p:grpSpPr bwMode="auto">
              <a:xfrm>
                <a:off x="833438" y="2700338"/>
                <a:ext cx="2535237" cy="3587750"/>
                <a:chOff x="833438" y="2700338"/>
                <a:chExt cx="2535237" cy="3587750"/>
              </a:xfrm>
            </p:grpSpPr>
            <p:grpSp>
              <p:nvGrpSpPr>
                <p:cNvPr id="94" name="Group 108"/>
                <p:cNvGrpSpPr>
                  <a:grpSpLocks/>
                </p:cNvGrpSpPr>
                <p:nvPr/>
              </p:nvGrpSpPr>
              <p:grpSpPr bwMode="auto">
                <a:xfrm>
                  <a:off x="833438" y="2700338"/>
                  <a:ext cx="2535237" cy="3587750"/>
                  <a:chOff x="833438" y="2700338"/>
                  <a:chExt cx="2535237" cy="3587750"/>
                </a:xfrm>
              </p:grpSpPr>
              <p:pic>
                <p:nvPicPr>
                  <p:cNvPr id="96" name="Picture 2"/>
                  <p:cNvPicPr>
                    <a:picLocks noChangeAspect="1" noChangeArrowheads="1"/>
                  </p:cNvPicPr>
                  <p:nvPr/>
                </p:nvPicPr>
                <p:blipFill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833438" y="2700338"/>
                    <a:ext cx="2535237" cy="358775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97" name="Picture 111"/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394081" y="3471248"/>
                    <a:ext cx="1460500" cy="46620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  <p:sp>
              <p:nvSpPr>
                <p:cNvPr id="95" name="Rectangle 109"/>
                <p:cNvSpPr>
                  <a:spLocks noChangeArrowheads="1"/>
                </p:cNvSpPr>
                <p:nvPr/>
              </p:nvSpPr>
              <p:spPr bwMode="auto">
                <a:xfrm>
                  <a:off x="909800" y="3416502"/>
                  <a:ext cx="2421477" cy="22148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55435" rIns="55435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9pPr>
                </a:lstStyle>
                <a:p>
                  <a:pPr algn="ctr" eaLnBrk="1" hangingPunct="1"/>
                  <a:r>
                    <a:rPr lang="en-GB" altLang="de-DE" sz="900" dirty="0">
                      <a:solidFill>
                        <a:prstClr val="white"/>
                      </a:solidFill>
                      <a:cs typeface="Arial" pitchFamily="34" charset="0"/>
                    </a:rPr>
                    <a:t>TTI</a:t>
                  </a:r>
                </a:p>
                <a:p>
                  <a:pPr algn="ctr" eaLnBrk="1" hangingPunct="1"/>
                  <a:endParaRPr lang="en-GB" altLang="de-DE" sz="600" dirty="0">
                    <a:solidFill>
                      <a:prstClr val="white"/>
                    </a:solidFill>
                    <a:cs typeface="Arial" pitchFamily="34" charset="0"/>
                  </a:endParaRPr>
                </a:p>
                <a:p>
                  <a:pPr algn="ctr" eaLnBrk="1" hangingPunct="1"/>
                  <a:r>
                    <a:rPr lang="en-GB" altLang="de-DE" sz="1100" dirty="0">
                      <a:solidFill>
                        <a:prstClr val="white"/>
                      </a:solidFill>
                      <a:cs typeface="Arial" pitchFamily="34" charset="0"/>
                    </a:rPr>
                    <a:t>Testing Framework for 5G Pre-Commercial Network Trials</a:t>
                  </a:r>
                </a:p>
              </p:txBody>
            </p:sp>
          </p:grpSp>
        </p:grpSp>
        <p:grpSp>
          <p:nvGrpSpPr>
            <p:cNvPr id="98" name="Group 105"/>
            <p:cNvGrpSpPr>
              <a:grpSpLocks noChangeAspect="1"/>
            </p:cNvGrpSpPr>
            <p:nvPr/>
          </p:nvGrpSpPr>
          <p:grpSpPr bwMode="auto">
            <a:xfrm>
              <a:off x="5428814" y="3390030"/>
              <a:ext cx="1310709" cy="1628888"/>
              <a:chOff x="831850" y="2689225"/>
              <a:chExt cx="2536825" cy="3606800"/>
            </a:xfrm>
          </p:grpSpPr>
          <p:sp>
            <p:nvSpPr>
              <p:cNvPr id="99" name="Rechteck 40"/>
              <p:cNvSpPr/>
              <p:nvPr/>
            </p:nvSpPr>
            <p:spPr bwMode="auto">
              <a:xfrm>
                <a:off x="831850" y="2689225"/>
                <a:ext cx="2536825" cy="360680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5435" rIns="55435" anchor="ctr"/>
              <a:lstStyle/>
              <a:p>
                <a:pPr algn="ctr">
                  <a:defRPr/>
                </a:pPr>
                <a:endParaRPr lang="de-CH">
                  <a:solidFill>
                    <a:srgbClr val="FFFFFF"/>
                  </a:solidFill>
                  <a:latin typeface="Arial"/>
                </a:endParaRPr>
              </a:p>
            </p:txBody>
          </p:sp>
          <p:grpSp>
            <p:nvGrpSpPr>
              <p:cNvPr id="100" name="Group 107"/>
              <p:cNvGrpSpPr>
                <a:grpSpLocks/>
              </p:cNvGrpSpPr>
              <p:nvPr/>
            </p:nvGrpSpPr>
            <p:grpSpPr bwMode="auto">
              <a:xfrm>
                <a:off x="833438" y="2700338"/>
                <a:ext cx="2535237" cy="3587750"/>
                <a:chOff x="833438" y="2700338"/>
                <a:chExt cx="2535237" cy="3587750"/>
              </a:xfrm>
            </p:grpSpPr>
            <p:grpSp>
              <p:nvGrpSpPr>
                <p:cNvPr id="101" name="Group 108"/>
                <p:cNvGrpSpPr>
                  <a:grpSpLocks/>
                </p:cNvGrpSpPr>
                <p:nvPr/>
              </p:nvGrpSpPr>
              <p:grpSpPr bwMode="auto">
                <a:xfrm>
                  <a:off x="833438" y="2700338"/>
                  <a:ext cx="2535237" cy="3587750"/>
                  <a:chOff x="833438" y="2700338"/>
                  <a:chExt cx="2535237" cy="3587750"/>
                </a:xfrm>
              </p:grpSpPr>
              <p:pic>
                <p:nvPicPr>
                  <p:cNvPr id="104" name="Picture 2"/>
                  <p:cNvPicPr>
                    <a:picLocks noChangeAspect="1" noChangeArrowheads="1"/>
                  </p:cNvPicPr>
                  <p:nvPr/>
                </p:nvPicPr>
                <p:blipFill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833438" y="2700338"/>
                    <a:ext cx="2535237" cy="358775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105" name="Picture 111"/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394081" y="3471248"/>
                    <a:ext cx="1460500" cy="46620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  <p:sp>
              <p:nvSpPr>
                <p:cNvPr id="102" name="Rectangle 109"/>
                <p:cNvSpPr>
                  <a:spLocks noChangeArrowheads="1"/>
                </p:cNvSpPr>
                <p:nvPr/>
              </p:nvSpPr>
              <p:spPr bwMode="auto">
                <a:xfrm>
                  <a:off x="909800" y="3416502"/>
                  <a:ext cx="2421477" cy="258970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55435" rIns="55435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9pPr>
                </a:lstStyle>
                <a:p>
                  <a:pPr algn="ctr" eaLnBrk="1" hangingPunct="1"/>
                  <a:r>
                    <a:rPr lang="en-GB" altLang="de-DE" sz="900" dirty="0">
                      <a:solidFill>
                        <a:prstClr val="white"/>
                      </a:solidFill>
                      <a:cs typeface="Arial" pitchFamily="34" charset="0"/>
                    </a:rPr>
                    <a:t>SCT</a:t>
                  </a:r>
                  <a:endParaRPr lang="en-GB" altLang="de-DE" sz="600" dirty="0">
                    <a:solidFill>
                      <a:prstClr val="white"/>
                    </a:solidFill>
                    <a:cs typeface="Arial" pitchFamily="34" charset="0"/>
                  </a:endParaRPr>
                </a:p>
                <a:p>
                  <a:pPr algn="ctr" eaLnBrk="1" hangingPunct="1"/>
                  <a:endParaRPr lang="en-GB" altLang="de-DE" sz="600" dirty="0">
                    <a:solidFill>
                      <a:prstClr val="white"/>
                    </a:solidFill>
                    <a:cs typeface="Arial" pitchFamily="34" charset="0"/>
                  </a:endParaRPr>
                </a:p>
                <a:p>
                  <a:pPr algn="ctr" eaLnBrk="1" hangingPunct="1"/>
                  <a:r>
                    <a:rPr lang="en-GB" altLang="de-DE" sz="1100" dirty="0">
                      <a:solidFill>
                        <a:prstClr val="white"/>
                      </a:solidFill>
                      <a:cs typeface="Arial" pitchFamily="34" charset="0"/>
                    </a:rPr>
                    <a:t>Mobile Edge Computing /</a:t>
                  </a:r>
                  <a:br>
                    <a:rPr lang="en-GB" altLang="de-DE" sz="1100" dirty="0">
                      <a:solidFill>
                        <a:prstClr val="white"/>
                      </a:solidFill>
                      <a:cs typeface="Arial" pitchFamily="34" charset="0"/>
                    </a:rPr>
                  </a:br>
                  <a:r>
                    <a:rPr lang="en-GB" altLang="de-DE" sz="1100" dirty="0">
                      <a:solidFill>
                        <a:prstClr val="white"/>
                      </a:solidFill>
                      <a:cs typeface="Arial" pitchFamily="34" charset="0"/>
                    </a:rPr>
                    <a:t>Low Latency / Consistent User Experience</a:t>
                  </a:r>
                </a:p>
              </p:txBody>
            </p:sp>
          </p:grpSp>
        </p:grpSp>
        <p:grpSp>
          <p:nvGrpSpPr>
            <p:cNvPr id="124" name="Group 80"/>
            <p:cNvGrpSpPr>
              <a:grpSpLocks noChangeAspect="1"/>
            </p:cNvGrpSpPr>
            <p:nvPr/>
          </p:nvGrpSpPr>
          <p:grpSpPr bwMode="auto">
            <a:xfrm>
              <a:off x="5428814" y="1635647"/>
              <a:ext cx="1308790" cy="1628888"/>
              <a:chOff x="831850" y="2689225"/>
              <a:chExt cx="2536825" cy="3606800"/>
            </a:xfrm>
          </p:grpSpPr>
          <p:sp>
            <p:nvSpPr>
              <p:cNvPr id="132" name="Rechteck 40"/>
              <p:cNvSpPr/>
              <p:nvPr/>
            </p:nvSpPr>
            <p:spPr bwMode="auto">
              <a:xfrm>
                <a:off x="831850" y="2689225"/>
                <a:ext cx="2536825" cy="360680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9431" rIns="55435" anchor="ctr"/>
              <a:lstStyle/>
              <a:p>
                <a:pPr algn="ctr">
                  <a:defRPr/>
                </a:pPr>
                <a:endParaRPr lang="de-CH">
                  <a:solidFill>
                    <a:srgbClr val="FFFFFF"/>
                  </a:solidFill>
                  <a:latin typeface="Arial"/>
                </a:endParaRPr>
              </a:p>
            </p:txBody>
          </p:sp>
          <p:grpSp>
            <p:nvGrpSpPr>
              <p:cNvPr id="133" name="Group 82"/>
              <p:cNvGrpSpPr>
                <a:grpSpLocks/>
              </p:cNvGrpSpPr>
              <p:nvPr/>
            </p:nvGrpSpPr>
            <p:grpSpPr bwMode="auto">
              <a:xfrm>
                <a:off x="833439" y="2700338"/>
                <a:ext cx="2535236" cy="3587748"/>
                <a:chOff x="833439" y="2700338"/>
                <a:chExt cx="2535236" cy="3587748"/>
              </a:xfrm>
            </p:grpSpPr>
            <p:grpSp>
              <p:nvGrpSpPr>
                <p:cNvPr id="134" name="Group 83"/>
                <p:cNvGrpSpPr>
                  <a:grpSpLocks/>
                </p:cNvGrpSpPr>
                <p:nvPr/>
              </p:nvGrpSpPr>
              <p:grpSpPr bwMode="auto">
                <a:xfrm>
                  <a:off x="833439" y="2700338"/>
                  <a:ext cx="2535236" cy="3587748"/>
                  <a:chOff x="833439" y="2700338"/>
                  <a:chExt cx="2535236" cy="3587748"/>
                </a:xfrm>
              </p:grpSpPr>
              <p:pic>
                <p:nvPicPr>
                  <p:cNvPr id="136" name="Picture 2"/>
                  <p:cNvPicPr>
                    <a:picLocks noChangeAspect="1" noChangeArrowheads="1"/>
                  </p:cNvPicPr>
                  <p:nvPr/>
                </p:nvPicPr>
                <p:blipFill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833439" y="2700338"/>
                    <a:ext cx="2535236" cy="358774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137" name="Picture 86"/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394081" y="3471248"/>
                    <a:ext cx="1460500" cy="46620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  <p:sp>
              <p:nvSpPr>
                <p:cNvPr id="135" name="Rectangle 84"/>
                <p:cNvSpPr>
                  <a:spLocks noChangeArrowheads="1"/>
                </p:cNvSpPr>
                <p:nvPr/>
              </p:nvSpPr>
              <p:spPr bwMode="auto">
                <a:xfrm>
                  <a:off x="909800" y="3416502"/>
                  <a:ext cx="2421475" cy="25215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19431" rIns="55435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itchFamily="34" charset="0"/>
                      <a:ea typeface="MS PGothic" pitchFamily="34" charset="-128"/>
                    </a:defRPr>
                  </a:lvl9pPr>
                </a:lstStyle>
                <a:p>
                  <a:pPr algn="ctr" eaLnBrk="1" hangingPunct="1"/>
                  <a:r>
                    <a:rPr lang="en-GB" altLang="de-DE" sz="900" dirty="0">
                      <a:solidFill>
                        <a:prstClr val="white"/>
                      </a:solidFill>
                      <a:cs typeface="Arial" pitchFamily="34" charset="0"/>
                    </a:rPr>
                    <a:t>End-to-End Architecture</a:t>
                  </a:r>
                </a:p>
                <a:p>
                  <a:pPr algn="ctr" eaLnBrk="1" hangingPunct="1"/>
                  <a:endParaRPr lang="en-GB" altLang="de-DE" sz="600" dirty="0">
                    <a:solidFill>
                      <a:prstClr val="white"/>
                    </a:solidFill>
                    <a:cs typeface="Arial" pitchFamily="34" charset="0"/>
                  </a:endParaRPr>
                </a:p>
                <a:p>
                  <a:pPr algn="ctr" eaLnBrk="1" hangingPunct="1"/>
                  <a:r>
                    <a:rPr lang="en-GB" altLang="de-DE" sz="1100" dirty="0">
                      <a:solidFill>
                        <a:prstClr val="white"/>
                      </a:solidFill>
                      <a:cs typeface="Arial" pitchFamily="34" charset="0"/>
                    </a:rPr>
                    <a:t>NGMN Overview on 5G RAN Functional Decomposition</a:t>
                  </a:r>
                </a:p>
              </p:txBody>
            </p:sp>
          </p:grpSp>
        </p:grpSp>
      </p:grpSp>
      <p:grpSp>
        <p:nvGrpSpPr>
          <p:cNvPr id="17" name="Group 16"/>
          <p:cNvGrpSpPr/>
          <p:nvPr/>
        </p:nvGrpSpPr>
        <p:grpSpPr>
          <a:xfrm>
            <a:off x="702526" y="2187131"/>
            <a:ext cx="1636889" cy="1577020"/>
            <a:chOff x="704176" y="1329880"/>
            <a:chExt cx="1779592" cy="1577020"/>
          </a:xfrm>
        </p:grpSpPr>
        <p:pic>
          <p:nvPicPr>
            <p:cNvPr id="4" name="Grafik 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04176" y="1329880"/>
              <a:ext cx="928904" cy="1079853"/>
            </a:xfrm>
            <a:prstGeom prst="rect">
              <a:avLst/>
            </a:prstGeom>
          </p:spPr>
        </p:pic>
        <p:pic>
          <p:nvPicPr>
            <p:cNvPr id="2" name="Grafik 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16906" y="1399556"/>
              <a:ext cx="917269" cy="1078175"/>
            </a:xfrm>
            <a:prstGeom prst="rect">
              <a:avLst/>
            </a:prstGeom>
          </p:spPr>
        </p:pic>
        <p:pic>
          <p:nvPicPr>
            <p:cNvPr id="3" name="Grafik 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38609" y="1467554"/>
              <a:ext cx="913592" cy="1079853"/>
            </a:xfrm>
            <a:prstGeom prst="rect">
              <a:avLst/>
            </a:prstGeom>
          </p:spPr>
        </p:pic>
        <p:pic>
          <p:nvPicPr>
            <p:cNvPr id="5" name="Grafik 4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056635" y="1537230"/>
              <a:ext cx="934008" cy="1079853"/>
            </a:xfrm>
            <a:prstGeom prst="rect">
              <a:avLst/>
            </a:prstGeom>
          </p:spPr>
        </p:pic>
        <p:pic>
          <p:nvPicPr>
            <p:cNvPr id="7" name="Grafik 6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195076" y="1606906"/>
              <a:ext cx="918696" cy="1079854"/>
            </a:xfrm>
            <a:prstGeom prst="rect">
              <a:avLst/>
            </a:prstGeom>
          </p:spPr>
        </p:pic>
        <p:pic>
          <p:nvPicPr>
            <p:cNvPr id="8" name="Grafik 7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318206" y="1676582"/>
              <a:ext cx="917190" cy="1079853"/>
            </a:xfrm>
            <a:prstGeom prst="rect">
              <a:avLst/>
            </a:prstGeom>
          </p:spPr>
        </p:pic>
        <p:pic>
          <p:nvPicPr>
            <p:cNvPr id="9" name="Grafik 8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439830" y="1746258"/>
              <a:ext cx="917190" cy="1079853"/>
            </a:xfrm>
            <a:prstGeom prst="rect">
              <a:avLst/>
            </a:prstGeom>
          </p:spPr>
        </p:pic>
        <p:pic>
          <p:nvPicPr>
            <p:cNvPr id="10" name="Grafik 9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1561454" y="1827047"/>
              <a:ext cx="922314" cy="1079853"/>
            </a:xfrm>
            <a:prstGeom prst="rect">
              <a:avLst/>
            </a:prstGeom>
          </p:spPr>
        </p:pic>
      </p:grpSp>
      <p:sp>
        <p:nvSpPr>
          <p:cNvPr id="14" name="Right Arrow 13"/>
          <p:cNvSpPr/>
          <p:nvPr/>
        </p:nvSpPr>
        <p:spPr>
          <a:xfrm>
            <a:off x="2771800" y="2708920"/>
            <a:ext cx="864096" cy="990110"/>
          </a:xfrm>
          <a:prstGeom prst="rightArrow">
            <a:avLst>
              <a:gd name="adj1" fmla="val 50000"/>
              <a:gd name="adj2" fmla="val 38802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17017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000" dirty="0" smtClean="0"/>
              <a:t>New Projects Launched</a:t>
            </a:r>
            <a:endParaRPr lang="en-GB" sz="2000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5E257AC9-5E10-4AC5-8669-63F12DDDD4F3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  <p:sp>
        <p:nvSpPr>
          <p:cNvPr id="7" name="Textfeld 52"/>
          <p:cNvSpPr txBox="1">
            <a:spLocks noChangeArrowheads="1"/>
          </p:cNvSpPr>
          <p:nvPr/>
        </p:nvSpPr>
        <p:spPr bwMode="auto">
          <a:xfrm>
            <a:off x="95152" y="4973001"/>
            <a:ext cx="1667235" cy="698661"/>
          </a:xfrm>
          <a:prstGeom prst="rect">
            <a:avLst/>
          </a:prstGeom>
          <a:solidFill>
            <a:srgbClr val="468329"/>
          </a:solidFill>
          <a:ln>
            <a:noFill/>
          </a:ln>
          <a:extLst/>
        </p:spPr>
        <p:txBody>
          <a:bodyPr wrap="square">
            <a:no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lvl="0" eaLnBrk="1" hangingPunct="1">
              <a:defRPr/>
            </a:pPr>
            <a:r>
              <a:rPr lang="en-GB" sz="1400" b="1" dirty="0">
                <a:solidFill>
                  <a:prstClr val="white"/>
                </a:solidFill>
              </a:rPr>
              <a:t>RAN Convergence </a:t>
            </a:r>
          </a:p>
          <a:p>
            <a:pPr eaLnBrk="1" hangingPunct="1">
              <a:defRPr/>
            </a:pPr>
            <a:r>
              <a:rPr lang="en-GB" sz="1200" b="1" dirty="0">
                <a:solidFill>
                  <a:prstClr val="white"/>
                </a:solidFill>
              </a:rPr>
              <a:t>Lead: BT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8" name="Textfeld 53"/>
          <p:cNvSpPr txBox="1">
            <a:spLocks noChangeArrowheads="1"/>
          </p:cNvSpPr>
          <p:nvPr/>
        </p:nvSpPr>
        <p:spPr bwMode="auto">
          <a:xfrm>
            <a:off x="95152" y="2972366"/>
            <a:ext cx="1667235" cy="825500"/>
          </a:xfrm>
          <a:prstGeom prst="rect">
            <a:avLst/>
          </a:prstGeom>
          <a:solidFill>
            <a:srgbClr val="468329"/>
          </a:solidFill>
          <a:ln>
            <a:noFill/>
          </a:ln>
          <a:extLst/>
        </p:spPr>
        <p:txBody>
          <a:bodyPr wrap="square" rIns="0">
            <a:no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lvl="0" eaLnBrk="1" hangingPunct="1">
              <a:defRPr/>
            </a:pPr>
            <a:r>
              <a:rPr lang="en-GB" sz="1200" b="1" dirty="0">
                <a:solidFill>
                  <a:prstClr val="white"/>
                </a:solidFill>
              </a:rPr>
              <a:t>Spectrum and Deployment Efficiencies</a:t>
            </a:r>
          </a:p>
          <a:p>
            <a:pPr eaLnBrk="1" hangingPunct="1">
              <a:defRPr/>
            </a:pPr>
            <a:r>
              <a:rPr lang="en-GB" sz="1200" b="1" dirty="0">
                <a:solidFill>
                  <a:prstClr val="white"/>
                </a:solidFill>
              </a:rPr>
              <a:t>Lead: Vodafone 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9" name="Textfeld 54"/>
          <p:cNvSpPr txBox="1">
            <a:spLocks noChangeArrowheads="1"/>
          </p:cNvSpPr>
          <p:nvPr/>
        </p:nvSpPr>
        <p:spPr bwMode="auto">
          <a:xfrm>
            <a:off x="95152" y="1860304"/>
            <a:ext cx="1667235" cy="873825"/>
          </a:xfrm>
          <a:prstGeom prst="rect">
            <a:avLst/>
          </a:prstGeom>
          <a:solidFill>
            <a:srgbClr val="468329"/>
          </a:solidFill>
          <a:ln>
            <a:noFill/>
          </a:ln>
          <a:extLst/>
        </p:spPr>
        <p:txBody>
          <a:bodyPr wrap="square" rIns="0">
            <a:no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lvl="0" eaLnBrk="1" hangingPunct="1">
              <a:defRPr/>
            </a:pPr>
            <a:r>
              <a:rPr lang="en-GB" sz="1400" b="1" dirty="0">
                <a:solidFill>
                  <a:prstClr val="white"/>
                </a:solidFill>
              </a:rPr>
              <a:t>Verticals </a:t>
            </a:r>
            <a:r>
              <a:rPr lang="en-GB" sz="1400" b="1" dirty="0" err="1">
                <a:solidFill>
                  <a:prstClr val="white"/>
                </a:solidFill>
              </a:rPr>
              <a:t>uRLLC</a:t>
            </a:r>
            <a:r>
              <a:rPr lang="en-GB" sz="1400" b="1" dirty="0">
                <a:solidFill>
                  <a:prstClr val="white"/>
                </a:solidFill>
              </a:rPr>
              <a:t> Requirements</a:t>
            </a:r>
          </a:p>
          <a:p>
            <a:pPr eaLnBrk="1" hangingPunct="1">
              <a:defRPr/>
            </a:pPr>
            <a:r>
              <a:rPr lang="en-GB" sz="1200" b="1" dirty="0">
                <a:solidFill>
                  <a:prstClr val="white"/>
                </a:solidFill>
              </a:rPr>
              <a:t>Lead: China Mobile</a:t>
            </a:r>
          </a:p>
          <a:p>
            <a:pPr lvl="0" eaLnBrk="1" hangingPunct="1">
              <a:defRPr/>
            </a:pPr>
            <a:r>
              <a:rPr lang="en-GB" sz="1400" b="1" dirty="0">
                <a:solidFill>
                  <a:prstClr val="white"/>
                </a:solidFill>
              </a:rPr>
              <a:t> </a:t>
            </a:r>
            <a:endParaRPr kumimoji="0" lang="en-GB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0" name="Textfeld 53"/>
          <p:cNvSpPr txBox="1">
            <a:spLocks noChangeArrowheads="1"/>
          </p:cNvSpPr>
          <p:nvPr/>
        </p:nvSpPr>
        <p:spPr bwMode="auto">
          <a:xfrm>
            <a:off x="95152" y="4036103"/>
            <a:ext cx="1667235" cy="698661"/>
          </a:xfrm>
          <a:prstGeom prst="rect">
            <a:avLst/>
          </a:prstGeom>
          <a:solidFill>
            <a:srgbClr val="468329"/>
          </a:solidFill>
          <a:ln>
            <a:noFill/>
          </a:ln>
          <a:extLst/>
        </p:spPr>
        <p:txBody>
          <a:bodyPr wrap="square">
            <a:no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lvl="0" eaLnBrk="1" hangingPunct="1">
              <a:defRPr/>
            </a:pPr>
            <a:r>
              <a:rPr lang="en-GB" sz="1400" b="1" dirty="0">
                <a:solidFill>
                  <a:prstClr val="white"/>
                </a:solidFill>
              </a:rPr>
              <a:t>Rural Coverage </a:t>
            </a:r>
          </a:p>
          <a:p>
            <a:pPr eaLnBrk="1" hangingPunct="1">
              <a:defRPr/>
            </a:pPr>
            <a:r>
              <a:rPr lang="en-GB" sz="1200" b="1" dirty="0">
                <a:solidFill>
                  <a:prstClr val="white"/>
                </a:solidFill>
              </a:rPr>
              <a:t>Lead: Orange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1" name="Textfeld 52"/>
          <p:cNvSpPr txBox="1">
            <a:spLocks noChangeArrowheads="1"/>
          </p:cNvSpPr>
          <p:nvPr/>
        </p:nvSpPr>
        <p:spPr bwMode="auto">
          <a:xfrm>
            <a:off x="95152" y="5909898"/>
            <a:ext cx="1667235" cy="698661"/>
          </a:xfrm>
          <a:prstGeom prst="rect">
            <a:avLst/>
          </a:prstGeom>
          <a:solidFill>
            <a:srgbClr val="468329"/>
          </a:solidFill>
          <a:ln>
            <a:noFill/>
          </a:ln>
          <a:extLst/>
        </p:spPr>
        <p:txBody>
          <a:bodyPr wrap="square">
            <a:no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lvl="0" eaLnBrk="1" hangingPunct="1">
              <a:defRPr/>
            </a:pPr>
            <a:r>
              <a:rPr lang="en-GB" sz="1200" b="1" dirty="0">
                <a:solidFill>
                  <a:prstClr val="white"/>
                </a:solidFill>
              </a:rPr>
              <a:t>Cluster Connector Alignment</a:t>
            </a:r>
          </a:p>
          <a:p>
            <a:pPr eaLnBrk="1" hangingPunct="1">
              <a:defRPr/>
            </a:pPr>
            <a:r>
              <a:rPr lang="en-GB" sz="1200" b="1" dirty="0">
                <a:solidFill>
                  <a:prstClr val="white"/>
                </a:solidFill>
              </a:rPr>
              <a:t>Lead: DT</a:t>
            </a:r>
          </a:p>
          <a:p>
            <a:pPr lvl="0" eaLnBrk="1" hangingPunct="1">
              <a:defRPr/>
            </a:pPr>
            <a:r>
              <a:rPr lang="en-GB" sz="1400" b="1" dirty="0">
                <a:solidFill>
                  <a:prstClr val="white"/>
                </a:solidFill>
              </a:rPr>
              <a:t> </a:t>
            </a:r>
            <a:endParaRPr kumimoji="0" lang="en-GB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2020070" y="1752451"/>
            <a:ext cx="6872410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lvl="1" indent="-180975">
              <a:spcBef>
                <a:spcPct val="20000"/>
              </a:spcBef>
              <a:buClr>
                <a:srgbClr val="468329"/>
              </a:buClr>
              <a:buFont typeface="Wingdings" charset="2"/>
              <a:buChar char="§"/>
            </a:pPr>
            <a:r>
              <a:rPr lang="en-GB" sz="1200" spc="50" dirty="0">
                <a:solidFill>
                  <a:srgbClr val="000000"/>
                </a:solidFill>
                <a:latin typeface="Arial"/>
                <a:cs typeface="Arial" pitchFamily="34" charset="0"/>
              </a:rPr>
              <a:t>Provide 5G end-to-end technology view on how to meet the verticals’ URLLC requirements</a:t>
            </a:r>
          </a:p>
          <a:p>
            <a:pPr marL="180975" lvl="1" indent="-180975">
              <a:spcBef>
                <a:spcPct val="20000"/>
              </a:spcBef>
              <a:buClr>
                <a:srgbClr val="468329"/>
              </a:buClr>
              <a:buFont typeface="Wingdings" charset="2"/>
              <a:buChar char="§"/>
            </a:pPr>
            <a:r>
              <a:rPr lang="en-GB" sz="1200" spc="50" dirty="0">
                <a:solidFill>
                  <a:srgbClr val="000000"/>
                </a:solidFill>
                <a:latin typeface="Arial"/>
                <a:cs typeface="Arial" pitchFamily="34" charset="0"/>
              </a:rPr>
              <a:t>Share the best practices on vertical application and understand / demonstrate the role of (and value provided by) the operators in this ecosystem</a:t>
            </a:r>
          </a:p>
          <a:p>
            <a:pPr marL="180975" lvl="1" indent="-180975">
              <a:spcBef>
                <a:spcPct val="20000"/>
              </a:spcBef>
              <a:buClr>
                <a:srgbClr val="468329"/>
              </a:buClr>
              <a:buFont typeface="Wingdings" charset="2"/>
              <a:buChar char="§"/>
            </a:pPr>
            <a:r>
              <a:rPr lang="en-GB" sz="1200" spc="50" dirty="0">
                <a:solidFill>
                  <a:srgbClr val="000000"/>
                </a:solidFill>
                <a:latin typeface="Arial"/>
                <a:cs typeface="Arial" pitchFamily="34" charset="0"/>
              </a:rPr>
              <a:t>Kick off done in September, </a:t>
            </a:r>
            <a:r>
              <a:rPr lang="en-GB" sz="1200" spc="50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Exchange </a:t>
            </a:r>
            <a:r>
              <a:rPr lang="en-GB" sz="1200" spc="50" dirty="0">
                <a:solidFill>
                  <a:srgbClr val="000000"/>
                </a:solidFill>
                <a:latin typeface="Arial"/>
                <a:cs typeface="Arial" pitchFamily="34" charset="0"/>
              </a:rPr>
              <a:t>with 5G ACIA </a:t>
            </a:r>
            <a:r>
              <a:rPr lang="en-GB" sz="1200" spc="50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initiated</a:t>
            </a:r>
            <a:endParaRPr lang="en-GB" sz="1200" spc="50" dirty="0">
              <a:solidFill>
                <a:srgbClr val="000000"/>
              </a:solidFill>
              <a:latin typeface="Arial"/>
              <a:cs typeface="Arial" pitchFamily="34" charset="0"/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2020070" y="3025017"/>
            <a:ext cx="6231642" cy="7201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80975" lvl="1" indent="-180975">
              <a:spcBef>
                <a:spcPct val="20000"/>
              </a:spcBef>
              <a:buClr>
                <a:srgbClr val="468329"/>
              </a:buClr>
              <a:buFont typeface="Wingdings" charset="2"/>
              <a:buChar char="§"/>
            </a:pPr>
            <a:r>
              <a:rPr lang="en-GB" sz="1200" spc="50" dirty="0">
                <a:solidFill>
                  <a:srgbClr val="000000"/>
                </a:solidFill>
                <a:latin typeface="Arial"/>
                <a:cs typeface="Arial" pitchFamily="34" charset="0"/>
              </a:rPr>
              <a:t>Identify and assess different approaches to small cell cost sharing</a:t>
            </a:r>
          </a:p>
          <a:p>
            <a:pPr marL="180975" lvl="1" indent="-180975">
              <a:spcBef>
                <a:spcPct val="20000"/>
              </a:spcBef>
              <a:buClr>
                <a:srgbClr val="468329"/>
              </a:buClr>
              <a:buFont typeface="Wingdings" charset="2"/>
              <a:buChar char="§"/>
            </a:pPr>
            <a:r>
              <a:rPr lang="en-GB" sz="1200" spc="50" dirty="0">
                <a:solidFill>
                  <a:srgbClr val="000000"/>
                </a:solidFill>
                <a:latin typeface="Arial"/>
                <a:cs typeface="Arial" pitchFamily="34" charset="0"/>
              </a:rPr>
              <a:t>Assess whether defragmenting spectrum would significantly improve efficiency </a:t>
            </a:r>
          </a:p>
          <a:p>
            <a:pPr marL="180975" lvl="1" indent="-180975">
              <a:spcBef>
                <a:spcPct val="20000"/>
              </a:spcBef>
              <a:buClr>
                <a:srgbClr val="468329"/>
              </a:buClr>
              <a:buFont typeface="Wingdings" charset="2"/>
              <a:buChar char="§"/>
            </a:pPr>
            <a:r>
              <a:rPr lang="en-GB" sz="1200" spc="50" dirty="0">
                <a:solidFill>
                  <a:srgbClr val="000000"/>
                </a:solidFill>
                <a:latin typeface="Arial"/>
                <a:cs typeface="Arial" pitchFamily="34" charset="0"/>
              </a:rPr>
              <a:t>Kick off done in </a:t>
            </a:r>
            <a:r>
              <a:rPr lang="en-GB" sz="1200" spc="50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September</a:t>
            </a:r>
            <a:endParaRPr lang="en-GB" sz="1200" spc="50" dirty="0">
              <a:solidFill>
                <a:srgbClr val="000000"/>
              </a:solidFill>
              <a:latin typeface="Arial"/>
              <a:cs typeface="Arial" pitchFamily="34" charset="0"/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2020070" y="4012274"/>
            <a:ext cx="6872410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lvl="1" indent="-180975">
              <a:spcBef>
                <a:spcPct val="20000"/>
              </a:spcBef>
              <a:buClr>
                <a:srgbClr val="468329"/>
              </a:buClr>
              <a:buFont typeface="Wingdings" charset="2"/>
              <a:buChar char="§"/>
            </a:pPr>
            <a:r>
              <a:rPr lang="en-GB" sz="1200" spc="50" dirty="0">
                <a:solidFill>
                  <a:srgbClr val="000000"/>
                </a:solidFill>
                <a:latin typeface="Arial"/>
                <a:cs typeface="Arial" pitchFamily="34" charset="0"/>
              </a:rPr>
              <a:t>Set operator requirements for extreme rural environments and give guidelines for deployments</a:t>
            </a:r>
          </a:p>
          <a:p>
            <a:pPr marL="180975" lvl="1" indent="-180975">
              <a:spcBef>
                <a:spcPct val="20000"/>
              </a:spcBef>
              <a:buClr>
                <a:srgbClr val="468329"/>
              </a:buClr>
              <a:buFont typeface="Wingdings" charset="2"/>
              <a:buChar char="§"/>
            </a:pPr>
            <a:r>
              <a:rPr lang="en-GB" sz="1200" spc="50" dirty="0">
                <a:solidFill>
                  <a:srgbClr val="000000"/>
                </a:solidFill>
                <a:latin typeface="Arial"/>
                <a:cs typeface="Arial" pitchFamily="34" charset="0"/>
              </a:rPr>
              <a:t>Kick off done in </a:t>
            </a:r>
            <a:r>
              <a:rPr lang="en-GB" sz="1200" spc="50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September</a:t>
            </a:r>
            <a:endParaRPr lang="en-GB" sz="1200" spc="50" dirty="0">
              <a:solidFill>
                <a:srgbClr val="000000"/>
              </a:solidFill>
              <a:latin typeface="Arial"/>
              <a:cs typeface="Arial" pitchFamily="34" charset="0"/>
            </a:endParaRPr>
          </a:p>
        </p:txBody>
      </p:sp>
      <p:sp>
        <p:nvSpPr>
          <p:cNvPr id="18" name="Textfeld 17"/>
          <p:cNvSpPr txBox="1"/>
          <p:nvPr/>
        </p:nvSpPr>
        <p:spPr>
          <a:xfrm>
            <a:off x="2020070" y="4968855"/>
            <a:ext cx="5312673" cy="7201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80975" lvl="1" indent="-180975">
              <a:spcBef>
                <a:spcPct val="20000"/>
              </a:spcBef>
              <a:buClr>
                <a:srgbClr val="468329"/>
              </a:buClr>
              <a:buFont typeface="Wingdings" charset="2"/>
              <a:buChar char="§"/>
            </a:pPr>
            <a:r>
              <a:rPr lang="en-GB" sz="1200" spc="50" dirty="0">
                <a:solidFill>
                  <a:srgbClr val="000000"/>
                </a:solidFill>
                <a:latin typeface="Arial"/>
                <a:cs typeface="Arial" pitchFamily="34" charset="0"/>
              </a:rPr>
              <a:t>Focus on achieving a better Wi-Fi and Cellular 5G user experience</a:t>
            </a:r>
          </a:p>
          <a:p>
            <a:pPr marL="180975" lvl="1" indent="-180975">
              <a:spcBef>
                <a:spcPct val="20000"/>
              </a:spcBef>
              <a:buClr>
                <a:srgbClr val="468329"/>
              </a:buClr>
              <a:buFont typeface="Wingdings" charset="2"/>
              <a:buChar char="§"/>
            </a:pPr>
            <a:r>
              <a:rPr lang="en-GB" sz="1200" spc="50" dirty="0">
                <a:solidFill>
                  <a:srgbClr val="000000"/>
                </a:solidFill>
                <a:latin typeface="Arial"/>
                <a:cs typeface="Arial" pitchFamily="34" charset="0"/>
              </a:rPr>
              <a:t>Joint activities with WBA </a:t>
            </a:r>
            <a:r>
              <a:rPr lang="en-GB" sz="1200" spc="50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started</a:t>
            </a:r>
          </a:p>
          <a:p>
            <a:pPr marL="180975" lvl="1" indent="-180975">
              <a:spcBef>
                <a:spcPct val="20000"/>
              </a:spcBef>
              <a:buClr>
                <a:srgbClr val="468329"/>
              </a:buClr>
              <a:buFont typeface="Wingdings" charset="2"/>
              <a:buChar char="§"/>
            </a:pPr>
            <a:r>
              <a:rPr lang="en-GB" sz="1200" spc="50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NGMN </a:t>
            </a:r>
            <a:r>
              <a:rPr lang="en-GB" sz="1200" spc="50" dirty="0">
                <a:solidFill>
                  <a:srgbClr val="000000"/>
                </a:solidFill>
                <a:latin typeface="Arial"/>
                <a:cs typeface="Arial" pitchFamily="34" charset="0"/>
              </a:rPr>
              <a:t>internal part </a:t>
            </a:r>
            <a:r>
              <a:rPr lang="en-GB" sz="1200" spc="50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on Home Gateway launched</a:t>
            </a:r>
            <a:endParaRPr lang="en-GB" sz="1200" spc="50" dirty="0">
              <a:solidFill>
                <a:srgbClr val="000000"/>
              </a:solidFill>
              <a:latin typeface="Arial"/>
              <a:cs typeface="Arial" pitchFamily="34" charset="0"/>
            </a:endParaRPr>
          </a:p>
        </p:txBody>
      </p:sp>
      <p:sp>
        <p:nvSpPr>
          <p:cNvPr id="19" name="Textfeld 18"/>
          <p:cNvSpPr txBox="1"/>
          <p:nvPr/>
        </p:nvSpPr>
        <p:spPr>
          <a:xfrm>
            <a:off x="2020070" y="5888362"/>
            <a:ext cx="5056192" cy="7201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80975" lvl="1" indent="-180975">
              <a:spcBef>
                <a:spcPct val="20000"/>
              </a:spcBef>
              <a:buClr>
                <a:srgbClr val="468329"/>
              </a:buClr>
              <a:buFont typeface="Wingdings" charset="2"/>
              <a:buChar char="§"/>
            </a:pPr>
            <a:r>
              <a:rPr lang="en-GB" sz="1200" spc="50" dirty="0">
                <a:solidFill>
                  <a:srgbClr val="000000"/>
                </a:solidFill>
                <a:latin typeface="Arial"/>
                <a:cs typeface="Arial" pitchFamily="34" charset="0"/>
              </a:rPr>
              <a:t>Assess requirements for cluster connectors for MIMO antennas</a:t>
            </a:r>
          </a:p>
          <a:p>
            <a:pPr marL="180975" lvl="1" indent="-180975">
              <a:spcBef>
                <a:spcPct val="20000"/>
              </a:spcBef>
              <a:buClr>
                <a:srgbClr val="468329"/>
              </a:buClr>
              <a:buFont typeface="Wingdings" charset="2"/>
              <a:buChar char="§"/>
            </a:pPr>
            <a:r>
              <a:rPr lang="en-GB" sz="1200" spc="50" dirty="0">
                <a:solidFill>
                  <a:srgbClr val="000000"/>
                </a:solidFill>
                <a:latin typeface="Arial"/>
                <a:cs typeface="Arial" pitchFamily="34" charset="0"/>
              </a:rPr>
              <a:t>Facilitate convergence towards a common standard</a:t>
            </a:r>
          </a:p>
          <a:p>
            <a:pPr marL="180975" lvl="1" indent="-180975">
              <a:spcBef>
                <a:spcPct val="20000"/>
              </a:spcBef>
              <a:buClr>
                <a:srgbClr val="468329"/>
              </a:buClr>
              <a:buFont typeface="Wingdings" charset="2"/>
              <a:buChar char="§"/>
            </a:pPr>
            <a:r>
              <a:rPr lang="en-GB" sz="1200" spc="50" dirty="0">
                <a:solidFill>
                  <a:srgbClr val="000000"/>
                </a:solidFill>
                <a:latin typeface="Arial"/>
                <a:cs typeface="Arial" pitchFamily="34" charset="0"/>
              </a:rPr>
              <a:t>Project approved in August, Kick off done in </a:t>
            </a:r>
            <a:r>
              <a:rPr lang="en-GB" sz="1200" spc="50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September</a:t>
            </a:r>
            <a:endParaRPr lang="en-GB" sz="1200" spc="50" dirty="0">
              <a:solidFill>
                <a:srgbClr val="000000"/>
              </a:solidFill>
              <a:latin typeface="Arial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166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z="2000" dirty="0"/>
              <a:t>NGMN Industry Conference &amp; Exhibition 2018</a:t>
            </a:r>
            <a:br>
              <a:rPr lang="en-GB" sz="2000" dirty="0"/>
            </a:br>
            <a:r>
              <a:rPr lang="en-GB" sz="1800" dirty="0"/>
              <a:t>kindly supported by TELUS</a:t>
            </a:r>
            <a:endParaRPr lang="en-GB" sz="1800" dirty="0">
              <a:solidFill>
                <a:srgbClr val="468329"/>
              </a:solidFill>
            </a:endParaRPr>
          </a:p>
        </p:txBody>
      </p:sp>
      <p:sp>
        <p:nvSpPr>
          <p:cNvPr id="6147" name="Foliennummernplatzhalter 5"/>
          <p:cNvSpPr>
            <a:spLocks noGrp="1"/>
          </p:cNvSpPr>
          <p:nvPr>
            <p:ph type="sldNum" sz="quarter" idx="2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406D7A5-8617-4689-A030-73AFC35EB900}" type="slidenum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DIN 1451 Com Mittelschrift"/>
                <a:ea typeface="MS PGothic" pitchFamily="34" charset="-128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DIN 1451 Com Mittelschrift"/>
              <a:ea typeface="MS PGothic" pitchFamily="34" charset="-128"/>
              <a:cs typeface="Arial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84" y="1689348"/>
            <a:ext cx="5889416" cy="2098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hteck 3"/>
          <p:cNvSpPr>
            <a:spLocks noChangeArrowheads="1"/>
          </p:cNvSpPr>
          <p:nvPr/>
        </p:nvSpPr>
        <p:spPr bwMode="auto">
          <a:xfrm>
            <a:off x="107504" y="3789040"/>
            <a:ext cx="5836096" cy="118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base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Tx/>
              <a:buFont typeface="Wingdings" pitchFamily="2" charset="2"/>
              <a:buChar char="è"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Gathering of world's top Operator </a:t>
            </a:r>
            <a:r>
              <a:rPr kumimoji="0" lang="en-GB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CxO’s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to deliver and gain a perspective on the future of mobile broadband</a:t>
            </a:r>
          </a:p>
          <a:p>
            <a:pPr marL="285750" indent="-285750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Font typeface="Wingdings" pitchFamily="2" charset="2"/>
              <a:buChar char="è"/>
            </a:pPr>
            <a:r>
              <a:rPr lang="en-GB" sz="1200" dirty="0">
                <a:solidFill>
                  <a:srgbClr val="000000"/>
                </a:solidFill>
                <a:latin typeface="Arial" charset="0"/>
              </a:rPr>
              <a:t>Latest updates, presentation and discussion of NGMN Work Programme deliverables</a:t>
            </a:r>
          </a:p>
          <a:p>
            <a:pPr marL="285750" indent="-285750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Font typeface="Wingdings" pitchFamily="2" charset="2"/>
              <a:buChar char="è"/>
            </a:pPr>
            <a:r>
              <a:rPr lang="en-US" sz="1200" dirty="0">
                <a:solidFill>
                  <a:srgbClr val="000000"/>
                </a:solidFill>
                <a:latin typeface="Arial" charset="0"/>
              </a:rPr>
              <a:t>Networking opportunities and entertainment </a:t>
            </a:r>
          </a:p>
        </p:txBody>
      </p:sp>
      <p:sp>
        <p:nvSpPr>
          <p:cNvPr id="8" name="TextBox 6"/>
          <p:cNvSpPr txBox="1"/>
          <p:nvPr/>
        </p:nvSpPr>
        <p:spPr>
          <a:xfrm>
            <a:off x="2418170" y="4956082"/>
            <a:ext cx="1928585" cy="1508105"/>
          </a:xfrm>
          <a:prstGeom prst="rect">
            <a:avLst/>
          </a:prstGeom>
          <a:solidFill>
            <a:sysClr val="window" lastClr="FFFFFF"/>
          </a:solidFill>
          <a:ln w="12700" cmpd="sng">
            <a:solidFill>
              <a:srgbClr val="468329"/>
            </a:solidFill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Business &amp; Strategy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GB" sz="11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5G value proposition, use </a:t>
            </a:r>
            <a:r>
              <a:rPr lang="en-GB" sz="1100" kern="0" dirty="0">
                <a:solidFill>
                  <a:prstClr val="black"/>
                </a:solidFill>
              </a:rPr>
              <a:t>c</a:t>
            </a:r>
            <a:r>
              <a:rPr kumimoji="0" lang="en-GB" sz="110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ases</a:t>
            </a:r>
            <a:r>
              <a:rPr kumimoji="0" lang="en-GB" sz="11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, applications, services</a:t>
            </a: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GB" sz="11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5G platform delivery</a:t>
            </a: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GB" sz="11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5G applications for vertical industries</a:t>
            </a:r>
          </a:p>
        </p:txBody>
      </p:sp>
      <p:sp>
        <p:nvSpPr>
          <p:cNvPr id="9" name="TextBox 10"/>
          <p:cNvSpPr txBox="1"/>
          <p:nvPr/>
        </p:nvSpPr>
        <p:spPr>
          <a:xfrm>
            <a:off x="4521200" y="4956081"/>
            <a:ext cx="2216149" cy="1384995"/>
          </a:xfrm>
          <a:prstGeom prst="rect">
            <a:avLst/>
          </a:prstGeom>
          <a:solidFill>
            <a:schemeClr val="bg1"/>
          </a:solidFill>
          <a:ln w="12700" cmpd="sng">
            <a:solidFill>
              <a:srgbClr val="468329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Architecture &amp; Technology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171450" indent="-1714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GB" sz="1100" dirty="0"/>
              <a:t>Building blocks for 5G architecture</a:t>
            </a:r>
          </a:p>
          <a:p>
            <a:pPr marL="171450" indent="-1714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GB" sz="1100" dirty="0"/>
              <a:t>Key 5G component </a:t>
            </a:r>
            <a:r>
              <a:rPr lang="mr-IN" sz="1100" dirty="0"/>
              <a:t>–</a:t>
            </a:r>
            <a:r>
              <a:rPr lang="en-GB" sz="1100" dirty="0"/>
              <a:t> Security</a:t>
            </a:r>
          </a:p>
          <a:p>
            <a:pPr marL="171450" indent="-171450">
              <a:buClr>
                <a:schemeClr val="accent1"/>
              </a:buClr>
              <a:buFont typeface="Wingdings" panose="05000000000000000000" pitchFamily="2" charset="2"/>
              <a:buChar char="§"/>
            </a:pPr>
            <a:endParaRPr lang="en-GB" sz="1100" dirty="0"/>
          </a:p>
        </p:txBody>
      </p:sp>
      <p:sp>
        <p:nvSpPr>
          <p:cNvPr id="10" name="TextBox 11"/>
          <p:cNvSpPr txBox="1"/>
          <p:nvPr/>
        </p:nvSpPr>
        <p:spPr>
          <a:xfrm>
            <a:off x="6892560" y="4956082"/>
            <a:ext cx="2160000" cy="1800493"/>
          </a:xfrm>
          <a:prstGeom prst="rect">
            <a:avLst/>
          </a:prstGeom>
          <a:solidFill>
            <a:sysClr val="window" lastClr="FFFFFF"/>
          </a:solidFill>
          <a:ln w="12700" cmpd="sng">
            <a:solidFill>
              <a:srgbClr val="468329"/>
            </a:solidFill>
          </a:ln>
        </p:spPr>
        <p:txBody>
          <a:bodyPr wrap="square" lIns="55435" rIns="19431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Experience from 5G Test, Trials &amp; First Deployments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GB" sz="1200" kern="0" dirty="0">
                <a:solidFill>
                  <a:prstClr val="black"/>
                </a:solidFill>
              </a:rPr>
              <a:t>5G test &amp; measurement equipment</a:t>
            </a: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GB" sz="1100" kern="0" dirty="0">
                <a:solidFill>
                  <a:prstClr val="black"/>
                </a:solidFill>
              </a:rPr>
              <a:t>Operator session on lab trials &amp; testing, field trials &amp; testing, demos, </a:t>
            </a:r>
            <a:r>
              <a:rPr lang="en-GB" sz="1100" kern="0" dirty="0" err="1">
                <a:solidFill>
                  <a:prstClr val="black"/>
                </a:solidFill>
              </a:rPr>
              <a:t>PoC</a:t>
            </a:r>
            <a:endParaRPr kumimoji="0" lang="en-GB" sz="110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142875" y="4956081"/>
            <a:ext cx="2066926" cy="1554272"/>
          </a:xfrm>
          <a:prstGeom prst="rect">
            <a:avLst/>
          </a:prstGeom>
          <a:solidFill>
            <a:sysClr val="window" lastClr="FFFFFF"/>
          </a:solidFill>
          <a:ln w="12700" cmpd="sng">
            <a:solidFill>
              <a:srgbClr val="468329"/>
            </a:solidFill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1" kern="0" dirty="0">
                <a:solidFill>
                  <a:prstClr val="black"/>
                </a:solidFill>
              </a:rPr>
              <a:t>Pre-Conference Session</a:t>
            </a:r>
            <a:endParaRPr kumimoji="0" lang="en-GB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GB" sz="1100" kern="0" dirty="0">
                <a:solidFill>
                  <a:prstClr val="black"/>
                </a:solidFill>
              </a:rPr>
              <a:t>Research beyond 5G </a:t>
            </a: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GB" sz="1100" kern="0" dirty="0">
                <a:solidFill>
                  <a:prstClr val="black"/>
                </a:solidFill>
              </a:rPr>
              <a:t>Entrepreneurs / Start-ups</a:t>
            </a: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GB" sz="1100" kern="0" dirty="0">
                <a:solidFill>
                  <a:prstClr val="black"/>
                </a:solidFill>
              </a:rPr>
              <a:t>NGMN cooperation partners and industry alliances</a:t>
            </a:r>
          </a:p>
        </p:txBody>
      </p:sp>
      <p:sp>
        <p:nvSpPr>
          <p:cNvPr id="16" name="Rechteck 15"/>
          <p:cNvSpPr/>
          <p:nvPr/>
        </p:nvSpPr>
        <p:spPr>
          <a:xfrm>
            <a:off x="6658154" y="1688804"/>
            <a:ext cx="2371360" cy="3165851"/>
          </a:xfrm>
          <a:prstGeom prst="rect">
            <a:avLst/>
          </a:prstGeom>
          <a:solidFill>
            <a:srgbClr val="868889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lIns="163449" rtlCol="0" anchor="t"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-Medium" pitchFamily="34" charset="0"/>
                <a:ea typeface="+mn-ea"/>
                <a:cs typeface="+mn-cs"/>
              </a:rPr>
              <a:t>Tuesday, 6</a:t>
            </a:r>
            <a:r>
              <a:rPr kumimoji="0" lang="en-GB" sz="1050" b="1" i="0" u="none" strike="noStrike" kern="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-Medium" pitchFamily="34" charset="0"/>
                <a:ea typeface="+mn-ea"/>
                <a:cs typeface="+mn-cs"/>
              </a:rPr>
              <a:t>th</a:t>
            </a:r>
            <a:r>
              <a:rPr kumimoji="0" lang="en-GB" sz="105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-Medium" pitchFamily="34" charset="0"/>
                <a:ea typeface="+mn-ea"/>
                <a:cs typeface="+mn-cs"/>
              </a:rPr>
              <a:t> November 2018: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-Medium" pitchFamily="34" charset="0"/>
                <a:ea typeface="+mn-ea"/>
                <a:cs typeface="+mn-cs"/>
              </a:rPr>
              <a:t>Grand Opening 18:00 – 20:00 h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-Medium" pitchFamily="34" charset="0"/>
                <a:ea typeface="+mn-ea"/>
                <a:cs typeface="+mn-cs"/>
              </a:rPr>
              <a:t>Exhibition 18:00 – 20:00 h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05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IN-Medium" pitchFamily="34" charset="0"/>
              <a:ea typeface="+mn-ea"/>
              <a:cs typeface="+mn-cs"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-Medium" pitchFamily="34" charset="0"/>
                <a:ea typeface="+mn-ea"/>
                <a:cs typeface="+mn-cs"/>
              </a:rPr>
              <a:t>Wednesday, 7</a:t>
            </a:r>
            <a:r>
              <a:rPr kumimoji="0" lang="en-GB" sz="1050" b="1" i="0" u="none" strike="noStrike" kern="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-Medium" pitchFamily="34" charset="0"/>
                <a:ea typeface="+mn-ea"/>
                <a:cs typeface="+mn-cs"/>
              </a:rPr>
              <a:t>th</a:t>
            </a:r>
            <a:r>
              <a:rPr kumimoji="0" lang="en-GB" sz="105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-Medium" pitchFamily="34" charset="0"/>
                <a:ea typeface="+mn-ea"/>
                <a:cs typeface="+mn-cs"/>
              </a:rPr>
              <a:t> November 2018: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-Medium" pitchFamily="34" charset="0"/>
                <a:ea typeface="+mn-ea"/>
                <a:cs typeface="+mn-cs"/>
              </a:rPr>
              <a:t>Conference 09:00 – 19:00 h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-Medium" pitchFamily="34" charset="0"/>
                <a:ea typeface="+mn-ea"/>
                <a:cs typeface="+mn-cs"/>
              </a:rPr>
              <a:t>Exhibition 09:00 – 22:00 h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-Medium" pitchFamily="34" charset="0"/>
                <a:ea typeface="+mn-ea"/>
                <a:cs typeface="+mn-cs"/>
              </a:rPr>
              <a:t>Evening Event 19:00 – 22:00 h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05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IN-Medium" pitchFamily="34" charset="0"/>
              <a:ea typeface="+mn-ea"/>
              <a:cs typeface="+mn-cs"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-Medium" pitchFamily="34" charset="0"/>
                <a:ea typeface="+mn-ea"/>
                <a:cs typeface="+mn-cs"/>
              </a:rPr>
              <a:t>Thursday, 8</a:t>
            </a:r>
            <a:r>
              <a:rPr kumimoji="0" lang="en-GB" sz="1050" b="1" i="0" u="none" strike="noStrike" kern="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-Medium" pitchFamily="34" charset="0"/>
                <a:ea typeface="+mn-ea"/>
                <a:cs typeface="+mn-cs"/>
              </a:rPr>
              <a:t>th</a:t>
            </a:r>
            <a:r>
              <a:rPr kumimoji="0" lang="en-GB" sz="105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-Medium" pitchFamily="34" charset="0"/>
                <a:ea typeface="+mn-ea"/>
                <a:cs typeface="+mn-cs"/>
              </a:rPr>
              <a:t> November 2018: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-Medium" pitchFamily="34" charset="0"/>
                <a:ea typeface="+mn-ea"/>
                <a:cs typeface="+mn-cs"/>
              </a:rPr>
              <a:t>Conference 09:00 – 18:00 h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-Medium" pitchFamily="34" charset="0"/>
                <a:ea typeface="+mn-ea"/>
                <a:cs typeface="+mn-cs"/>
              </a:rPr>
              <a:t>Exhibition 08:00 – 16:00 h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05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IN-Medium" pitchFamily="34" charset="0"/>
              <a:ea typeface="+mn-ea"/>
              <a:cs typeface="+mn-cs"/>
            </a:endParaRPr>
          </a:p>
        </p:txBody>
      </p:sp>
      <p:pic>
        <p:nvPicPr>
          <p:cNvPr id="17" name="Grafi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1608" y="3724751"/>
            <a:ext cx="1037286" cy="1037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452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GMN slides">
  <a:themeElements>
    <a:clrScheme name="NGMN">
      <a:dk1>
        <a:srgbClr val="000000"/>
      </a:dk1>
      <a:lt1>
        <a:srgbClr val="FFFFFF"/>
      </a:lt1>
      <a:dk2>
        <a:srgbClr val="002060"/>
      </a:dk2>
      <a:lt2>
        <a:srgbClr val="DEE3D0"/>
      </a:lt2>
      <a:accent1>
        <a:srgbClr val="468329"/>
      </a:accent1>
      <a:accent2>
        <a:srgbClr val="B51621"/>
      </a:accent2>
      <a:accent3>
        <a:srgbClr val="868889"/>
      </a:accent3>
      <a:accent4>
        <a:srgbClr val="40A5C5"/>
      </a:accent4>
      <a:accent5>
        <a:srgbClr val="006C98"/>
      </a:accent5>
      <a:accent6>
        <a:srgbClr val="C34E3A"/>
      </a:accent6>
      <a:hlink>
        <a:srgbClr val="0070C0"/>
      </a:hlink>
      <a:folHlink>
        <a:srgbClr val="C6C7C9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NGMN slides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NGMN slides</Template>
  <TotalTime>0</TotalTime>
  <Words>542</Words>
  <Application>Microsoft Office PowerPoint</Application>
  <PresentationFormat>Bildschirmpräsentation (4:3)</PresentationFormat>
  <Paragraphs>131</Paragraphs>
  <Slides>6</Slides>
  <Notes>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6</vt:i4>
      </vt:variant>
    </vt:vector>
  </HeadingPairs>
  <TitlesOfParts>
    <vt:vector size="14" baseType="lpstr">
      <vt:lpstr>MS PGothic</vt:lpstr>
      <vt:lpstr>Arial</vt:lpstr>
      <vt:lpstr>Calibri</vt:lpstr>
      <vt:lpstr>DIN 1451 Com Mittelschrift</vt:lpstr>
      <vt:lpstr>DIN-Medium</vt:lpstr>
      <vt:lpstr>Wingdings</vt:lpstr>
      <vt:lpstr>NGMN slides</vt:lpstr>
      <vt:lpstr>2_NGMN slides</vt:lpstr>
      <vt:lpstr>NGMN Alliance Update</vt:lpstr>
      <vt:lpstr>Content</vt:lpstr>
      <vt:lpstr>Overview 5G Work Programme</vt:lpstr>
      <vt:lpstr>Key Documents Delivered during last 12 Months</vt:lpstr>
      <vt:lpstr>New Projects Launched</vt:lpstr>
      <vt:lpstr>NGMN Industry Conference &amp; Exhibition 2018 kindly supported by TELUS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NGMN Report for PCG#37</dc:title>
  <dc:creator>Klaus Moschner</dc:creator>
  <cp:lastModifiedBy>Klaus Moschner</cp:lastModifiedBy>
  <cp:revision>403</cp:revision>
  <cp:lastPrinted>2016-04-22T11:14:44Z</cp:lastPrinted>
  <dcterms:created xsi:type="dcterms:W3CDTF">2012-06-19T13:54:04Z</dcterms:created>
  <dcterms:modified xsi:type="dcterms:W3CDTF">2018-10-15T09:01:57Z</dcterms:modified>
</cp:coreProperties>
</file>