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05" r:id="rId2"/>
  </p:sldMasterIdLst>
  <p:notesMasterIdLst>
    <p:notesMasterId r:id="rId20"/>
  </p:notesMasterIdLst>
  <p:handoutMasterIdLst>
    <p:handoutMasterId r:id="rId21"/>
  </p:handoutMasterIdLst>
  <p:sldIdLst>
    <p:sldId id="270" r:id="rId3"/>
    <p:sldId id="282" r:id="rId4"/>
    <p:sldId id="257" r:id="rId5"/>
    <p:sldId id="278" r:id="rId6"/>
    <p:sldId id="280" r:id="rId7"/>
    <p:sldId id="272" r:id="rId8"/>
    <p:sldId id="271" r:id="rId9"/>
    <p:sldId id="283" r:id="rId10"/>
    <p:sldId id="286" r:id="rId11"/>
    <p:sldId id="285" r:id="rId12"/>
    <p:sldId id="289" r:id="rId13"/>
    <p:sldId id="287" r:id="rId14"/>
    <p:sldId id="288" r:id="rId15"/>
    <p:sldId id="290" r:id="rId16"/>
    <p:sldId id="284" r:id="rId17"/>
    <p:sldId id="291" r:id="rId18"/>
    <p:sldId id="277" r:id="rId19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BE"/>
    <a:srgbClr val="FF0000"/>
    <a:srgbClr val="FFCC00"/>
    <a:srgbClr val="ECE6E8"/>
    <a:srgbClr val="DDDDDD"/>
    <a:srgbClr val="B29FA4"/>
    <a:srgbClr val="007E92"/>
    <a:srgbClr val="D4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7" d="100"/>
          <a:sy n="87" d="100"/>
        </p:scale>
        <p:origin x="-19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27" Type="http://schemas.microsoft.com/office/2015/10/relationships/revisionInfo" Target="revisionInfo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Core and Performance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December 2017 (performance part March 2018)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Mid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RP-170741)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CF12BECB-D384-4C58-AA96-B639CBA999E1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B8F71E75-002B-4875-A3C4-5D282E3C9977}" type="parTrans" cxnId="{741BD5F1-192C-4DCE-B51F-84E4CC5279D2}">
      <dgm:prSet/>
      <dgm:spPr/>
      <dgm:t>
        <a:bodyPr/>
        <a:lstStyle/>
        <a:p>
          <a:endParaRPr lang="en-GB"/>
        </a:p>
      </dgm:t>
    </dgm:pt>
    <dgm:pt modelId="{64A84F8B-B166-411F-90E6-8EB2C5338672}" type="sibTrans" cxnId="{741BD5F1-192C-4DCE-B51F-84E4CC5279D2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1A2321E1-5762-4D66-BA96-6B81127CF5BB}" type="presOf" srcId="{2F2F5C41-A2F0-4A07-ACD6-940724CCC852}" destId="{283B1ED6-90E9-4414-A710-5A0CDDAD917E}" srcOrd="0" destOrd="1" presId="urn:microsoft.com/office/officeart/2005/8/layout/hList6"/>
    <dgm:cxn modelId="{7B32B39F-575C-4B49-9C2A-98C9927CA482}" type="presOf" srcId="{0CEA7196-3B28-4EEA-AAD6-B3ED383CDBC8}" destId="{7E27D22D-B2C6-4921-97B3-39DB36877226}" srcOrd="0" destOrd="0" presId="urn:microsoft.com/office/officeart/2005/8/layout/hList6"/>
    <dgm:cxn modelId="{E5FC78FF-863E-4FA3-9EDA-DF9A0F34E278}" type="presOf" srcId="{949F4A62-22DF-4EA6-8CD7-D9A993861533}" destId="{8110482E-7951-4C26-9378-C37F4990FEA5}" srcOrd="0" destOrd="0" presId="urn:microsoft.com/office/officeart/2005/8/layout/hList6"/>
    <dgm:cxn modelId="{EC8F9C31-B4FE-46E7-9B8B-001468BEC768}" type="presOf" srcId="{2337D886-44D0-4DCE-ADB5-CF394B436218}" destId="{8110482E-7951-4C26-9378-C37F4990FEA5}" srcOrd="0" destOrd="2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DC6DD8B4-C164-4418-AC8E-D0D563A715E0}" type="presOf" srcId="{B98A34EC-1058-4829-9D06-09BABCA7993F}" destId="{8110482E-7951-4C26-9378-C37F4990FEA5}" srcOrd="0" destOrd="3" presId="urn:microsoft.com/office/officeart/2005/8/layout/hList6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60C20A1C-1CA1-4C65-83DD-F8D73A0A7DF8}" type="presOf" srcId="{CF12BECB-D384-4C58-AA96-B639CBA999E1}" destId="{283B1ED6-90E9-4414-A710-5A0CDDAD917E}" srcOrd="0" destOrd="2" presId="urn:microsoft.com/office/officeart/2005/8/layout/hList6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DA54ADB4-918D-487A-9A18-7F4BA5AF73FF}" type="presOf" srcId="{4789017D-D052-40A2-920D-2AB3D8EC3310}" destId="{283B1ED6-90E9-4414-A710-5A0CDDAD917E}" srcOrd="0" destOrd="4" presId="urn:microsoft.com/office/officeart/2005/8/layout/hList6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3DD14B7A-7D23-4FB0-B275-1BC0577A782B}" type="presOf" srcId="{351DEBE9-35CD-4D5C-8769-827667C79F3B}" destId="{283B1ED6-90E9-4414-A710-5A0CDDAD917E}" srcOrd="0" destOrd="3" presId="urn:microsoft.com/office/officeart/2005/8/layout/hList6"/>
    <dgm:cxn modelId="{AB394157-85C3-4C32-BDD8-87CE0316990B}" type="presOf" srcId="{3F22F90B-7B94-4634-B379-EA51D87338F6}" destId="{8110482E-7951-4C26-9378-C37F4990FEA5}" srcOrd="0" destOrd="1" presId="urn:microsoft.com/office/officeart/2005/8/layout/hList6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455EC24A-CC1F-4684-9237-16FE5AFF86EA}" type="presOf" srcId="{9BE83622-76E9-4724-957A-8AE41A72B68C}" destId="{512F172A-083C-48F9-9DAD-1F4E7959418B}" srcOrd="0" destOrd="0" presId="urn:microsoft.com/office/officeart/2005/8/layout/hList6"/>
    <dgm:cxn modelId="{B3AF81C8-0BE0-4774-A8B5-B1BF7DDE01BC}" type="presOf" srcId="{A108E99A-391C-4FE6-A5CD-3DE2C66F664D}" destId="{512F172A-083C-48F9-9DAD-1F4E7959418B}" srcOrd="0" destOrd="1" presId="urn:microsoft.com/office/officeart/2005/8/layout/hList6"/>
    <dgm:cxn modelId="{741BD5F1-192C-4DCE-B51F-84E4CC5279D2}" srcId="{D6E6455B-82CA-4B56-AC0F-23F433F992C4}" destId="{CF12BECB-D384-4C58-AA96-B639CBA999E1}" srcOrd="1" destOrd="0" parTransId="{B8F71E75-002B-4875-A3C4-5D282E3C9977}" sibTransId="{64A84F8B-B166-411F-90E6-8EB2C5338672}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02B72DBC-6885-4624-9E68-C33871AB7A33}" type="presOf" srcId="{D6E6455B-82CA-4B56-AC0F-23F433F992C4}" destId="{283B1ED6-90E9-4414-A710-5A0CDDAD917E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CC28F322-4837-4727-BCA7-E18D2C512842}" type="presParOf" srcId="{7E27D22D-B2C6-4921-97B3-39DB36877226}" destId="{512F172A-083C-48F9-9DAD-1F4E7959418B}" srcOrd="0" destOrd="0" presId="urn:microsoft.com/office/officeart/2005/8/layout/hList6"/>
    <dgm:cxn modelId="{1AC72F37-2EEA-49C8-BA6D-ABE301CA7B1D}" type="presParOf" srcId="{7E27D22D-B2C6-4921-97B3-39DB36877226}" destId="{12ECF502-B8E9-4A6C-8BF7-2B94DF99605A}" srcOrd="1" destOrd="0" presId="urn:microsoft.com/office/officeart/2005/8/layout/hList6"/>
    <dgm:cxn modelId="{F58123D6-8063-492B-A7F5-2D611314702B}" type="presParOf" srcId="{7E27D22D-B2C6-4921-97B3-39DB36877226}" destId="{8110482E-7951-4C26-9378-C37F4990FEA5}" srcOrd="2" destOrd="0" presId="urn:microsoft.com/office/officeart/2005/8/layout/hList6"/>
    <dgm:cxn modelId="{3CA99487-5D31-484A-B1D0-EBF88675FB9F}" type="presParOf" srcId="{7E27D22D-B2C6-4921-97B3-39DB36877226}" destId="{BF17A4B4-392B-42D7-857C-7C69BD8E4B99}" srcOrd="3" destOrd="0" presId="urn:microsoft.com/office/officeart/2005/8/layout/hList6"/>
    <dgm:cxn modelId="{CD42CB03-4ABA-4887-BB7A-ED542E210E49}" type="presParOf" srcId="{7E27D22D-B2C6-4921-97B3-39DB36877226}" destId="{283B1ED6-90E9-4414-A710-5A0CDDAD917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Conformance test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June 2018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December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RP-171154)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94D325C3-8EBD-4FAC-9FD0-7815BDF9E4C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CAC5EA1C-5110-4E25-AD7A-A18E5F28477E}" type="parTrans" cxnId="{458EE237-7011-4FF1-A15E-9DF73B340F38}">
      <dgm:prSet/>
      <dgm:spPr/>
      <dgm:t>
        <a:bodyPr/>
        <a:lstStyle/>
        <a:p>
          <a:endParaRPr lang="en-GB"/>
        </a:p>
      </dgm:t>
    </dgm:pt>
    <dgm:pt modelId="{B8DA30C1-48E6-474C-A621-606D6BB9A6DF}" type="sibTrans" cxnId="{458EE237-7011-4FF1-A15E-9DF73B340F38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8DBC5D5E-4EB5-4B80-A541-70C994C6C670}" type="presOf" srcId="{0CEA7196-3B28-4EEA-AAD6-B3ED383CDBC8}" destId="{7E27D22D-B2C6-4921-97B3-39DB36877226}" srcOrd="0" destOrd="0" presId="urn:microsoft.com/office/officeart/2005/8/layout/hList6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BB6C40A6-3388-4061-857D-504F8DD7553E}" type="presOf" srcId="{9BE83622-76E9-4724-957A-8AE41A72B68C}" destId="{512F172A-083C-48F9-9DAD-1F4E7959418B}" srcOrd="0" destOrd="0" presId="urn:microsoft.com/office/officeart/2005/8/layout/hList6"/>
    <dgm:cxn modelId="{458EE237-7011-4FF1-A15E-9DF73B340F38}" srcId="{D6E6455B-82CA-4B56-AC0F-23F433F992C4}" destId="{94D325C3-8EBD-4FAC-9FD0-7815BDF9E4C2}" srcOrd="1" destOrd="0" parTransId="{CAC5EA1C-5110-4E25-AD7A-A18E5F28477E}" sibTransId="{B8DA30C1-48E6-474C-A621-606D6BB9A6DF}"/>
    <dgm:cxn modelId="{D7DE533D-17D5-4EB0-B671-BC132CCD7ED4}" type="presOf" srcId="{4789017D-D052-40A2-920D-2AB3D8EC3310}" destId="{283B1ED6-90E9-4414-A710-5A0CDDAD917E}" srcOrd="0" destOrd="4" presId="urn:microsoft.com/office/officeart/2005/8/layout/hList6"/>
    <dgm:cxn modelId="{AABDB1EC-3C86-4738-9682-A241EB9E26BC}" type="presOf" srcId="{351DEBE9-35CD-4D5C-8769-827667C79F3B}" destId="{283B1ED6-90E9-4414-A710-5A0CDDAD917E}" srcOrd="0" destOrd="3" presId="urn:microsoft.com/office/officeart/2005/8/layout/hList6"/>
    <dgm:cxn modelId="{23288DC4-83F7-4B82-A907-1E344F1773A3}" type="presOf" srcId="{3F22F90B-7B94-4634-B379-EA51D87338F6}" destId="{8110482E-7951-4C26-9378-C37F4990FEA5}" srcOrd="0" destOrd="1" presId="urn:microsoft.com/office/officeart/2005/8/layout/hList6"/>
    <dgm:cxn modelId="{3D9E9B59-21DD-4C93-B7E5-CA546D24E23C}" type="presOf" srcId="{94D325C3-8EBD-4FAC-9FD0-7815BDF9E4C2}" destId="{283B1ED6-90E9-4414-A710-5A0CDDAD917E}" srcOrd="0" destOrd="2" presId="urn:microsoft.com/office/officeart/2005/8/layout/hList6"/>
    <dgm:cxn modelId="{6DD6AB18-D86D-4C25-A795-109E9C6433D1}" type="presOf" srcId="{A108E99A-391C-4FE6-A5CD-3DE2C66F664D}" destId="{512F172A-083C-48F9-9DAD-1F4E7959418B}" srcOrd="0" destOrd="1" presId="urn:microsoft.com/office/officeart/2005/8/layout/hList6"/>
    <dgm:cxn modelId="{A313929A-F6CA-4D2B-9E7C-62025BDE1D75}" type="presOf" srcId="{B98A34EC-1058-4829-9D06-09BABCA7993F}" destId="{8110482E-7951-4C26-9378-C37F4990FEA5}" srcOrd="0" destOrd="3" presId="urn:microsoft.com/office/officeart/2005/8/layout/hList6"/>
    <dgm:cxn modelId="{1DD82A6D-5545-4D39-B04E-FCA87B44644D}" type="presOf" srcId="{2F2F5C41-A2F0-4A07-ACD6-940724CCC852}" destId="{283B1ED6-90E9-4414-A710-5A0CDDAD917E}" srcOrd="0" destOrd="1" presId="urn:microsoft.com/office/officeart/2005/8/layout/hList6"/>
    <dgm:cxn modelId="{39EA789F-D6F0-4779-B39E-1BEB8B25ADD7}" type="presOf" srcId="{D6E6455B-82CA-4B56-AC0F-23F433F992C4}" destId="{283B1ED6-90E9-4414-A710-5A0CDDAD917E}" srcOrd="0" destOrd="0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3E1F8E00-010E-49EE-B2B9-4F7F983E7233}" type="presOf" srcId="{2337D886-44D0-4DCE-ADB5-CF394B436218}" destId="{8110482E-7951-4C26-9378-C37F4990FEA5}" srcOrd="0" destOrd="2" presId="urn:microsoft.com/office/officeart/2005/8/layout/hList6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634935A6-769B-40B5-A3E6-4C6A6528249D}" type="presOf" srcId="{949F4A62-22DF-4EA6-8CD7-D9A993861533}" destId="{8110482E-7951-4C26-9378-C37F4990FEA5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A24BEA9D-F5F5-4208-8EBD-CFBEA7D4A21D}" type="presParOf" srcId="{7E27D22D-B2C6-4921-97B3-39DB36877226}" destId="{512F172A-083C-48F9-9DAD-1F4E7959418B}" srcOrd="0" destOrd="0" presId="urn:microsoft.com/office/officeart/2005/8/layout/hList6"/>
    <dgm:cxn modelId="{C753C994-6208-4D0F-88EA-D4CABB8D4023}" type="presParOf" srcId="{7E27D22D-B2C6-4921-97B3-39DB36877226}" destId="{12ECF502-B8E9-4A6C-8BF7-2B94DF99605A}" srcOrd="1" destOrd="0" presId="urn:microsoft.com/office/officeart/2005/8/layout/hList6"/>
    <dgm:cxn modelId="{F5480D2E-E215-4247-AE8D-DC0B015F0886}" type="presParOf" srcId="{7E27D22D-B2C6-4921-97B3-39DB36877226}" destId="{8110482E-7951-4C26-9378-C37F4990FEA5}" srcOrd="2" destOrd="0" presId="urn:microsoft.com/office/officeart/2005/8/layout/hList6"/>
    <dgm:cxn modelId="{FD2C64D7-A210-4147-91FC-981E067D01C0}" type="presParOf" srcId="{7E27D22D-B2C6-4921-97B3-39DB36877226}" destId="{BF17A4B4-392B-42D7-857C-7C69BD8E4B99}" srcOrd="3" destOrd="0" presId="urn:microsoft.com/office/officeart/2005/8/layout/hList6"/>
    <dgm:cxn modelId="{54B34D9F-3B1E-4CE1-9E73-CB80A084EE70}" type="presParOf" srcId="{7E27D22D-B2C6-4921-97B3-39DB36877226}" destId="{283B1ED6-90E9-4414-A710-5A0CDDAD917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Core and Performance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RP-170741)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2017 (performance part March 2018)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Mid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Conformance test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RP-171154)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June 2018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3A415-3682-41D5-AD2F-443EFD10E428}" type="datetimeFigureOut">
              <a:rPr lang="en-GB" smtClean="0"/>
              <a:t>28/09/17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7C8E6-1952-47A1-B9AE-87B551DD42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226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BEFA52-80E5-40C4-842D-FAEEBD2FEF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8983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5D4FDA-5447-4952-9522-DAB6042B8656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475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1DCC72-C6D9-4EFC-99D0-E24024309EAC}" type="slidenum">
              <a:rPr lang="en-US" altLang="en-US"/>
              <a:pPr eaLnBrk="1" hangingPunct="1"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82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EFA52-80E5-40C4-842D-FAEEBD2FEF63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177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58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313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878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98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726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68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8082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9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798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898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57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99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713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103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845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1134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386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89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756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01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71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58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61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303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25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14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363272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377728"/>
            <a:ext cx="820688" cy="348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082" r:id="rId2"/>
    <p:sldLayoutId id="2147484103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  <p:sldLayoutId id="2147484091" r:id="rId12"/>
    <p:sldLayoutId id="2147484104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6438934"/>
            <a:ext cx="676672" cy="28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  <p:sldLayoutId id="2147484117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microsoft.com/office/2007/relationships/hdphoto" Target="../media/hdphoto5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microsoft.com/office/2007/relationships/hdphoto" Target="../media/hdphoto6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hdphoto" Target="../media/hdphoto2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3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Presentation to 3GPP PCG on GCF’s readiness for 5G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GCF Board of Directors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BoD-17-068r3</a:t>
            </a:r>
          </a:p>
        </p:txBody>
      </p:sp>
    </p:spTree>
    <p:extLst>
      <p:ext uri="{BB962C8B-B14F-4D97-AF65-F5344CB8AC3E}">
        <p14:creationId xmlns:p14="http://schemas.microsoft.com/office/powerpoint/2010/main" val="33261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38579" y="1556792"/>
            <a:ext cx="4133421" cy="439248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Where is GCF-CC developed?</a:t>
            </a:r>
          </a:p>
          <a:p>
            <a:endParaRPr lang="en-US" sz="1600" b="1" dirty="0"/>
          </a:p>
          <a:p>
            <a:r>
              <a:rPr lang="en-US" sz="1400" b="1" dirty="0"/>
              <a:t>Maintenance and development of GCF-CC is managed by GCF’s Agreement Groups.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Conformance Agreement Group (CAG).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Field Trials and IOP Agreement Group (FTAG).</a:t>
            </a:r>
          </a:p>
          <a:p>
            <a:endParaRPr lang="en-US" sz="1400" dirty="0"/>
          </a:p>
          <a:p>
            <a:r>
              <a:rPr lang="en-US" sz="1400" b="1" dirty="0"/>
              <a:t>Each group meets at least 4 times per year.</a:t>
            </a:r>
          </a:p>
          <a:p>
            <a:endParaRPr lang="en-US" sz="1400" dirty="0"/>
          </a:p>
          <a:p>
            <a:r>
              <a:rPr lang="en-US" sz="1400" b="1" dirty="0"/>
              <a:t>A new version of GCF-CC is issued </a:t>
            </a:r>
            <a:br>
              <a:rPr lang="en-US" sz="1400" b="1" dirty="0"/>
            </a:br>
            <a:r>
              <a:rPr lang="en-US" sz="1400" b="1" dirty="0"/>
              <a:t>1 week after the end of the meeting.</a:t>
            </a:r>
          </a:p>
          <a:p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4716016" y="1772816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Q1 AG meetings</a:t>
            </a:r>
          </a:p>
          <a:p>
            <a:pPr algn="ctr"/>
            <a:r>
              <a:rPr lang="en-US" sz="1400" dirty="0"/>
              <a:t>(January)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716016" y="256490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Q2 AG meetings</a:t>
            </a:r>
          </a:p>
          <a:p>
            <a:pPr algn="ctr"/>
            <a:r>
              <a:rPr lang="en-US" sz="1400" dirty="0"/>
              <a:t>(April)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16016" y="328498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Q3 AG meetings</a:t>
            </a:r>
          </a:p>
          <a:p>
            <a:pPr algn="ctr"/>
            <a:r>
              <a:rPr lang="en-US" sz="1400" dirty="0"/>
              <a:t>(July)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16016" y="4149080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Q4 AG meetings</a:t>
            </a:r>
          </a:p>
          <a:p>
            <a:pPr algn="ctr"/>
            <a:r>
              <a:rPr lang="en-US" sz="1400" dirty="0"/>
              <a:t>(October)</a:t>
            </a:r>
          </a:p>
        </p:txBody>
      </p:sp>
      <p:cxnSp>
        <p:nvCxnSpPr>
          <p:cNvPr id="13" name="Straight Arrow Connector 12"/>
          <p:cNvCxnSpPr>
            <a:stCxn id="8" idx="3"/>
          </p:cNvCxnSpPr>
          <p:nvPr/>
        </p:nvCxnSpPr>
        <p:spPr>
          <a:xfrm>
            <a:off x="6660232" y="1988840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660232" y="278092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60232" y="350100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60232" y="4365104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80312" y="1772816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80312" y="2636912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80312" y="3429000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80312" y="4221088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31840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GCF's readiness for 5G</a:t>
            </a:r>
          </a:p>
        </p:txBody>
      </p:sp>
    </p:spTree>
    <p:extLst>
      <p:ext uri="{BB962C8B-B14F-4D97-AF65-F5344CB8AC3E}">
        <p14:creationId xmlns:p14="http://schemas.microsoft.com/office/powerpoint/2010/main" val="928490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6064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plans for 3GPP technology enablement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01409"/>
              </p:ext>
            </p:extLst>
          </p:nvPr>
        </p:nvGraphicFramePr>
        <p:xfrm>
          <a:off x="539552" y="1859456"/>
          <a:ext cx="8208912" cy="4233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4148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WCDMA</a:t>
                      </a:r>
                      <a:r>
                        <a:rPr lang="en-GB" sz="1000" baseline="0" dirty="0"/>
                        <a:t>/ cdma2000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</a:t>
                      </a:r>
                      <a:r>
                        <a:rPr lang="en-GB" sz="1000" baseline="0" dirty="0"/>
                        <a:t> LTE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4G+ LTE Advanced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IoT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4.5G LTE Advanced Pro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5G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4994">
                <a:tc>
                  <a:txBody>
                    <a:bodyPr/>
                    <a:lstStyle/>
                    <a:p>
                      <a:r>
                        <a:rPr lang="en-GB" sz="1000" dirty="0"/>
                        <a:t>WCDMA Positioning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UTRA</a:t>
                      </a:r>
                      <a:r>
                        <a:rPr lang="en-GB" sz="1000" baseline="0" dirty="0"/>
                        <a:t> FDD enhancements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UTRA absolute priority based reselection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Hybrid VoLTE </a:t>
                      </a:r>
                      <a:br>
                        <a:rPr lang="en-GB" sz="1000" baseline="0" dirty="0"/>
                      </a:br>
                      <a:r>
                        <a:rPr lang="en-GB" sz="1000" baseline="0" dirty="0"/>
                        <a:t>(1X-RTT)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1X-RTT &amp; Voice over Wi-Fi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Hybrid 1x LTE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(e)1x-CSFB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Inter-RAT (C2K-LTE)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E-UTRA RF,</a:t>
                      </a:r>
                      <a:r>
                        <a:rPr lang="en-GB" sz="1000" baseline="0" dirty="0"/>
                        <a:t> RRM, Protocol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Inter-mode, Inter-RAT &amp; Inter-band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Carrier Aggregation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VoLTE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Single Radio Voice Call Continuity in alerting phase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MBMS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Network Improvements for MTC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WI’s in progress: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3DL and 2UL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Dual Connectivity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256-bit QAM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DL MIMO Enhanced with LTE Advanced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Enhanced</a:t>
                      </a:r>
                      <a:r>
                        <a:rPr lang="en-GB" sz="1000" baseline="0" dirty="0"/>
                        <a:t> Voice Services (EVS) Conformance Tests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LTE-Cat M1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NB-IoT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Plans to implement 3GPP RAN5 WI’s: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5DL and 3UL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LTE DL 4 Rx antenna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Full Dimension</a:t>
                      </a:r>
                      <a:r>
                        <a:rPr lang="en-GB" sz="1000" baseline="0" dirty="0"/>
                        <a:t> MIMO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Licensed-Assisted Access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LTE Direct &amp; Broadcast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TDD/FDD Evolution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Enhancements for V2X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>
                          <a:solidFill>
                            <a:srgbClr val="00B3BE"/>
                          </a:solidFill>
                        </a:rPr>
                        <a:t>Co-operation with 3GPP RAN5 and other to focus certification</a:t>
                      </a:r>
                      <a:r>
                        <a:rPr lang="en-GB" sz="1000" i="1" baseline="0" dirty="0">
                          <a:solidFill>
                            <a:srgbClr val="00B3BE"/>
                          </a:solidFill>
                        </a:rPr>
                        <a:t> requirements on:</a:t>
                      </a:r>
                    </a:p>
                    <a:p>
                      <a:endParaRPr lang="en-GB" sz="1000" baseline="0" dirty="0"/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Unified 5G PHY and MAC design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MIMO Spatial Multiplexing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High Capacity mmWave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Flexible TDD/FDD sub frame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Non Orthogonal RSMA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Interconnectivity with HetNets</a:t>
                      </a:r>
                      <a:endParaRPr lang="en-GB" sz="1000" dirty="0">
                        <a:solidFill>
                          <a:srgbClr val="00B3BE"/>
                        </a:solidFill>
                      </a:endParaRPr>
                    </a:p>
                  </a:txBody>
                  <a:tcPr marT="90000" marB="90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547664" y="1798474"/>
            <a:ext cx="6156476" cy="145517"/>
            <a:chOff x="1547664" y="6163803"/>
            <a:chExt cx="6156476" cy="145517"/>
          </a:xfrm>
        </p:grpSpPr>
        <p:sp>
          <p:nvSpPr>
            <p:cNvPr id="20" name="Chevron 19"/>
            <p:cNvSpPr/>
            <p:nvPr/>
          </p:nvSpPr>
          <p:spPr>
            <a:xfrm>
              <a:off x="1547664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2951612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319348" y="6164888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5" name="Chevron 24"/>
            <p:cNvSpPr/>
            <p:nvPr/>
          </p:nvSpPr>
          <p:spPr>
            <a:xfrm>
              <a:off x="5689580" y="6163803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6" name="Chevron 25"/>
            <p:cNvSpPr/>
            <p:nvPr/>
          </p:nvSpPr>
          <p:spPr>
            <a:xfrm>
              <a:off x="7056068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3688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1" y="3861048"/>
            <a:ext cx="2668489" cy="2942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40801" y="1412776"/>
            <a:ext cx="8229600" cy="403244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800" b="1" dirty="0"/>
              <a:t>How quickly can 5G become part of GCF Certification?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400" dirty="0"/>
              <a:t>Features become part of GCF Certification once it is certain that there is member demand AND it can be tested.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For conformance tests: sufficient validations of test cases on commercially available test equipment.</a:t>
            </a:r>
          </a:p>
          <a:p>
            <a:endParaRPr lang="en-US" sz="1400" dirty="0"/>
          </a:p>
          <a:p>
            <a:r>
              <a:rPr lang="en-US" sz="1400" dirty="0"/>
              <a:t>For Field Trial tests: sufficient networks have declared support for 5G.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47864" y="4365104"/>
            <a:ext cx="4680520" cy="79208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Typically around 1 – 2 meeting cycles </a:t>
            </a:r>
          </a:p>
          <a:p>
            <a:pPr algn="ctr"/>
            <a:r>
              <a:rPr lang="en-US" sz="1800" dirty="0"/>
              <a:t>(3 - 6 months)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41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3GPP 5G milestones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91178195"/>
              </p:ext>
            </p:extLst>
          </p:nvPr>
        </p:nvGraphicFramePr>
        <p:xfrm>
          <a:off x="539552" y="1988840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587696307"/>
              </p:ext>
            </p:extLst>
          </p:nvPr>
        </p:nvGraphicFramePr>
        <p:xfrm>
          <a:off x="755576" y="3933056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19094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5G implementation time plan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>
              <a:buNone/>
            </a:pPr>
            <a:r>
              <a:rPr lang="en-US" sz="1400" dirty="0"/>
              <a:t>The above targets are based on the expected 3GPP readiness of radio related RF/RRM showing the earliest possible GCF introduction following the scheduled meeting pattern.</a:t>
            </a:r>
            <a:endParaRPr lang="en-GB" altLang="en-US" sz="14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7336"/>
              </p:ext>
            </p:extLst>
          </p:nvPr>
        </p:nvGraphicFramePr>
        <p:xfrm>
          <a:off x="539552" y="1875471"/>
          <a:ext cx="8136904" cy="2814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3GPP Deliverables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Milestones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Completion date (target)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GCF-CC/Date</a:t>
                      </a:r>
                      <a:r>
                        <a:rPr lang="en-GB" sz="1400" baseline="0" dirty="0"/>
                        <a:t> (target)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NSA Phase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Option 3 Phase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RAN#80 (June ‘18)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CC 3.73 /</a:t>
                      </a:r>
                      <a:r>
                        <a:rPr lang="en-GB" sz="1400" baseline="0" dirty="0"/>
                        <a:t> Q1 2019</a:t>
                      </a:r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NSA Phase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Option 3 Phase 2, Option 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RAN#82 (Dec ‘18)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CC</a:t>
                      </a:r>
                      <a:r>
                        <a:rPr lang="en-GB" sz="1400" baseline="0" dirty="0"/>
                        <a:t> 3.75 / Q3 2019</a:t>
                      </a:r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NSA Phase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Option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FFS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SA Phase</a:t>
                      </a:r>
                      <a:r>
                        <a:rPr lang="en-GB" sz="1400" baseline="0" dirty="0"/>
                        <a:t>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Option</a:t>
                      </a:r>
                      <a:r>
                        <a:rPr lang="en-GB" sz="1400" baseline="0" dirty="0"/>
                        <a:t> 2, </a:t>
                      </a:r>
                      <a:br>
                        <a:rPr lang="en-GB" sz="1400" baseline="0" dirty="0"/>
                      </a:br>
                      <a:r>
                        <a:rPr lang="en-GB" sz="1400" baseline="0" dirty="0"/>
                        <a:t>Option 5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RAN#82</a:t>
                      </a:r>
                      <a:r>
                        <a:rPr lang="en-GB" sz="1400" baseline="0" dirty="0"/>
                        <a:t> (Dec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CC 3.75 / Q3 2019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SA Phase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Option 2,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Option 5 Phase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040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29384"/>
            <a:ext cx="1923952" cy="192395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Request to PCG#39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The demand for super-fast devices is set to increase as public awareness grows.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5G roll-out is expected to be by 2020 but early adopters are looking at late 2018/early 2019 which fits with 3GPP’s 5G time line.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With a strong industry demand, GCF would respectfully request that PCG allocate sufficient funding in 2018 for TTCN development by ETSI STF 160 to ensure </a:t>
            </a:r>
            <a:br>
              <a:rPr lang="en-US" altLang="en-US" sz="1400" dirty="0"/>
            </a:br>
            <a:r>
              <a:rPr lang="en-US" altLang="en-US" sz="1400" dirty="0"/>
              <a:t>5G reference test suite availability aligns with industry needs.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sz="1400" dirty="0"/>
              <a:t>GCF, for its part, would be willing to contribute €156,000 (12 man months x €13,000) in 2018 towards the cost of this development to ensure that 5G Certification is on target.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23089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funding TTCN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600" dirty="0"/>
              <a:t>GCF is happy to inform PCG#38 that</a:t>
            </a:r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GCF Steering Group#72 have approved that GCF funds TTCN development in ETSI TF160</a:t>
            </a:r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The funding will be for 3GPP 5G TTCN development only coming from the 2018 budget</a:t>
            </a:r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A maximum of 12 man months (156k€) will be funded</a:t>
            </a:r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GCF is not committing to any further funding</a:t>
            </a:r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endParaRPr lang="en-GB" altLang="en-US" sz="1000" dirty="0"/>
          </a:p>
          <a:p>
            <a:pPr marL="760050" lvl="2" indent="-360000">
              <a:spcBef>
                <a:spcPts val="1200"/>
              </a:spcBef>
              <a:buFont typeface="Arial" pitchFamily="34" charset="0"/>
              <a:buChar char="•"/>
            </a:pP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11656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4F4FDB-8BF6-4CA6-BDFA-388E437AFF20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17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5600" y="1484784"/>
            <a:ext cx="6848733" cy="385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dirty="0"/>
              <a:t>Are GCF ready for 5G? …</a:t>
            </a:r>
            <a:endParaRPr lang="en-US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7544" y="52383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/>
            <a:r>
              <a:rPr lang="en-GB" altLang="en-US" dirty="0"/>
              <a:t>… yes!!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9428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benjamin chil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2" y="1600205"/>
            <a:ext cx="6696745" cy="3052931"/>
          </a:xfrm>
          <a:solidFill>
            <a:schemeClr val="bg1">
              <a:alpha val="55000"/>
            </a:schemeClr>
          </a:solidFill>
        </p:spPr>
        <p:txBody>
          <a:bodyPr/>
          <a:lstStyle/>
          <a:p>
            <a:pPr>
              <a:buClrTx/>
            </a:pPr>
            <a:r>
              <a:rPr lang="en-GB" sz="2200" dirty="0"/>
              <a:t>Mobile has changed the lives of billions of people around the world </a:t>
            </a:r>
          </a:p>
          <a:p>
            <a:pPr>
              <a:buClrTx/>
            </a:pPr>
            <a:r>
              <a:rPr lang="en-GB" sz="2200" dirty="0"/>
              <a:t>Mobile’s impact is based on the adoption of global standards</a:t>
            </a:r>
          </a:p>
          <a:p>
            <a:pPr>
              <a:buClrTx/>
            </a:pPr>
            <a:r>
              <a:rPr lang="en-GB" sz="2200" dirty="0"/>
              <a:t>In 2016, the mobile industry generated 4.5% of global GDP</a:t>
            </a:r>
          </a:p>
          <a:p>
            <a:pPr>
              <a:buClrTx/>
            </a:pPr>
            <a:r>
              <a:rPr lang="en-GB" sz="2200" dirty="0"/>
              <a:t>Mobile interoperability helps the global economy communicate more efficiently </a:t>
            </a:r>
          </a:p>
          <a:p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4" y="188640"/>
            <a:ext cx="8568952" cy="1152128"/>
          </a:xfrm>
        </p:spPr>
        <p:txBody>
          <a:bodyPr/>
          <a:lstStyle/>
          <a:p>
            <a:r>
              <a:rPr lang="en-GB" sz="2800" b="1" dirty="0">
                <a:solidFill>
                  <a:srgbClr val="00EAFB"/>
                </a:solidFill>
              </a:rPr>
              <a:t>Mobile drives the world economy</a:t>
            </a:r>
            <a:r>
              <a:rPr lang="is-IS" sz="2800" b="1" dirty="0">
                <a:solidFill>
                  <a:srgbClr val="00EAFB"/>
                </a:solidFill>
              </a:rPr>
              <a:t>… </a:t>
            </a:r>
            <a:br>
              <a:rPr lang="is-IS" sz="2800" b="1" dirty="0">
                <a:solidFill>
                  <a:srgbClr val="00EAFB"/>
                </a:solidFill>
              </a:rPr>
            </a:br>
            <a:r>
              <a:rPr lang="is-IS" sz="2800" b="1" dirty="0">
                <a:solidFill>
                  <a:srgbClr val="00EAFB"/>
                </a:solidFill>
              </a:rPr>
              <a:t>and interoperability matters.</a:t>
            </a:r>
            <a:endParaRPr lang="en-GB" sz="2800" b="1" dirty="0">
              <a:solidFill>
                <a:srgbClr val="00EAF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D7104-A730-4E32-98C3-1893F87957E2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98035" y="5062235"/>
            <a:ext cx="5554085" cy="954697"/>
          </a:xfrm>
          <a:prstGeom prst="rect">
            <a:avLst/>
          </a:prstGeom>
          <a:solidFill>
            <a:srgbClr val="D4F5FA"/>
          </a:solidFill>
          <a:ln>
            <a:noFill/>
          </a:ln>
          <a:effectLst>
            <a:outerShdw dist="38100" dir="2700000" algn="tl" rotWithShape="0">
              <a:srgbClr val="007E92">
                <a:alpha val="42998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784" tIns="38392" rIns="76784" bIns="383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With ongoing development costs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worth in excess of €11m,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GCF is the key to certification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5426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293096"/>
            <a:ext cx="3975601" cy="2564904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 Agenda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172400" cy="5445224"/>
          </a:xfrm>
          <a:solidFill>
            <a:schemeClr val="bg1">
              <a:alpha val="35000"/>
            </a:schemeClr>
          </a:solidFill>
        </p:spPr>
        <p:txBody>
          <a:bodyPr anchor="t" anchorCtr="0"/>
          <a:lstStyle/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What does GCF offer?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GCF’s global reach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brings greater assurance to the customer experience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Agreement Groups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Structure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is GCF developed?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Where is GCF-CC developed?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/>
              <a:t>GCF plans for 3GPP technology enablement</a:t>
            </a:r>
            <a:endParaRPr lang="en-GB" altLang="en-US" sz="1400" dirty="0"/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quickly can 5G become part of GCF Certification?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3GPP 5G milestones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5G implementation time plan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Request to PCG#39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Are GCF ready for 5G?</a:t>
            </a:r>
          </a:p>
          <a:p>
            <a:endParaRPr lang="en-GB" altLang="en-US" sz="1800" dirty="0"/>
          </a:p>
          <a:p>
            <a:endParaRPr lang="en-GB" alt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A1E1E4-051A-4BCD-A752-427A212DA47B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58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What does GCF offer?</a:t>
            </a:r>
          </a:p>
          <a:p>
            <a:pPr marL="0" indent="0" eaLnBrk="1" hangingPunct="1">
              <a:buNone/>
            </a:pPr>
            <a:endParaRPr lang="en-GB" altLang="en-US" sz="1800" dirty="0"/>
          </a:p>
          <a:p>
            <a:pPr>
              <a:spcBef>
                <a:spcPct val="0"/>
              </a:spcBef>
            </a:pPr>
            <a:r>
              <a:rPr lang="en-US" sz="1400" dirty="0"/>
              <a:t>Common Certification Criteria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Promote industry alignment, focus and scale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device certification to known requirements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Reduce overheads for operator acceptance testing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Co-ordinated cross-industry effort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Aligns a robust certification scheme to the real needs of industry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Independently validated GCF test cases, ISO 17025-accredited test labs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GCF Recognition of Labs:  RTOs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High confidence in test requirements and results</a:t>
            </a:r>
          </a:p>
          <a:p>
            <a:pPr marL="457090" lvl="1" indent="0">
              <a:spcBef>
                <a:spcPct val="0"/>
              </a:spcBef>
              <a:buNone/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Extensive GCF Field Trials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Increase confidence in real-world device performance on live networks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Performance Indicators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Improve visibility of device Performance</a:t>
            </a:r>
            <a:endParaRPr lang="en-GB" sz="1400" dirty="0">
              <a:solidFill>
                <a:srgbClr val="00B3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59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brightnessContrast bright="4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7"/>
            <a:ext cx="9144000" cy="6839564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37"/>
            <a:ext cx="9144000" cy="6858001"/>
          </a:xfrm>
          <a:solidFill>
            <a:schemeClr val="bg1">
              <a:alpha val="34000"/>
            </a:schemeClr>
          </a:solidFill>
        </p:spPr>
        <p:txBody>
          <a:bodyPr/>
          <a:lstStyle/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r>
              <a:rPr lang="en-GB" altLang="en-US" sz="1800" b="1" dirty="0"/>
              <a:t>GCF’s global reach</a:t>
            </a:r>
          </a:p>
          <a:p>
            <a:pPr marL="715963" indent="-180975" eaLnBrk="1" hangingPunct="1"/>
            <a:endParaRPr lang="en-GB" altLang="en-US" sz="1800" dirty="0"/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Major global device brands, chipset and module manufacturers as well as major operator groups from across the world are GCF members.</a:t>
            </a:r>
          </a:p>
          <a:p>
            <a:pPr marL="715963" indent="-180975">
              <a:buNone/>
            </a:pPr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As global connectivity increases, GCF is actively working with players in emerging markets to ensure certification practices are in place to enhance the overall quality of devices entering the global markets: </a:t>
            </a:r>
          </a:p>
          <a:p>
            <a:pPr marL="715963" indent="-180975"/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2017 and 2018 activity plan includes workshops and events in</a:t>
            </a:r>
          </a:p>
          <a:p>
            <a:pPr marL="715963" lvl="1" indent="-180975"/>
            <a:r>
              <a:rPr lang="en-GB" altLang="en-US" sz="1600" dirty="0"/>
              <a:t>Africa (Sub-Sahara)</a:t>
            </a:r>
          </a:p>
          <a:p>
            <a:pPr marL="715963" lvl="1" indent="-180975"/>
            <a:r>
              <a:rPr lang="en-GB" altLang="en-US" sz="1600" dirty="0"/>
              <a:t>Middle East and Northern Africa</a:t>
            </a:r>
          </a:p>
          <a:p>
            <a:pPr marL="715963" lvl="1" indent="-180975"/>
            <a:r>
              <a:rPr lang="en-GB" altLang="en-US" sz="1600" dirty="0"/>
              <a:t>India</a:t>
            </a:r>
          </a:p>
          <a:p>
            <a:pPr marL="715963" lvl="1" indent="-180975"/>
            <a:r>
              <a:rPr lang="en-GB" altLang="en-US" sz="1600" dirty="0"/>
              <a:t>Latin America</a:t>
            </a:r>
          </a:p>
          <a:p>
            <a:pPr marL="715963" indent="-180975" eaLnBrk="1" hangingPunct="1">
              <a:buNone/>
            </a:pPr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9595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45224"/>
            <a:ext cx="1764197" cy="117613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56184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brings greater assurance to the customer experience</a:t>
            </a:r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  <a:p>
            <a:pPr marL="0" indent="0" algn="ctr" eaLnBrk="1" hangingPunct="1">
              <a:buNone/>
            </a:pPr>
            <a:r>
              <a:rPr lang="en-GB" altLang="en-US" sz="1200" dirty="0"/>
              <a:t>     There is a direct correlation between GCF and lower drop call rates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347" y="1849097"/>
            <a:ext cx="6372335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073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brightnessContrast brigh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1619"/>
            <a:ext cx="6660232" cy="3746381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" y="1268760"/>
            <a:ext cx="8246854" cy="5589240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pPr marL="1077913" indent="-361950" eaLnBrk="1" hangingPunct="1"/>
            <a:r>
              <a:rPr lang="en-GB" altLang="en-US" sz="1800" b="1" dirty="0"/>
              <a:t>Conformance Agreement Group</a:t>
            </a:r>
          </a:p>
          <a:p>
            <a:pPr marL="1077913" indent="-361950" eaLnBrk="1" hangingPunct="1">
              <a:buFont typeface="Courier New" pitchFamily="49" charset="0"/>
              <a:buChar char="o"/>
            </a:pPr>
            <a:r>
              <a:rPr lang="en-GB" altLang="en-US" sz="1400" dirty="0"/>
              <a:t>Develops and maintains Conformance criteria and tests for existing and new services and features for 3GPP system capable devices and client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Field Trial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Field Trial/Interoperability criteria. The FTAG scope covers networks, application enablers and client application interworking/interoperability for 3GPP and 3GPP2 system capable devices.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Internet of Things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New agreement group which develops and maintains Certification criteria, and tests for existing and new services and features for IoT devices and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Performance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Performance criteria providing a common set of guidelines intended to replace individual operator test methods and requirements.</a:t>
            </a:r>
            <a:endParaRPr lang="en-GB" altLang="en-US" sz="1800" dirty="0"/>
          </a:p>
          <a:p>
            <a:pPr marL="1077913" indent="-361950" eaLnBrk="1" hangingPunct="1">
              <a:spcBef>
                <a:spcPts val="2400"/>
              </a:spcBef>
            </a:pPr>
            <a:r>
              <a:rPr lang="en-GB" altLang="en-US" sz="1400" b="1" dirty="0"/>
              <a:t>Pulling together a wealth of industry experts from GCF’s diverse membership; creating lean and flexible Certification criteria for the ever changing cellular communications ecosystem.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4501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</a:p>
        </p:txBody>
      </p:sp>
      <p:sp>
        <p:nvSpPr>
          <p:cNvPr id="204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770" indent="-28568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722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9815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6903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399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082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17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526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FF17729-5465-4DB6-A7B1-59A59C7954EF}" type="slidenum">
              <a:rPr lang="en-US" altLang="en-US" sz="900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 altLang="en-US" sz="900" dirty="0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76478" y="1268760"/>
            <a:ext cx="3951506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SG - Steering Group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210014" y="1268686"/>
            <a:ext cx="3178410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Board of Directors</a:t>
            </a: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1476202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Conformance 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(3GPP/GSMA/OMA/</a:t>
            </a:r>
            <a:b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CCSA)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1475660" y="5733256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CAG2/TCAG2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CDMA2000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(3GPP2)</a:t>
            </a: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1475660" y="3140968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FTAG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Field Trials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(GSMA)  </a:t>
            </a: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IOP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(3GPP/OMA)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1475660" y="4869160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PAG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Performance </a:t>
            </a:r>
            <a:b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(3GPP/GSMA/CTIA)</a:t>
            </a:r>
          </a:p>
        </p:txBody>
      </p:sp>
      <p:sp>
        <p:nvSpPr>
          <p:cNvPr id="15" name="Rounded Rectangle 12">
            <a:extLst>
              <a:ext uri="{FF2B5EF4-FFF2-40B4-BE49-F238E27FC236}">
                <a16:creationId xmlns:a16="http://schemas.microsoft.com/office/drawing/2014/main" xmlns="" id="{E4CE0C66-D6BC-4A6F-89EF-4FB67918A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60" y="4005064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Internet of Things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oneM2M/……)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9D9FF817-543F-44AC-9987-7E3C732CC39F}"/>
              </a:ext>
            </a:extLst>
          </p:cNvPr>
          <p:cNvCxnSpPr>
            <a:cxnSpLocks/>
          </p:cNvCxnSpPr>
          <p:nvPr/>
        </p:nvCxnSpPr>
        <p:spPr>
          <a:xfrm>
            <a:off x="971600" y="2060922"/>
            <a:ext cx="0" cy="406841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6E7B849D-723D-4B31-BB86-D0E582417141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971600" y="6129337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2D42A55-8CEB-4E12-A955-533AF16B0701}"/>
              </a:ext>
            </a:extLst>
          </p:cNvPr>
          <p:cNvCxnSpPr>
            <a:cxnSpLocks/>
          </p:cNvCxnSpPr>
          <p:nvPr/>
        </p:nvCxnSpPr>
        <p:spPr>
          <a:xfrm>
            <a:off x="971600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C0B71207-DF28-4901-9F4C-E00AA41379D7}"/>
              </a:ext>
            </a:extLst>
          </p:cNvPr>
          <p:cNvCxnSpPr>
            <a:cxnSpLocks/>
          </p:cNvCxnSpPr>
          <p:nvPr/>
        </p:nvCxnSpPr>
        <p:spPr>
          <a:xfrm>
            <a:off x="971600" y="3573016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2796571F-F44E-493E-99B3-4A73DA85C97E}"/>
              </a:ext>
            </a:extLst>
          </p:cNvPr>
          <p:cNvCxnSpPr>
            <a:cxnSpLocks/>
          </p:cNvCxnSpPr>
          <p:nvPr/>
        </p:nvCxnSpPr>
        <p:spPr>
          <a:xfrm>
            <a:off x="971600" y="44371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9B281A87-7839-4170-8848-735A00F5634C}"/>
              </a:ext>
            </a:extLst>
          </p:cNvPr>
          <p:cNvCxnSpPr>
            <a:cxnSpLocks/>
          </p:cNvCxnSpPr>
          <p:nvPr/>
        </p:nvCxnSpPr>
        <p:spPr>
          <a:xfrm>
            <a:off x="971600" y="5301208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ounded Rectangle 8">
            <a:extLst>
              <a:ext uri="{FF2B5EF4-FFF2-40B4-BE49-F238E27FC236}">
                <a16:creationId xmlns:a16="http://schemas.microsoft.com/office/drawing/2014/main" xmlns="" id="{D754B9FE-4FCB-4561-8B3A-E8DD616F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38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GCF Office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7666AC49-01FC-4C25-A515-D5C1ED20D62C}"/>
              </a:ext>
            </a:extLst>
          </p:cNvPr>
          <p:cNvCxnSpPr>
            <a:cxnSpLocks/>
          </p:cNvCxnSpPr>
          <p:nvPr/>
        </p:nvCxnSpPr>
        <p:spPr>
          <a:xfrm>
            <a:off x="5796136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B9AA6EEC-CE44-4B78-ACC0-8BD5BAC00FD3}"/>
              </a:ext>
            </a:extLst>
          </p:cNvPr>
          <p:cNvCxnSpPr>
            <a:cxnSpLocks/>
          </p:cNvCxnSpPr>
          <p:nvPr/>
        </p:nvCxnSpPr>
        <p:spPr>
          <a:xfrm>
            <a:off x="5796136" y="2060848"/>
            <a:ext cx="0" cy="280831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E2124359-C3DE-442F-939B-C56D07968DBC}"/>
              </a:ext>
            </a:extLst>
          </p:cNvPr>
          <p:cNvCxnSpPr>
            <a:cxnSpLocks/>
          </p:cNvCxnSpPr>
          <p:nvPr/>
        </p:nvCxnSpPr>
        <p:spPr>
          <a:xfrm>
            <a:off x="4427980" y="1700808"/>
            <a:ext cx="7820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916848F1-6873-49CD-82BE-E031271233FD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3347864" y="2636912"/>
            <a:ext cx="2448272" cy="36041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Rounded Rectangle 8">
            <a:extLst>
              <a:ext uri="{FF2B5EF4-FFF2-40B4-BE49-F238E27FC236}">
                <a16:creationId xmlns:a16="http://schemas.microsoft.com/office/drawing/2014/main" xmlns="" id="{0BFE74CB-DD2E-4DEC-9E60-ADEAF7AF1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57294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Workshops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xmlns="" id="{A40F45FF-C465-4269-B7E8-14D535F15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4509046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Industry Events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04FA9890-02C9-4BDE-A6F6-90788211DD95}"/>
              </a:ext>
            </a:extLst>
          </p:cNvPr>
          <p:cNvCxnSpPr>
            <a:cxnSpLocks/>
          </p:cNvCxnSpPr>
          <p:nvPr/>
        </p:nvCxnSpPr>
        <p:spPr>
          <a:xfrm>
            <a:off x="5796136" y="4005064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4184F83E-A560-4016-B3D2-FBAC82699419}"/>
              </a:ext>
            </a:extLst>
          </p:cNvPr>
          <p:cNvCxnSpPr>
            <a:cxnSpLocks/>
          </p:cNvCxnSpPr>
          <p:nvPr/>
        </p:nvCxnSpPr>
        <p:spPr>
          <a:xfrm>
            <a:off x="5796136" y="4869160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494654E8-EE6E-46CB-8665-2A909291FD31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3347864" y="2636912"/>
            <a:ext cx="2448272" cy="900137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A9D9D477-81C9-45BC-8ADA-65BEF9B7CF47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3347864" y="2636912"/>
            <a:ext cx="2448272" cy="1764233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CF187A53-EEA3-47EB-B3E7-35DA1C0EBB43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3347864" y="2636912"/>
            <a:ext cx="2448272" cy="2628329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D76BA2CE-FD4B-4DEB-B0A6-BBCB888757BF}"/>
              </a:ext>
            </a:extLst>
          </p:cNvPr>
          <p:cNvCxnSpPr>
            <a:cxnSpLocks/>
            <a:endCxn id="11" idx="3"/>
          </p:cNvCxnSpPr>
          <p:nvPr/>
        </p:nvCxnSpPr>
        <p:spPr>
          <a:xfrm flipH="1">
            <a:off x="3347864" y="2636912"/>
            <a:ext cx="2448272" cy="34924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76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6" y="3314302"/>
            <a:ext cx="4127265" cy="35529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05005" y="1340768"/>
            <a:ext cx="4752528" cy="4320133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The building blocks of GCF: </a:t>
            </a:r>
            <a:br>
              <a:rPr lang="en-US" sz="1800" b="1" dirty="0"/>
            </a:br>
            <a:r>
              <a:rPr lang="en-US" sz="1800" b="1" dirty="0"/>
              <a:t>How is GCF-CC developed?</a:t>
            </a:r>
            <a:endParaRPr lang="en-US" sz="2000" dirty="0"/>
          </a:p>
          <a:p>
            <a:pPr>
              <a:spcBef>
                <a:spcPts val="1200"/>
              </a:spcBef>
            </a:pPr>
            <a:r>
              <a:rPr lang="en-US" sz="1400" dirty="0"/>
              <a:t>GCF packages 5G features into Work Items.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Two stage process used to introduce new features into GCF.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Steering Group (SG) approves a Work Item Proposal (WIP).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Agreement Group approves a Work Item Description (WID).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92080" y="1412776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Steering Group (SG) approves feature scope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92080" y="3284984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Agreement Group(s) approve list of tests</a:t>
            </a:r>
          </a:p>
        </p:txBody>
      </p:sp>
      <p:cxnSp>
        <p:nvCxnSpPr>
          <p:cNvPr id="10" name="Straight Arrow Connector 9"/>
          <p:cNvCxnSpPr>
            <a:stCxn id="6" idx="2"/>
            <a:endCxn id="7" idx="0"/>
          </p:cNvCxnSpPr>
          <p:nvPr/>
        </p:nvCxnSpPr>
        <p:spPr>
          <a:xfrm>
            <a:off x="7056276" y="2636912"/>
            <a:ext cx="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/>
          <p:cNvSpPr txBox="1">
            <a:spLocks/>
          </p:cNvSpPr>
          <p:nvPr/>
        </p:nvSpPr>
        <p:spPr bwMode="auto">
          <a:xfrm>
            <a:off x="3923928" y="5157192"/>
            <a:ext cx="4752528" cy="10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191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74738" indent="-269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439863" indent="-2714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–"/>
              <a:defRPr sz="18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018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endParaRPr lang="en-US" sz="1400" dirty="0"/>
          </a:p>
          <a:p>
            <a:pPr marL="342000" indent="-342000"/>
            <a:r>
              <a:rPr lang="en-US" sz="1400" dirty="0"/>
              <a:t>Work Items must supported by at least </a:t>
            </a:r>
            <a:br>
              <a:rPr lang="en-US" sz="1400" dirty="0"/>
            </a:br>
            <a:r>
              <a:rPr lang="en-US" sz="1400" dirty="0"/>
              <a:t>4 Full members.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59832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/>
              <a:t>GCF's readiness for 5G</a:t>
            </a:r>
          </a:p>
        </p:txBody>
      </p:sp>
    </p:spTree>
    <p:extLst>
      <p:ext uri="{BB962C8B-B14F-4D97-AF65-F5344CB8AC3E}">
        <p14:creationId xmlns:p14="http://schemas.microsoft.com/office/powerpoint/2010/main" val="1133160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GCF 2015 template" id="{6D6CA4CB-A07D-44A0-9804-BE4DD941DDBE}" vid="{811CCDF5-E489-48D0-AA7B-A8B5DD0F1A46}"/>
    </a:ext>
  </a:extLst>
</a:theme>
</file>

<file path=ppt/theme/theme2.xml><?xml version="1.0" encoding="utf-8"?>
<a:theme xmlns:a="http://schemas.openxmlformats.org/drawingml/2006/main" name="GCF template 05102016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GCF 2015 template" id="{6D6CA4CB-A07D-44A0-9804-BE4DD941DDBE}" vid="{811CCDF5-E489-48D0-AA7B-A8B5DD0F1A46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GCF 2015 template</Template>
  <TotalTime>776</TotalTime>
  <Words>1498</Words>
  <Application>Microsoft Macintosh PowerPoint</Application>
  <PresentationFormat>On-screen Show (4:3)</PresentationFormat>
  <Paragraphs>341</Paragraphs>
  <Slides>17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GCF template 05102016</vt:lpstr>
      <vt:lpstr>Presentation to 3GPP PCG on GCF’s readiness for 5G</vt:lpstr>
      <vt:lpstr>Mobile drives the world economy…  and interoperability matters.</vt:lpstr>
      <vt:lpstr> Agenda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Are GCF ready for 5G?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GCF Sample Presentation</dc:title>
  <dc:creator>Lars Nielsen</dc:creator>
  <cp:lastModifiedBy>Chris Hogg</cp:lastModifiedBy>
  <cp:revision>76</cp:revision>
  <cp:lastPrinted>2017-08-29T13:24:53Z</cp:lastPrinted>
  <dcterms:created xsi:type="dcterms:W3CDTF">2015-04-01T06:37:02Z</dcterms:created>
  <dcterms:modified xsi:type="dcterms:W3CDTF">2017-09-28T06:26:15Z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