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85" r:id="rId3"/>
    <p:sldId id="330" r:id="rId4"/>
    <p:sldId id="331" r:id="rId5"/>
    <p:sldId id="286" r:id="rId6"/>
    <p:sldId id="287" r:id="rId7"/>
    <p:sldId id="270" r:id="rId8"/>
    <p:sldId id="289" r:id="rId9"/>
    <p:sldId id="290" r:id="rId10"/>
    <p:sldId id="337" r:id="rId11"/>
    <p:sldId id="335" r:id="rId12"/>
    <p:sldId id="298" r:id="rId13"/>
    <p:sldId id="336" r:id="rId14"/>
    <p:sldId id="334" r:id="rId15"/>
    <p:sldId id="318" r:id="rId16"/>
    <p:sldId id="333" r:id="rId17"/>
    <p:sldId id="332" r:id="rId18"/>
    <p:sldId id="338" r:id="rId19"/>
    <p:sldId id="30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2A960-1B4A-4FB5-9B7D-B20CF10DFD9C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4BD51-127E-425A-9A67-6522B3FB11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578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669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Today – every</a:t>
            </a:r>
            <a:r>
              <a:rPr lang="hr-HR" baseline="0" dirty="0" smtClean="0"/>
              <a:t> country has its own network</a:t>
            </a:r>
          </a:p>
          <a:p>
            <a:r>
              <a:rPr lang="hr-HR" baseline="0" dirty="0" smtClean="0"/>
              <a:t>Some are from the same manifacturer some are not.</a:t>
            </a:r>
          </a:p>
          <a:p>
            <a:r>
              <a:rPr lang="hr-HR" baseline="0" dirty="0" smtClean="0"/>
              <a:t>But even some networks are from the same manifacturer – interoperability is not possible.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183FA-4B60-48D4-A2F4-4201C00E76CC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5029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The idea is that all those</a:t>
            </a:r>
            <a:r>
              <a:rPr lang="hr-HR" baseline="0" dirty="0" smtClean="0"/>
              <a:t> networks – act like one</a:t>
            </a:r>
          </a:p>
          <a:p>
            <a:r>
              <a:rPr lang="hr-HR" baseline="0" dirty="0" smtClean="0"/>
              <a:t>It will probably not be one network but all those networks has to act like one.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183FA-4B60-48D4-A2F4-4201C00E76CC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118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National and international workshops</a:t>
            </a:r>
            <a:r>
              <a:rPr lang="hr-HR" baseline="0" dirty="0"/>
              <a:t> are organized to gather information from PPDRs.</a:t>
            </a:r>
          </a:p>
          <a:p>
            <a:r>
              <a:rPr lang="hr-HR" baseline="0" dirty="0"/>
              <a:t>When I say inforamtion, I mean requirements from previous projects.</a:t>
            </a:r>
          </a:p>
          <a:p>
            <a:r>
              <a:rPr lang="hr-HR" baseline="0" dirty="0"/>
              <a:t>In national and international workshops there were over 240 PPDR organizations form 18 countries- and in total it was more then 600 participants from different PPDRs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183FA-4B60-48D4-A2F4-4201C00E76CC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99962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Here is the list of PPDRs which were involved in national and international workshops.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183FA-4B60-48D4-A2F4-4201C00E76CC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0990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Include</a:t>
            </a:r>
            <a:r>
              <a:rPr lang="de-DE" dirty="0" smtClean="0"/>
              <a:t> </a:t>
            </a:r>
            <a:r>
              <a:rPr lang="de-DE" dirty="0" err="1" smtClean="0"/>
              <a:t>references</a:t>
            </a:r>
            <a:r>
              <a:rPr lang="de-DE" dirty="0" smtClean="0"/>
              <a:t>, a </a:t>
            </a:r>
            <a:r>
              <a:rPr lang="de-DE" dirty="0" err="1" smtClean="0"/>
              <a:t>little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– </a:t>
            </a:r>
            <a:r>
              <a:rPr lang="de-DE" dirty="0" err="1" smtClean="0"/>
              <a:t>from</a:t>
            </a:r>
            <a:r>
              <a:rPr lang="de-DE" dirty="0" smtClean="0"/>
              <a:t> organisational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aspects</a:t>
            </a:r>
            <a:r>
              <a:rPr lang="de-DE" baseline="0" dirty="0" smtClean="0"/>
              <a:t> (top) down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technical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aspects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5002E-07C6-47C0-A3E1-1048AC1C380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0134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Include</a:t>
            </a:r>
            <a:r>
              <a:rPr lang="de-DE" dirty="0" smtClean="0"/>
              <a:t> </a:t>
            </a:r>
            <a:r>
              <a:rPr lang="de-DE" dirty="0" err="1" smtClean="0"/>
              <a:t>references</a:t>
            </a:r>
            <a:r>
              <a:rPr lang="de-DE" dirty="0" smtClean="0"/>
              <a:t>, a </a:t>
            </a:r>
            <a:r>
              <a:rPr lang="de-DE" dirty="0" err="1" smtClean="0"/>
              <a:t>little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– </a:t>
            </a:r>
            <a:r>
              <a:rPr lang="de-DE" dirty="0" err="1" smtClean="0"/>
              <a:t>from</a:t>
            </a:r>
            <a:r>
              <a:rPr lang="de-DE" dirty="0" smtClean="0"/>
              <a:t> organisational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aspects</a:t>
            </a:r>
            <a:r>
              <a:rPr lang="de-DE" baseline="0" dirty="0" smtClean="0"/>
              <a:t> (top) down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technical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aspects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5002E-07C6-47C0-A3E1-1048AC1C380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1197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722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04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672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816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243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433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10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9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502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57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01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1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0F4D8-E4F1-444B-9F30-69C7C42BE49F}" type="datetimeFigureOut">
              <a:rPr lang="en-GB" smtClean="0"/>
              <a:t>27/09/2017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582975"/>
            <a:ext cx="2317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© PSC Europe Forum 2017</a:t>
            </a:r>
            <a:endParaRPr lang="en-GB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26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psc-europe.e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.png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4287" y="6410324"/>
            <a:ext cx="11767688" cy="311151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C649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www.psc-europe.eu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35002" y="4952220"/>
            <a:ext cx="99462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 smtClean="0"/>
              <a:t>3GPP PCG#39 Vienna </a:t>
            </a:r>
          </a:p>
          <a:p>
            <a:pPr algn="ctr"/>
            <a:r>
              <a:rPr lang="en-GB" sz="2500" b="1" dirty="0" smtClean="0"/>
              <a:t>David Lund, Manfred Blaha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239" y="3192397"/>
            <a:ext cx="4267200" cy="1625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0091" y="751438"/>
            <a:ext cx="2842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PCG39_25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26364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733" b="1" dirty="0">
                <a:solidFill>
                  <a:srgbClr val="2185C5"/>
                </a:solidFill>
                <a:ea typeface="+mn-ea"/>
                <a:cs typeface="+mn-cs"/>
              </a:rPr>
              <a:t>BroadMap </a:t>
            </a:r>
            <a:r>
              <a:rPr lang="en-GB" sz="3733" b="1" dirty="0" err="1">
                <a:solidFill>
                  <a:srgbClr val="2185C5"/>
                </a:solidFill>
                <a:ea typeface="+mn-ea"/>
                <a:cs typeface="+mn-cs"/>
              </a:rPr>
              <a:t>Reqs</a:t>
            </a:r>
            <a:r>
              <a:rPr lang="en-GB" sz="3733" b="1" dirty="0">
                <a:solidFill>
                  <a:srgbClr val="2185C5"/>
                </a:solidFill>
                <a:ea typeface="+mn-ea"/>
                <a:cs typeface="+mn-cs"/>
              </a:rPr>
              <a:t>/SA1 Gap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GB" dirty="0" smtClean="0"/>
          </a:p>
          <a:p>
            <a:r>
              <a:rPr lang="en-GB" sz="3300" b="1" dirty="0">
                <a:solidFill>
                  <a:srgbClr val="2185C5"/>
                </a:solidFill>
                <a:latin typeface="+mj-lt"/>
              </a:rPr>
              <a:t>Q4‘16</a:t>
            </a:r>
          </a:p>
          <a:p>
            <a:endParaRPr lang="en-GB" sz="3300" b="1" dirty="0">
              <a:solidFill>
                <a:srgbClr val="2185C5"/>
              </a:solidFill>
              <a:latin typeface="+mj-lt"/>
            </a:endParaRPr>
          </a:p>
          <a:p>
            <a:r>
              <a:rPr lang="en-GB" sz="3300" b="1" dirty="0">
                <a:solidFill>
                  <a:srgbClr val="2185C5"/>
                </a:solidFill>
                <a:latin typeface="+mj-lt"/>
              </a:rPr>
              <a:t>2 gaps found relating to feedback given to end users regarding variation in mission critical communication service availability</a:t>
            </a:r>
          </a:p>
          <a:p>
            <a:endParaRPr lang="en-GB" sz="3300" b="1" dirty="0">
              <a:solidFill>
                <a:srgbClr val="2185C5"/>
              </a:solidFill>
              <a:latin typeface="+mj-lt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GB" sz="3300" b="1" dirty="0">
                <a:solidFill>
                  <a:srgbClr val="2185C5"/>
                </a:solidFill>
                <a:latin typeface="+mj-lt"/>
              </a:rPr>
              <a:t>Support to applications to minimise interruptions in ongoing MCX Service Communications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3300" b="1" dirty="0">
                <a:solidFill>
                  <a:srgbClr val="2185C5"/>
                </a:solidFill>
                <a:latin typeface="+mj-lt"/>
              </a:rPr>
              <a:t>Additional of operational status visibility for MCX Users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33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641350"/>
            <a:ext cx="11976100" cy="55753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07950" y="901873"/>
            <a:ext cx="8935842" cy="3908121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412" y="5321238"/>
            <a:ext cx="2697271" cy="915256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2004164" y="4609578"/>
            <a:ext cx="751562" cy="613775"/>
          </a:xfrm>
          <a:prstGeom prst="straightConnector1">
            <a:avLst/>
          </a:prstGeom>
          <a:ln w="444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32186" y="123031"/>
            <a:ext cx="2703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chemeClr val="accent1"/>
                </a:solidFill>
              </a:rPr>
              <a:t>Who’s involved ?</a:t>
            </a:r>
            <a:endParaRPr lang="en-GB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1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74639"/>
            <a:ext cx="11247040" cy="1143000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2185C5"/>
                </a:solidFill>
                <a:ea typeface="+mn-ea"/>
                <a:cs typeface="+mn-cs"/>
              </a:rPr>
              <a:t>Our answer to the EC’s “SEC-04 2017” call: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417" y="1586873"/>
            <a:ext cx="6869131" cy="2519680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425" y="1417639"/>
            <a:ext cx="2780017" cy="861643"/>
          </a:xfrm>
          <a:prstGeom prst="rect">
            <a:avLst/>
          </a:prstGeom>
        </p:spPr>
      </p:pic>
      <p:sp>
        <p:nvSpPr>
          <p:cNvPr id="5" name="Pfeil nach rechts 4"/>
          <p:cNvSpPr/>
          <p:nvPr/>
        </p:nvSpPr>
        <p:spPr>
          <a:xfrm rot="1664303">
            <a:off x="3946384" y="2312325"/>
            <a:ext cx="576064" cy="272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89379" y="3479394"/>
            <a:ext cx="10515600" cy="3354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r>
              <a:rPr lang="en-US" dirty="0" smtClean="0"/>
              <a:t>11 ‘buyer’ Countries</a:t>
            </a:r>
          </a:p>
          <a:p>
            <a:r>
              <a:rPr lang="en-US" dirty="0" smtClean="0"/>
              <a:t>49 supporting practitioner </a:t>
            </a:r>
            <a:r>
              <a:rPr lang="en-US" dirty="0" err="1" smtClean="0"/>
              <a:t>organisations</a:t>
            </a:r>
            <a:endParaRPr lang="en-US" dirty="0" smtClean="0"/>
          </a:p>
          <a:p>
            <a:r>
              <a:rPr lang="en-US" dirty="0" smtClean="0"/>
              <a:t>23 countries covered overall</a:t>
            </a:r>
          </a:p>
          <a:p>
            <a:endParaRPr lang="en-US" dirty="0" smtClean="0"/>
          </a:p>
          <a:p>
            <a:r>
              <a:rPr lang="en-US" dirty="0" smtClean="0"/>
              <a:t>Pan-European pilot system by 2021/22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39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641350"/>
            <a:ext cx="11976100" cy="55753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818356" y="463463"/>
            <a:ext cx="9265694" cy="6187858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941534" y="4421688"/>
            <a:ext cx="1014608" cy="801666"/>
          </a:xfrm>
          <a:prstGeom prst="straightConnector1">
            <a:avLst/>
          </a:prstGeom>
          <a:ln w="444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50" y="5247528"/>
            <a:ext cx="2848192" cy="1044751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703540" y="4709786"/>
            <a:ext cx="10488460" cy="0"/>
          </a:xfrm>
          <a:prstGeom prst="line">
            <a:avLst/>
          </a:prstGeom>
          <a:ln w="50800">
            <a:solidFill>
              <a:srgbClr val="FFC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186" y="123031"/>
            <a:ext cx="2703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chemeClr val="accent1"/>
                </a:solidFill>
              </a:rPr>
              <a:t>Who’s involved ?</a:t>
            </a:r>
            <a:endParaRPr lang="en-GB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86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733" b="1" dirty="0">
                <a:solidFill>
                  <a:srgbClr val="2185C5"/>
                </a:solidFill>
                <a:ea typeface="+mn-ea"/>
                <a:cs typeface="+mn-cs"/>
              </a:rPr>
              <a:t>Related Policy Activity</a:t>
            </a:r>
            <a:endParaRPr lang="en-GB" sz="3733" b="1" dirty="0">
              <a:solidFill>
                <a:srgbClr val="2185C5"/>
              </a:solidFill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>
                <a:solidFill>
                  <a:srgbClr val="2185C5"/>
                </a:solidFill>
                <a:latin typeface="+mj-lt"/>
              </a:rPr>
              <a:t>EC Communications Committee NBP/5G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>
                <a:solidFill>
                  <a:srgbClr val="2185C5"/>
                </a:solidFill>
                <a:latin typeface="+mj-lt"/>
              </a:rPr>
              <a:t>PSCE message to EU member states: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</a:rPr>
              <a:t>‘</a:t>
            </a:r>
            <a:r>
              <a:rPr lang="en-GB" b="1" dirty="0" smtClean="0">
                <a:solidFill>
                  <a:srgbClr val="FF0000"/>
                </a:solidFill>
              </a:rPr>
              <a:t>Mission Critical Broadband for Public Safety must be considered within national 5G plans’</a:t>
            </a:r>
            <a:endParaRPr lang="en-GB" dirty="0" smtClean="0"/>
          </a:p>
          <a:p>
            <a:pPr lvl="1"/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733" b="1" dirty="0">
                <a:solidFill>
                  <a:srgbClr val="2185C5"/>
                </a:solidFill>
                <a:ea typeface="+mn-ea"/>
                <a:cs typeface="+mn-cs"/>
              </a:rPr>
              <a:t>Related Policy Activity</a:t>
            </a:r>
            <a:endParaRPr lang="en-GB" sz="3733" b="1" dirty="0">
              <a:solidFill>
                <a:srgbClr val="2185C5"/>
              </a:solidFill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3000" b="1" u="sng" dirty="0">
                <a:solidFill>
                  <a:srgbClr val="2185C5"/>
                </a:solidFill>
                <a:latin typeface="+mj-lt"/>
              </a:rPr>
              <a:t>NIS directive/Telecom Framework Package</a:t>
            </a:r>
          </a:p>
          <a:p>
            <a:endParaRPr lang="en-GB" dirty="0"/>
          </a:p>
          <a:p>
            <a:pPr marL="0" indent="0" algn="ctr">
              <a:buNone/>
            </a:pPr>
            <a:r>
              <a:rPr lang="en-GB" sz="3000" b="1" dirty="0">
                <a:solidFill>
                  <a:srgbClr val="2185C5"/>
                </a:solidFill>
                <a:latin typeface="+mj-lt"/>
              </a:rPr>
              <a:t>How does a Mission Critical virtual network ‘slice’ operate over a ‘not necessarily mission critical’ physical mobile infrastructure ??</a:t>
            </a:r>
          </a:p>
          <a:p>
            <a:pPr marL="0" indent="0" algn="ctr">
              <a:buNone/>
            </a:pPr>
            <a:r>
              <a:rPr lang="en-GB" sz="1600" b="1" dirty="0">
                <a:solidFill>
                  <a:srgbClr val="2185C5"/>
                </a:solidFill>
                <a:latin typeface="+mj-lt"/>
              </a:rPr>
              <a:t>(SDN/NFV)</a:t>
            </a:r>
          </a:p>
          <a:p>
            <a:pPr marL="0" indent="0" algn="ctr">
              <a:buNone/>
            </a:pPr>
            <a:endParaRPr lang="en-GB" sz="3000" b="1" dirty="0">
              <a:solidFill>
                <a:srgbClr val="2185C5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GB" sz="3000" b="1" dirty="0">
                <a:solidFill>
                  <a:srgbClr val="2185C5"/>
                </a:solidFill>
                <a:latin typeface="+mj-lt"/>
              </a:rPr>
              <a:t>Wherever (whichever country) that mobile infrastructure is physically located</a:t>
            </a:r>
            <a:r>
              <a:rPr lang="mr-IN" sz="3000" b="1" dirty="0">
                <a:solidFill>
                  <a:srgbClr val="2185C5"/>
                </a:solidFill>
                <a:latin typeface="+mj-lt"/>
              </a:rPr>
              <a:t>…</a:t>
            </a:r>
            <a:r>
              <a:rPr lang="en-GB" sz="3000" b="1" dirty="0">
                <a:solidFill>
                  <a:srgbClr val="2185C5"/>
                </a:solidFill>
                <a:latin typeface="+mj-lt"/>
              </a:rPr>
              <a:t> </a:t>
            </a:r>
          </a:p>
          <a:p>
            <a:pPr marL="0" indent="0" algn="ctr">
              <a:buNone/>
            </a:pPr>
            <a:endParaRPr lang="en-GB" sz="3000" b="1" dirty="0">
              <a:solidFill>
                <a:srgbClr val="2185C5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GB" sz="3000" b="1" dirty="0">
                <a:solidFill>
                  <a:srgbClr val="2185C5"/>
                </a:solidFill>
                <a:latin typeface="+mj-lt"/>
              </a:rPr>
              <a:t>We now have to consider</a:t>
            </a:r>
            <a:r>
              <a:rPr lang="mr-IN" sz="3000" b="1" dirty="0">
                <a:solidFill>
                  <a:srgbClr val="2185C5"/>
                </a:solidFill>
                <a:latin typeface="+mj-lt"/>
              </a:rPr>
              <a:t>…</a:t>
            </a:r>
            <a:r>
              <a:rPr lang="en-GB" sz="3000" b="1" dirty="0">
                <a:solidFill>
                  <a:srgbClr val="2185C5"/>
                </a:solidFill>
                <a:latin typeface="+mj-lt"/>
              </a:rPr>
              <a:t> </a:t>
            </a: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</a:rPr>
              <a:t>‘</a:t>
            </a:r>
            <a:r>
              <a:rPr lang="en-GB" b="1" dirty="0" smtClean="0">
                <a:solidFill>
                  <a:srgbClr val="FF0000"/>
                </a:solidFill>
              </a:rPr>
              <a:t>Critical </a:t>
            </a:r>
            <a:r>
              <a:rPr lang="en-GB" b="1" dirty="0">
                <a:solidFill>
                  <a:srgbClr val="FF0000"/>
                </a:solidFill>
              </a:rPr>
              <a:t>Virtualised Information </a:t>
            </a:r>
            <a:r>
              <a:rPr lang="en-GB" b="1" dirty="0" smtClean="0">
                <a:solidFill>
                  <a:srgbClr val="FF0000"/>
                </a:solidFill>
              </a:rPr>
              <a:t>infrastructure (CVII)’</a:t>
            </a:r>
          </a:p>
          <a:p>
            <a:pPr marL="0" indent="0" algn="ctr">
              <a:buNone/>
            </a:pPr>
            <a:r>
              <a:rPr lang="en-GB" sz="1600" b="1" dirty="0" smtClean="0">
                <a:solidFill>
                  <a:srgbClr val="FF0000"/>
                </a:solidFill>
              </a:rPr>
              <a:t>(Not just CI, or CII)</a:t>
            </a:r>
            <a:endParaRPr lang="en-GB" b="1" dirty="0" smtClean="0">
              <a:solidFill>
                <a:srgbClr val="FF0000"/>
              </a:solidFill>
            </a:endParaRPr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31693" y="61769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www.psc-europe.eu</a:t>
            </a:r>
            <a:r>
              <a:rPr lang="en-GB" dirty="0"/>
              <a:t>/library/</a:t>
            </a:r>
            <a:r>
              <a:rPr lang="en-GB" dirty="0" err="1"/>
              <a:t>psce</a:t>
            </a:r>
            <a:r>
              <a:rPr lang="en-GB" dirty="0"/>
              <a:t>-policy-papers/mission-critical-policy-gap/</a:t>
            </a:r>
            <a:r>
              <a:rPr lang="en-GB" dirty="0" err="1"/>
              <a:t>download.html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704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/>
          <p:nvPr/>
        </p:nvGrpSpPr>
        <p:grpSpPr>
          <a:xfrm>
            <a:off x="4511825" y="1412776"/>
            <a:ext cx="5472607" cy="4392490"/>
            <a:chOff x="1763687" y="1268759"/>
            <a:chExt cx="5616624" cy="4536507"/>
          </a:xfrm>
        </p:grpSpPr>
        <p:grpSp>
          <p:nvGrpSpPr>
            <p:cNvPr id="11" name="Group 10"/>
            <p:cNvGrpSpPr/>
            <p:nvPr/>
          </p:nvGrpSpPr>
          <p:grpSpPr>
            <a:xfrm>
              <a:off x="1763688" y="1268759"/>
              <a:ext cx="3228387" cy="2118600"/>
              <a:chOff x="683568" y="1340767"/>
              <a:chExt cx="4537075" cy="2230439"/>
            </a:xfrm>
          </p:grpSpPr>
          <p:sp>
            <p:nvSpPr>
              <p:cNvPr id="15" name="Rectangle 3"/>
              <p:cNvSpPr>
                <a:spLocks noChangeArrowheads="1"/>
              </p:cNvSpPr>
              <p:nvPr/>
            </p:nvSpPr>
            <p:spPr bwMode="auto">
              <a:xfrm>
                <a:off x="683568" y="1340767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rgbClr val="5E765E"/>
                  </a:gs>
                  <a:gs pos="100000">
                    <a:srgbClr val="CCFFCC">
                      <a:alpha val="49001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Political Objectives</a:t>
                </a:r>
              </a:p>
            </p:txBody>
          </p:sp>
          <p:sp>
            <p:nvSpPr>
              <p:cNvPr id="16" name="Rectangle 4"/>
              <p:cNvSpPr>
                <a:spLocks noChangeArrowheads="1"/>
              </p:cNvSpPr>
              <p:nvPr/>
            </p:nvSpPr>
            <p:spPr bwMode="auto">
              <a:xfrm>
                <a:off x="683568" y="1917031"/>
                <a:ext cx="4537075" cy="503237"/>
              </a:xfrm>
              <a:prstGeom prst="rect">
                <a:avLst/>
              </a:prstGeom>
              <a:gradFill rotWithShape="1">
                <a:gsLst>
                  <a:gs pos="0">
                    <a:srgbClr val="5E765E">
                      <a:alpha val="48000"/>
                    </a:srgbClr>
                  </a:gs>
                  <a:gs pos="100000">
                    <a:srgbClr val="CCFFCC">
                      <a:alpha val="49001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GB" sz="1600" b="1" dirty="0">
                    <a:latin typeface="Calibri" charset="0"/>
                  </a:rPr>
                  <a:t>Harmonised Strategy/Doctrines</a:t>
                </a:r>
              </a:p>
            </p:txBody>
          </p:sp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683568" y="2493293"/>
                <a:ext cx="4537075" cy="503238"/>
              </a:xfrm>
              <a:prstGeom prst="rect">
                <a:avLst/>
              </a:prstGeom>
              <a:solidFill>
                <a:srgbClr val="CCFFCC">
                  <a:alpha val="49019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Aligned Operations</a:t>
                </a:r>
              </a:p>
            </p:txBody>
          </p:sp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683568" y="3067968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rgbClr val="CCFFCC">
                      <a:alpha val="49001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Aligned Procedures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763687" y="4046111"/>
              <a:ext cx="3228387" cy="1759153"/>
              <a:chOff x="683568" y="4220493"/>
              <a:chExt cx="4537075" cy="2232025"/>
            </a:xfrm>
          </p:grpSpPr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683568" y="4796756"/>
                <a:ext cx="4537075" cy="503237"/>
              </a:xfrm>
              <a:prstGeom prst="rect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Data Object/Model Interoperability</a:t>
                </a: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683568" y="4220493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Information Interoperability</a:t>
                </a:r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683568" y="5373018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rgbClr val="99CCFF"/>
                  </a:gs>
                  <a:gs pos="100000">
                    <a:srgbClr val="475E76">
                      <a:alpha val="49001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Protocol Interoperability</a:t>
                </a:r>
              </a:p>
            </p:txBody>
          </p:sp>
          <p:sp>
            <p:nvSpPr>
              <p:cNvPr id="23" name="Rectangle 11"/>
              <p:cNvSpPr>
                <a:spLocks noChangeArrowheads="1"/>
              </p:cNvSpPr>
              <p:nvPr/>
            </p:nvSpPr>
            <p:spPr bwMode="auto">
              <a:xfrm>
                <a:off x="683568" y="5949281"/>
                <a:ext cx="4537075" cy="503237"/>
              </a:xfrm>
              <a:prstGeom prst="rect">
                <a:avLst/>
              </a:prstGeom>
              <a:gradFill rotWithShape="1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Physical Interoperability</a:t>
                </a:r>
              </a:p>
            </p:txBody>
          </p:sp>
        </p:grpSp>
        <p:sp>
          <p:nvSpPr>
            <p:cNvPr id="24" name="Rectangle 7"/>
            <p:cNvSpPr>
              <a:spLocks noChangeArrowheads="1"/>
            </p:cNvSpPr>
            <p:nvPr/>
          </p:nvSpPr>
          <p:spPr bwMode="auto">
            <a:xfrm>
              <a:off x="1763688" y="3469849"/>
              <a:ext cx="5604222" cy="4632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defTabSz="457200">
                <a:spcBef>
                  <a:spcPct val="0"/>
                </a:spcBef>
              </a:pPr>
              <a:r>
                <a:rPr lang="it-IT" b="1">
                  <a:latin typeface="Calibri" charset="0"/>
                </a:rPr>
                <a:t>Knowledge/Awareness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5076057" y="4005064"/>
              <a:ext cx="2292283" cy="1800202"/>
              <a:chOff x="5436095" y="4259634"/>
              <a:chExt cx="2952900" cy="2193702"/>
            </a:xfrm>
          </p:grpSpPr>
          <p:sp>
            <p:nvSpPr>
              <p:cNvPr id="27" name="Rectangle 7"/>
              <p:cNvSpPr>
                <a:spLocks noChangeArrowheads="1"/>
              </p:cNvSpPr>
              <p:nvPr/>
            </p:nvSpPr>
            <p:spPr bwMode="auto">
              <a:xfrm>
                <a:off x="5436096" y="4873871"/>
                <a:ext cx="2952899" cy="100340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Syntactical 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Interoperability</a:t>
                </a:r>
              </a:p>
            </p:txBody>
          </p:sp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5436095" y="4259634"/>
                <a:ext cx="2952899" cy="56245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Semantical 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Interoperability</a:t>
                </a:r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5436096" y="5949280"/>
                <a:ext cx="2952899" cy="5040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Physical Interoperability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5076056" y="1268759"/>
              <a:ext cx="2304255" cy="2129873"/>
              <a:chOff x="5436096" y="1340768"/>
              <a:chExt cx="2952899" cy="2232248"/>
            </a:xfrm>
          </p:grpSpPr>
          <p:sp>
            <p:nvSpPr>
              <p:cNvPr id="31" name="Rectangle 7"/>
              <p:cNvSpPr>
                <a:spLocks noChangeArrowheads="1"/>
              </p:cNvSpPr>
              <p:nvPr/>
            </p:nvSpPr>
            <p:spPr bwMode="auto">
              <a:xfrm>
                <a:off x="5436096" y="2492896"/>
                <a:ext cx="2952899" cy="10801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GB" sz="1600" b="1" dirty="0">
                    <a:latin typeface="Calibri" charset="0"/>
                  </a:rPr>
                  <a:t>Pragmatic 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GB" sz="1600" b="1" dirty="0">
                    <a:latin typeface="Calibri" charset="0"/>
                  </a:rPr>
                  <a:t>Interoperability</a:t>
                </a:r>
              </a:p>
            </p:txBody>
          </p:sp>
          <p:sp>
            <p:nvSpPr>
              <p:cNvPr id="32" name="Rectangle 7"/>
              <p:cNvSpPr>
                <a:spLocks noChangeArrowheads="1"/>
              </p:cNvSpPr>
              <p:nvPr/>
            </p:nvSpPr>
            <p:spPr bwMode="auto">
              <a:xfrm>
                <a:off x="5436096" y="1340768"/>
                <a:ext cx="2952899" cy="10801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Social and cultural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Interoperability</a:t>
                </a: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 rot="5400000">
            <a:off x="8826581" y="4340050"/>
            <a:ext cx="270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Source: NATO Research Task Group</a:t>
            </a:r>
          </a:p>
        </p:txBody>
      </p:sp>
      <p:sp>
        <p:nvSpPr>
          <p:cNvPr id="34" name="Titel 1"/>
          <p:cNvSpPr>
            <a:spLocks noGrp="1"/>
          </p:cNvSpPr>
          <p:nvPr>
            <p:ph type="title"/>
          </p:nvPr>
        </p:nvSpPr>
        <p:spPr>
          <a:xfrm>
            <a:off x="199757" y="7084"/>
            <a:ext cx="9257394" cy="1143000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2185C5"/>
                </a:solidFill>
                <a:ea typeface="+mn-ea"/>
                <a:cs typeface="+mn-cs"/>
              </a:rPr>
              <a:t>Contribution to the interoperability stack</a:t>
            </a:r>
          </a:p>
        </p:txBody>
      </p:sp>
      <p:pic>
        <p:nvPicPr>
          <p:cNvPr id="38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94" y="4981475"/>
            <a:ext cx="2779200" cy="860400"/>
          </a:xfrm>
          <a:prstGeom prst="rect">
            <a:avLst/>
          </a:prstGeom>
        </p:spPr>
      </p:pic>
      <p:pic>
        <p:nvPicPr>
          <p:cNvPr id="44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894" y="1213369"/>
            <a:ext cx="2780017" cy="861643"/>
          </a:xfrm>
          <a:prstGeom prst="rect">
            <a:avLst/>
          </a:prstGeom>
        </p:spPr>
      </p:pic>
      <p:sp>
        <p:nvSpPr>
          <p:cNvPr id="45" name="Pfeil nach rechts 4"/>
          <p:cNvSpPr/>
          <p:nvPr/>
        </p:nvSpPr>
        <p:spPr>
          <a:xfrm rot="5400000">
            <a:off x="1401877" y="3407799"/>
            <a:ext cx="576064" cy="272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2428162" y="1747176"/>
            <a:ext cx="1855739" cy="1727858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3462143" y="5073041"/>
            <a:ext cx="714888" cy="320331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6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 rot="16200000">
            <a:off x="3194776" y="4643264"/>
            <a:ext cx="2016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Source: ESENET project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4511825" y="1412776"/>
            <a:ext cx="5472607" cy="4392490"/>
            <a:chOff x="1763687" y="1268759"/>
            <a:chExt cx="5616624" cy="4536507"/>
          </a:xfrm>
        </p:grpSpPr>
        <p:grpSp>
          <p:nvGrpSpPr>
            <p:cNvPr id="11" name="Group 10"/>
            <p:cNvGrpSpPr/>
            <p:nvPr/>
          </p:nvGrpSpPr>
          <p:grpSpPr>
            <a:xfrm>
              <a:off x="1763688" y="1268759"/>
              <a:ext cx="3228387" cy="2118600"/>
              <a:chOff x="683568" y="1340767"/>
              <a:chExt cx="4537075" cy="2230439"/>
            </a:xfrm>
          </p:grpSpPr>
          <p:sp>
            <p:nvSpPr>
              <p:cNvPr id="15" name="Rectangle 3"/>
              <p:cNvSpPr>
                <a:spLocks noChangeArrowheads="1"/>
              </p:cNvSpPr>
              <p:nvPr/>
            </p:nvSpPr>
            <p:spPr bwMode="auto">
              <a:xfrm>
                <a:off x="683568" y="1340767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rgbClr val="5E765E"/>
                  </a:gs>
                  <a:gs pos="100000">
                    <a:srgbClr val="CCFFCC">
                      <a:alpha val="49001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Political Objectives</a:t>
                </a:r>
              </a:p>
            </p:txBody>
          </p:sp>
          <p:sp>
            <p:nvSpPr>
              <p:cNvPr id="16" name="Rectangle 4"/>
              <p:cNvSpPr>
                <a:spLocks noChangeArrowheads="1"/>
              </p:cNvSpPr>
              <p:nvPr/>
            </p:nvSpPr>
            <p:spPr bwMode="auto">
              <a:xfrm>
                <a:off x="683568" y="1917031"/>
                <a:ext cx="4537075" cy="503237"/>
              </a:xfrm>
              <a:prstGeom prst="rect">
                <a:avLst/>
              </a:prstGeom>
              <a:gradFill rotWithShape="1">
                <a:gsLst>
                  <a:gs pos="0">
                    <a:srgbClr val="5E765E">
                      <a:alpha val="48000"/>
                    </a:srgbClr>
                  </a:gs>
                  <a:gs pos="100000">
                    <a:srgbClr val="CCFFCC">
                      <a:alpha val="49001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GB" sz="1600" b="1" dirty="0">
                    <a:latin typeface="Calibri" charset="0"/>
                  </a:rPr>
                  <a:t>Harmonised Strategy/Doctrines</a:t>
                </a:r>
              </a:p>
            </p:txBody>
          </p:sp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683568" y="2493293"/>
                <a:ext cx="4537075" cy="503238"/>
              </a:xfrm>
              <a:prstGeom prst="rect">
                <a:avLst/>
              </a:prstGeom>
              <a:solidFill>
                <a:srgbClr val="CCFFCC">
                  <a:alpha val="49019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Aligned Operations</a:t>
                </a:r>
              </a:p>
            </p:txBody>
          </p:sp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683568" y="3067968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rgbClr val="CCFFCC">
                      <a:alpha val="49001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Aligned Procedures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763687" y="4046111"/>
              <a:ext cx="3228387" cy="1759153"/>
              <a:chOff x="683568" y="4220493"/>
              <a:chExt cx="4537075" cy="2232025"/>
            </a:xfrm>
          </p:grpSpPr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683568" y="4796756"/>
                <a:ext cx="4537075" cy="503237"/>
              </a:xfrm>
              <a:prstGeom prst="rect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Data Object/Model Interoperability</a:t>
                </a: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683568" y="4220493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Information Interoperability</a:t>
                </a:r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683568" y="5373018"/>
                <a:ext cx="4537075" cy="503238"/>
              </a:xfrm>
              <a:prstGeom prst="rect">
                <a:avLst/>
              </a:prstGeom>
              <a:gradFill rotWithShape="1">
                <a:gsLst>
                  <a:gs pos="0">
                    <a:srgbClr val="99CCFF"/>
                  </a:gs>
                  <a:gs pos="100000">
                    <a:srgbClr val="475E76">
                      <a:alpha val="49001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Protocol Interoperability</a:t>
                </a:r>
              </a:p>
            </p:txBody>
          </p:sp>
          <p:sp>
            <p:nvSpPr>
              <p:cNvPr id="23" name="Rectangle 11"/>
              <p:cNvSpPr>
                <a:spLocks noChangeArrowheads="1"/>
              </p:cNvSpPr>
              <p:nvPr/>
            </p:nvSpPr>
            <p:spPr bwMode="auto">
              <a:xfrm>
                <a:off x="683568" y="5949281"/>
                <a:ext cx="4537075" cy="503237"/>
              </a:xfrm>
              <a:prstGeom prst="rect">
                <a:avLst/>
              </a:prstGeom>
              <a:gradFill rotWithShape="1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Physical Interoperability</a:t>
                </a:r>
              </a:p>
            </p:txBody>
          </p:sp>
        </p:grpSp>
        <p:sp>
          <p:nvSpPr>
            <p:cNvPr id="24" name="Rectangle 7"/>
            <p:cNvSpPr>
              <a:spLocks noChangeArrowheads="1"/>
            </p:cNvSpPr>
            <p:nvPr/>
          </p:nvSpPr>
          <p:spPr bwMode="auto">
            <a:xfrm>
              <a:off x="1763688" y="3469849"/>
              <a:ext cx="5604222" cy="46320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defTabSz="457200">
                <a:spcBef>
                  <a:spcPct val="0"/>
                </a:spcBef>
              </a:pPr>
              <a:r>
                <a:rPr lang="it-IT" b="1">
                  <a:latin typeface="Calibri" charset="0"/>
                </a:rPr>
                <a:t>Knowledge/Awareness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5076057" y="4005064"/>
              <a:ext cx="2292283" cy="1800202"/>
              <a:chOff x="5436095" y="4259634"/>
              <a:chExt cx="2952900" cy="2193702"/>
            </a:xfrm>
          </p:grpSpPr>
          <p:sp>
            <p:nvSpPr>
              <p:cNvPr id="27" name="Rectangle 7"/>
              <p:cNvSpPr>
                <a:spLocks noChangeArrowheads="1"/>
              </p:cNvSpPr>
              <p:nvPr/>
            </p:nvSpPr>
            <p:spPr bwMode="auto">
              <a:xfrm>
                <a:off x="5436096" y="4873871"/>
                <a:ext cx="2952899" cy="100340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Syntactical 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Interoperability</a:t>
                </a:r>
              </a:p>
            </p:txBody>
          </p:sp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5436095" y="4259634"/>
                <a:ext cx="2952899" cy="56245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Semantical 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Interoperability</a:t>
                </a:r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5436096" y="5949280"/>
                <a:ext cx="2952899" cy="5040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Physical Interoperability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5076056" y="1268759"/>
              <a:ext cx="2304255" cy="2129873"/>
              <a:chOff x="5436096" y="1340768"/>
              <a:chExt cx="2952899" cy="2232248"/>
            </a:xfrm>
          </p:grpSpPr>
          <p:sp>
            <p:nvSpPr>
              <p:cNvPr id="31" name="Rectangle 7"/>
              <p:cNvSpPr>
                <a:spLocks noChangeArrowheads="1"/>
              </p:cNvSpPr>
              <p:nvPr/>
            </p:nvSpPr>
            <p:spPr bwMode="auto">
              <a:xfrm>
                <a:off x="5436096" y="2492896"/>
                <a:ext cx="2952899" cy="10801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GB" sz="1600" b="1" dirty="0">
                    <a:latin typeface="Calibri" charset="0"/>
                  </a:rPr>
                  <a:t>Pragmatic 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GB" sz="1600" b="1" dirty="0">
                    <a:latin typeface="Calibri" charset="0"/>
                  </a:rPr>
                  <a:t>Interoperability</a:t>
                </a:r>
              </a:p>
            </p:txBody>
          </p:sp>
          <p:sp>
            <p:nvSpPr>
              <p:cNvPr id="32" name="Rectangle 7"/>
              <p:cNvSpPr>
                <a:spLocks noChangeArrowheads="1"/>
              </p:cNvSpPr>
              <p:nvPr/>
            </p:nvSpPr>
            <p:spPr bwMode="auto">
              <a:xfrm>
                <a:off x="5436096" y="1340768"/>
                <a:ext cx="2952899" cy="10801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Social and cultural</a:t>
                </a:r>
              </a:p>
              <a:p>
                <a:pPr algn="ctr" defTabSz="457200">
                  <a:spcBef>
                    <a:spcPct val="0"/>
                  </a:spcBef>
                </a:pPr>
                <a:r>
                  <a:rPr lang="en-US" sz="1600" b="1" dirty="0">
                    <a:latin typeface="Calibri" charset="0"/>
                  </a:rPr>
                  <a:t>Interoperability</a:t>
                </a: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 rot="5400000">
            <a:off x="8826581" y="4340050"/>
            <a:ext cx="270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Source: NATO Research Task Group</a:t>
            </a:r>
          </a:p>
        </p:txBody>
      </p:sp>
      <p:sp>
        <p:nvSpPr>
          <p:cNvPr id="34" name="Titel 1"/>
          <p:cNvSpPr>
            <a:spLocks noGrp="1"/>
          </p:cNvSpPr>
          <p:nvPr>
            <p:ph type="title"/>
          </p:nvPr>
        </p:nvSpPr>
        <p:spPr>
          <a:xfrm>
            <a:off x="199756" y="7084"/>
            <a:ext cx="11693319" cy="1143000"/>
          </a:xfrm>
        </p:spPr>
        <p:txBody>
          <a:bodyPr>
            <a:normAutofit/>
          </a:bodyPr>
          <a:lstStyle/>
          <a:p>
            <a:r>
              <a:rPr lang="en-US" sz="3733" b="1" dirty="0">
                <a:solidFill>
                  <a:srgbClr val="2185C5"/>
                </a:solidFill>
                <a:ea typeface="+mn-ea"/>
                <a:cs typeface="+mn-cs"/>
              </a:rPr>
              <a:t>Other standards : Information Interoperability on top of 3GPP</a:t>
            </a:r>
          </a:p>
        </p:txBody>
      </p:sp>
      <p:pic>
        <p:nvPicPr>
          <p:cNvPr id="35" name="Grafik 13" descr="Home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67"/>
          <a:stretch/>
        </p:blipFill>
        <p:spPr bwMode="auto">
          <a:xfrm>
            <a:off x="162179" y="2759765"/>
            <a:ext cx="2067454" cy="6428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Picture 3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9" t="17629" r="7611" b="17306"/>
          <a:stretch/>
        </p:blipFill>
        <p:spPr>
          <a:xfrm>
            <a:off x="2320806" y="3059740"/>
            <a:ext cx="1775472" cy="70509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 flipH="1">
            <a:off x="4112592" y="4785193"/>
            <a:ext cx="416450" cy="981429"/>
            <a:chOff x="3632548" y="4845830"/>
            <a:chExt cx="416450" cy="981429"/>
          </a:xfrm>
        </p:grpSpPr>
        <p:sp>
          <p:nvSpPr>
            <p:cNvPr id="2" name="Arc 1"/>
            <p:cNvSpPr/>
            <p:nvPr/>
          </p:nvSpPr>
          <p:spPr>
            <a:xfrm>
              <a:off x="3632548" y="4845830"/>
              <a:ext cx="416450" cy="959434"/>
            </a:xfrm>
            <a:prstGeom prst="arc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Arc 39"/>
            <p:cNvSpPr/>
            <p:nvPr/>
          </p:nvSpPr>
          <p:spPr>
            <a:xfrm flipV="1">
              <a:off x="3632548" y="4867825"/>
              <a:ext cx="416450" cy="959434"/>
            </a:xfrm>
            <a:prstGeom prst="arc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 flipH="1">
            <a:off x="4148551" y="4116905"/>
            <a:ext cx="416450" cy="632016"/>
            <a:chOff x="3632548" y="4845830"/>
            <a:chExt cx="416450" cy="981429"/>
          </a:xfrm>
        </p:grpSpPr>
        <p:sp>
          <p:nvSpPr>
            <p:cNvPr id="42" name="Arc 41"/>
            <p:cNvSpPr/>
            <p:nvPr/>
          </p:nvSpPr>
          <p:spPr>
            <a:xfrm>
              <a:off x="3632548" y="4845830"/>
              <a:ext cx="416450" cy="959434"/>
            </a:xfrm>
            <a:prstGeom prst="arc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Arc 42"/>
            <p:cNvSpPr/>
            <p:nvPr/>
          </p:nvSpPr>
          <p:spPr>
            <a:xfrm flipV="1">
              <a:off x="3632548" y="4867825"/>
              <a:ext cx="416450" cy="959434"/>
            </a:xfrm>
            <a:prstGeom prst="arc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5786" y="4914412"/>
            <a:ext cx="1404987" cy="890852"/>
          </a:xfrm>
          <a:prstGeom prst="rect">
            <a:avLst/>
          </a:prstGeom>
        </p:spPr>
      </p:pic>
      <p:pic>
        <p:nvPicPr>
          <p:cNvPr id="36" name="Picture 35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66" t="35000" r="16379" b="34997"/>
          <a:stretch/>
        </p:blipFill>
        <p:spPr bwMode="auto">
          <a:xfrm>
            <a:off x="-142757" y="3527288"/>
            <a:ext cx="2714625" cy="807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Straight Arrow Connector 7"/>
          <p:cNvCxnSpPr>
            <a:endCxn id="43" idx="2"/>
          </p:cNvCxnSpPr>
          <p:nvPr/>
        </p:nvCxnSpPr>
        <p:spPr>
          <a:xfrm>
            <a:off x="3344449" y="3789041"/>
            <a:ext cx="804102" cy="650954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266588" y="5862482"/>
            <a:ext cx="2626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mtClean="0"/>
              <a:t>www.episecc.eu</a:t>
            </a:r>
            <a:endParaRPr lang="en-GB" dirty="0" smtClean="0"/>
          </a:p>
          <a:p>
            <a:r>
              <a:rPr lang="en-GB" dirty="0" err="1" smtClean="0"/>
              <a:t>www.concorde-project.eu</a:t>
            </a:r>
            <a:endParaRPr lang="en-GB" dirty="0" smtClean="0"/>
          </a:p>
          <a:p>
            <a:r>
              <a:rPr lang="en-GB" dirty="0" err="1" smtClean="0"/>
              <a:t>www.driver-project.eu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823543" y="2265763"/>
            <a:ext cx="2812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Common </a:t>
            </a:r>
            <a:r>
              <a:rPr lang="en-GB" smtClean="0"/>
              <a:t>Information Space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8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2185C5"/>
                </a:solidFill>
                <a:ea typeface="+mn-ea"/>
                <a:cs typeface="+mn-cs"/>
              </a:rPr>
              <a:t>International Cooperation in Public Safety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600" b="1" dirty="0">
                <a:solidFill>
                  <a:srgbClr val="2185C5"/>
                </a:solidFill>
                <a:latin typeface="+mj-lt"/>
              </a:rPr>
              <a:t>FirstNet and PSCE are arranging a series of global meetings for Governments and Agencies</a:t>
            </a:r>
          </a:p>
          <a:p>
            <a:pPr marL="0" indent="0" algn="ctr">
              <a:buNone/>
            </a:pPr>
            <a:endParaRPr lang="en-GB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600" b="1" dirty="0">
                <a:solidFill>
                  <a:srgbClr val="2185C5"/>
                </a:solidFill>
                <a:latin typeface="+mj-lt"/>
              </a:rPr>
              <a:t>On the agenda</a:t>
            </a:r>
            <a:r>
              <a:rPr lang="mr-IN" sz="2600" b="1" dirty="0">
                <a:solidFill>
                  <a:srgbClr val="2185C5"/>
                </a:solidFill>
                <a:latin typeface="+mj-lt"/>
              </a:rPr>
              <a:t>…</a:t>
            </a:r>
            <a:endParaRPr lang="en-GB" sz="2600" b="1" dirty="0">
              <a:solidFill>
                <a:srgbClr val="2185C5"/>
              </a:solidFill>
              <a:latin typeface="+mj-lt"/>
            </a:endParaRPr>
          </a:p>
          <a:p>
            <a:r>
              <a:rPr lang="en-GB" sz="2400" b="1" dirty="0">
                <a:solidFill>
                  <a:srgbClr val="FF0000"/>
                </a:solidFill>
              </a:rPr>
              <a:t>our common goals for future evolution of 3GPP mission critical standards, to continue supporting the needs of public safety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756" y="5588172"/>
            <a:ext cx="2463800" cy="711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236" y="5433783"/>
            <a:ext cx="2677442" cy="101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5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67974" y="2054268"/>
            <a:ext cx="7032169" cy="4673467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endParaRPr lang="en-US" sz="800" dirty="0"/>
          </a:p>
          <a:p>
            <a:pPr marL="146300" indent="0">
              <a:buNone/>
            </a:pPr>
            <a:r>
              <a:rPr lang="en-US" sz="7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Next PSCE Conference</a:t>
            </a:r>
            <a:endParaRPr lang="en-US" sz="7200" b="1" dirty="0" smtClean="0"/>
          </a:p>
          <a:p>
            <a:pPr marL="146300" indent="0" algn="ctr">
              <a:buNone/>
            </a:pPr>
            <a:r>
              <a:rPr lang="en-US" sz="7200" b="1" dirty="0" smtClean="0"/>
              <a:t>28-29 November 2017</a:t>
            </a:r>
            <a:r>
              <a:rPr lang="en-US" sz="7200" dirty="0"/>
              <a:t>, </a:t>
            </a:r>
            <a:endParaRPr lang="en-US" sz="7200" dirty="0" smtClean="0"/>
          </a:p>
          <a:p>
            <a:pPr marL="146300" indent="0" algn="ctr">
              <a:buNone/>
            </a:pPr>
            <a:r>
              <a:rPr lang="en-US" sz="5600" dirty="0" smtClean="0"/>
              <a:t>Spanish National Police, Madrid</a:t>
            </a:r>
            <a:endParaRPr lang="en-US" sz="5600" dirty="0"/>
          </a:p>
          <a:p>
            <a:endParaRPr lang="en-US" dirty="0"/>
          </a:p>
          <a:p>
            <a:r>
              <a:rPr lang="en-US" sz="6400" b="1" dirty="0"/>
              <a:t>First results of Broadband adoption (UK, US, Belgian &amp; French perspectives</a:t>
            </a:r>
            <a:r>
              <a:rPr lang="en-US" sz="6400" b="1" dirty="0" smtClean="0"/>
              <a:t>)</a:t>
            </a:r>
          </a:p>
          <a:p>
            <a:endParaRPr lang="en-US" sz="6400" dirty="0"/>
          </a:p>
          <a:p>
            <a:r>
              <a:rPr lang="en-US" sz="6400" b="1" dirty="0"/>
              <a:t>Regulatory barriers for </a:t>
            </a:r>
            <a:r>
              <a:rPr lang="en-US" sz="6400" b="1" dirty="0" smtClean="0"/>
              <a:t>PPDR</a:t>
            </a:r>
          </a:p>
          <a:p>
            <a:endParaRPr lang="en-US" sz="6400" dirty="0"/>
          </a:p>
          <a:p>
            <a:r>
              <a:rPr lang="en-US" sz="6400" b="1" dirty="0" err="1"/>
              <a:t>IoT</a:t>
            </a:r>
            <a:r>
              <a:rPr lang="en-US" sz="6400" b="1" dirty="0"/>
              <a:t> for Public </a:t>
            </a:r>
            <a:r>
              <a:rPr lang="en-US" sz="6400" b="1" dirty="0" smtClean="0"/>
              <a:t>Safety</a:t>
            </a:r>
          </a:p>
          <a:p>
            <a:endParaRPr lang="en-US" sz="6400" dirty="0"/>
          </a:p>
          <a:p>
            <a:r>
              <a:rPr lang="en-US" sz="6400" b="1" dirty="0"/>
              <a:t>Use of Video in Public </a:t>
            </a:r>
            <a:r>
              <a:rPr lang="en-US" sz="6400" b="1" dirty="0" smtClean="0"/>
              <a:t>Safety</a:t>
            </a:r>
          </a:p>
          <a:p>
            <a:endParaRPr lang="en-US" sz="6400" b="1" dirty="0"/>
          </a:p>
          <a:p>
            <a:pPr marL="0" indent="0" algn="ctr">
              <a:buNone/>
            </a:pPr>
            <a:r>
              <a:rPr lang="en-US" sz="8000" b="1" dirty="0" smtClean="0"/>
              <a:t>Register on our website </a:t>
            </a:r>
            <a:endParaRPr lang="en-US" sz="8000" dirty="0"/>
          </a:p>
          <a:p>
            <a:endParaRPr lang="en-US" sz="4800" dirty="0"/>
          </a:p>
          <a:p>
            <a:pPr marL="146300" indent="0" algn="ctr">
              <a:buNone/>
            </a:pPr>
            <a:r>
              <a:rPr lang="en-US" sz="14400" dirty="0" smtClean="0"/>
              <a:t> </a:t>
            </a:r>
            <a:endParaRPr lang="en-US" sz="14400" dirty="0"/>
          </a:p>
        </p:txBody>
      </p:sp>
      <p:sp>
        <p:nvSpPr>
          <p:cNvPr id="5" name="Rectangle 4"/>
          <p:cNvSpPr/>
          <p:nvPr/>
        </p:nvSpPr>
        <p:spPr>
          <a:xfrm>
            <a:off x="6417501" y="70221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dirty="0">
                <a:hlinkClick r:id="rId2"/>
              </a:rPr>
              <a:t>www.psc-europe.eu</a:t>
            </a:r>
            <a:endParaRPr lang="en-GB" sz="900" dirty="0"/>
          </a:p>
        </p:txBody>
      </p:sp>
      <p:sp>
        <p:nvSpPr>
          <p:cNvPr id="3" name="TextBox 2"/>
          <p:cNvSpPr txBox="1"/>
          <p:nvPr/>
        </p:nvSpPr>
        <p:spPr>
          <a:xfrm>
            <a:off x="286414" y="2580362"/>
            <a:ext cx="487473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>
                <a:solidFill>
                  <a:srgbClr val="FF0000"/>
                </a:solidFill>
              </a:rPr>
              <a:t>Thanks for listening </a:t>
            </a:r>
          </a:p>
          <a:p>
            <a:endParaRPr lang="en-GB" sz="4400" b="1" dirty="0">
              <a:solidFill>
                <a:srgbClr val="FF0000"/>
              </a:solidFill>
            </a:endParaRPr>
          </a:p>
          <a:p>
            <a:r>
              <a:rPr lang="en-GB" sz="4400" b="1" dirty="0" smtClean="0">
                <a:solidFill>
                  <a:srgbClr val="FF0000"/>
                </a:solidFill>
              </a:rPr>
              <a:t>Any Questions ??</a:t>
            </a:r>
            <a:endParaRPr lang="en-GB" sz="44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13" y="155350"/>
            <a:ext cx="4781561" cy="182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E8B8D-A8C7-473A-80ED-A105200DA7FF}" type="slidenum">
              <a:rPr lang="fr-FR" altLang="fr-FR" smtClean="0"/>
              <a:pPr>
                <a:defRPr/>
              </a:pPr>
              <a:t>2</a:t>
            </a:fld>
            <a:endParaRPr lang="fr-FR" altLang="fr-FR"/>
          </a:p>
        </p:txBody>
      </p:sp>
      <p:pic>
        <p:nvPicPr>
          <p:cNvPr id="1026" name="Picture 2" descr="http://www.psc-europe.eu/images/schem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0328" y="595620"/>
            <a:ext cx="8896297" cy="611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558" y="85631"/>
            <a:ext cx="2677442" cy="101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7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			</a:t>
            </a:r>
          </a:p>
          <a:p>
            <a:r>
              <a:rPr lang="hr-HR" dirty="0"/>
              <a:t>	</a:t>
            </a:r>
            <a:r>
              <a:rPr lang="hr-HR" dirty="0" smtClean="0"/>
              <a:t>			</a:t>
            </a:r>
          </a:p>
          <a:p>
            <a:r>
              <a:rPr lang="hr-HR" dirty="0"/>
              <a:t>	</a:t>
            </a:r>
            <a:r>
              <a:rPr lang="hr-HR" dirty="0" smtClean="0"/>
              <a:t>			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2" name="AutoShape 2" descr="Slikovni rezultat za europe blank map"/>
          <p:cNvSpPr>
            <a:spLocks noChangeAspect="1" noChangeArrowheads="1"/>
          </p:cNvSpPr>
          <p:nvPr/>
        </p:nvSpPr>
        <p:spPr bwMode="auto">
          <a:xfrm>
            <a:off x="207433" y="-144462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5" name="AutoShape 4" descr="Slikovni rezultat za europe blank map"/>
          <p:cNvSpPr>
            <a:spLocks noChangeAspect="1" noChangeArrowheads="1"/>
          </p:cNvSpPr>
          <p:nvPr/>
        </p:nvSpPr>
        <p:spPr bwMode="auto">
          <a:xfrm>
            <a:off x="410633" y="79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pic>
        <p:nvPicPr>
          <p:cNvPr id="3078" name="Picture 6" descr="Slikovni rezultat za europe blank map no bord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6371" y="1484785"/>
            <a:ext cx="9217024" cy="4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Slikovni rezultat za base station tower drawing transparen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294009" y="3066970"/>
            <a:ext cx="729827" cy="64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Slikovni rezultat za base station tower drawing transparent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4885" y="2050353"/>
            <a:ext cx="480513" cy="87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Slikovni rezultat za base station tower drawing transparent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8235" y="1908284"/>
            <a:ext cx="946635" cy="97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4" descr="Slikovni rezultat za base staion tower drawing transparent"/>
          <p:cNvSpPr>
            <a:spLocks noChangeAspect="1" noChangeArrowheads="1"/>
          </p:cNvSpPr>
          <p:nvPr/>
        </p:nvSpPr>
        <p:spPr bwMode="auto">
          <a:xfrm>
            <a:off x="613833" y="1603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7" name="AutoShape 26" descr="Slikovni rezultat za base staion tower drawing transparent"/>
          <p:cNvSpPr>
            <a:spLocks noChangeAspect="1" noChangeArrowheads="1"/>
          </p:cNvSpPr>
          <p:nvPr/>
        </p:nvSpPr>
        <p:spPr bwMode="auto">
          <a:xfrm>
            <a:off x="817033" y="3127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pic>
        <p:nvPicPr>
          <p:cNvPr id="3100" name="Picture 28" descr="Slikovni rezultat za base staion tower drawing transparent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9885" y="4435923"/>
            <a:ext cx="508255" cy="92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Slikovni rezultat za base staion tower drawing transparent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3765" y="4575157"/>
            <a:ext cx="861624" cy="64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Slikovni rezultat za base staion tower drawing transparent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9756" y="4097528"/>
            <a:ext cx="768160" cy="67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2" descr="Slikovni rezultat za base staion tower drawing transparent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1283" y="2449541"/>
            <a:ext cx="768160" cy="67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Slikovni rezultat za base staion tower drawing transparent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6273" y="4638459"/>
            <a:ext cx="777223" cy="58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Slikovni rezultat za base station tower drawing transparent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8182" y="3708785"/>
            <a:ext cx="768085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Picture 38" descr="Slikovni rezultat za base staion tower drawing transparent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3495" y="4307501"/>
            <a:ext cx="1014276" cy="53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 descr="Slikovni rezultat za base staion tower drawing transparent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2443" y="3521522"/>
            <a:ext cx="12192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Slikovni rezultat za base station tower drawing transparent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6362" y="4841500"/>
            <a:ext cx="489751" cy="43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0" descr="Slikovni rezultat za base station tower drawing transparent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0610" y="4435925"/>
            <a:ext cx="623252" cy="64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0" descr="Slikovni rezultat za base staion tower drawing transparent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6113" y="5221376"/>
            <a:ext cx="657636" cy="49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Slikovni rezultat za base staion tower drawing transparent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556273" y="3657468"/>
            <a:ext cx="951239" cy="71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69358" y="1143948"/>
            <a:ext cx="755287" cy="5520613"/>
          </a:xfrm>
          <a:prstGeom prst="rect">
            <a:avLst/>
          </a:prstGeom>
          <a:noFill/>
        </p:spPr>
        <p:txBody>
          <a:bodyPr vert="wordArtVert" wrap="square" rtlCol="0" anchor="ctr" anchorCtr="1">
            <a:noAutofit/>
          </a:bodyPr>
          <a:lstStyle/>
          <a:p>
            <a:r>
              <a:rPr lang="hr-HR" sz="3733" b="1" dirty="0">
                <a:solidFill>
                  <a:srgbClr val="2185C5"/>
                </a:solidFill>
                <a:latin typeface="+mj-lt"/>
              </a:rPr>
              <a:t>Networks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7670" y="404664"/>
            <a:ext cx="374441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733" b="1" dirty="0">
                <a:solidFill>
                  <a:srgbClr val="2185C5"/>
                </a:solidFill>
                <a:latin typeface="+mj-lt"/>
              </a:rPr>
              <a:t>PPDR have today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614619" y="6483053"/>
            <a:ext cx="2508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Sanja</a:t>
            </a:r>
            <a:r>
              <a:rPr lang="en-GB" dirty="0" smtClean="0"/>
              <a:t> </a:t>
            </a:r>
            <a:r>
              <a:rPr lang="en-GB" dirty="0" err="1" smtClean="0"/>
              <a:t>Holen</a:t>
            </a:r>
            <a:r>
              <a:rPr lang="en-GB" dirty="0" smtClean="0"/>
              <a:t>, Croatia MoI</a:t>
            </a:r>
            <a:endParaRPr lang="en-GB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009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67"/>
    </mc:Choice>
    <mc:Fallback xmlns="">
      <p:transition spd="slow" advTm="1686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			</a:t>
            </a:r>
          </a:p>
          <a:p>
            <a:r>
              <a:rPr lang="hr-HR" dirty="0"/>
              <a:t>	</a:t>
            </a:r>
            <a:r>
              <a:rPr lang="hr-HR" dirty="0" smtClean="0"/>
              <a:t>			</a:t>
            </a:r>
          </a:p>
          <a:p>
            <a:r>
              <a:rPr lang="hr-HR" dirty="0"/>
              <a:t>	</a:t>
            </a:r>
            <a:r>
              <a:rPr lang="hr-HR" dirty="0" smtClean="0"/>
              <a:t>			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5" name="Picture 6" descr="Slikovni rezultat za europe blank map no bord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6371" y="1484785"/>
            <a:ext cx="9217024" cy="4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likovni rezultat za base staion tower drawing 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872" y="1643879"/>
            <a:ext cx="4512501" cy="396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83723" y="1124744"/>
            <a:ext cx="755287" cy="5568619"/>
          </a:xfrm>
          <a:prstGeom prst="rect">
            <a:avLst/>
          </a:prstGeom>
          <a:noFill/>
        </p:spPr>
        <p:txBody>
          <a:bodyPr vert="wordArtVert" wrap="square" rtlCol="0" anchor="ctr" anchorCtr="1">
            <a:noAutofit/>
          </a:bodyPr>
          <a:lstStyle/>
          <a:p>
            <a:r>
              <a:rPr lang="hr-HR" sz="3733" b="1" dirty="0">
                <a:solidFill>
                  <a:srgbClr val="2185C5"/>
                </a:solidFill>
                <a:latin typeface="+mj-lt"/>
              </a:rPr>
              <a:t>Networks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7670" y="404664"/>
            <a:ext cx="5682714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733" b="1" dirty="0" smtClean="0">
                <a:solidFill>
                  <a:srgbClr val="2185C5"/>
                </a:solidFill>
              </a:rPr>
              <a:t>What PPDR need today?</a:t>
            </a:r>
            <a:endParaRPr lang="en-GB" sz="3733" b="1" dirty="0">
              <a:solidFill>
                <a:srgbClr val="2185C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14619" y="6483053"/>
            <a:ext cx="2508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Sanja</a:t>
            </a:r>
            <a:r>
              <a:rPr lang="en-GB" dirty="0" smtClean="0"/>
              <a:t> </a:t>
            </a:r>
            <a:r>
              <a:rPr lang="en-GB" dirty="0" err="1" smtClean="0"/>
              <a:t>Holen</a:t>
            </a:r>
            <a:r>
              <a:rPr lang="en-GB" dirty="0" smtClean="0"/>
              <a:t>, Croatia MoI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760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19"/>
    </mc:Choice>
    <mc:Fallback xmlns="">
      <p:transition spd="slow" advTm="13219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 bwMode="auto">
          <a:xfrm>
            <a:off x="5159896" y="1650704"/>
            <a:ext cx="5112568" cy="11521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de-DE">
              <a:latin typeface="Arial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-39372" y="1434680"/>
            <a:ext cx="12139513" cy="5414656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41483" y="188640"/>
            <a:ext cx="11157201" cy="1080120"/>
          </a:xfrm>
        </p:spPr>
        <p:txBody>
          <a:bodyPr>
            <a:noAutofit/>
          </a:bodyPr>
          <a:lstStyle/>
          <a:p>
            <a:r>
              <a:rPr lang="en-GB" sz="36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 Cornerstone for Interoperable, Mission Critical Mobile Broadband Communications for Public Safety</a:t>
            </a:r>
            <a:endParaRPr lang="fi-FI" sz="36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84" y="1218656"/>
            <a:ext cx="3485511" cy="1080305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 bwMode="auto">
          <a:xfrm>
            <a:off x="-194205" y="1218656"/>
            <a:ext cx="4377898" cy="1080120"/>
          </a:xfrm>
          <a:prstGeom prst="ellipse">
            <a:avLst/>
          </a:prstGeom>
          <a:noFill/>
          <a:ln w="53975" cap="flat" cmpd="sng" algn="ctr">
            <a:gradFill flip="none" rotWithShape="1">
              <a:gsLst>
                <a:gs pos="32000">
                  <a:srgbClr val="FF0000">
                    <a:lumMod val="100000"/>
                  </a:srgbClr>
                </a:gs>
                <a:gs pos="93000">
                  <a:srgbClr val="00B050"/>
                </a:gs>
                <a:gs pos="100000">
                  <a:schemeClr val="accent1">
                    <a:lumMod val="60000"/>
                  </a:scheme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de-DE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38526" y="1434680"/>
            <a:ext cx="6471436" cy="1245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0" y="6572337"/>
            <a:ext cx="2317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© PSC Europe Forum 2017</a:t>
            </a:r>
            <a:endParaRPr lang="en-GB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9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296" y="1472200"/>
            <a:ext cx="8028384" cy="1143000"/>
          </a:xfrm>
        </p:spPr>
        <p:txBody>
          <a:bodyPr/>
          <a:lstStyle/>
          <a:p>
            <a:r>
              <a:rPr lang="en-US" sz="4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The goal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3605" y="1772818"/>
            <a:ext cx="9217024" cy="3960439"/>
          </a:xfrm>
        </p:spPr>
        <p:txBody>
          <a:bodyPr>
            <a:noAutofit/>
          </a:bodyPr>
          <a:lstStyle/>
          <a:p>
            <a:pPr marL="457189" indent="-457189">
              <a:buFont typeface="Wingdings" panose="05000000000000000000" pitchFamily="2" charset="2"/>
              <a:buChar char="Ø"/>
            </a:pPr>
            <a:r>
              <a:rPr lang="en-US" sz="3200" dirty="0"/>
              <a:t>Validation of </a:t>
            </a:r>
            <a:r>
              <a:rPr lang="en-US" sz="3200" b="1" u="sng" dirty="0"/>
              <a:t>PPDR / user requirements</a:t>
            </a:r>
            <a:r>
              <a:rPr lang="en-US" sz="3200" dirty="0"/>
              <a:t> </a:t>
            </a:r>
          </a:p>
          <a:p>
            <a:pPr marL="457189" indent="-457189">
              <a:buFont typeface="Wingdings" panose="05000000000000000000" pitchFamily="2" charset="2"/>
              <a:buChar char="Ø"/>
            </a:pPr>
            <a:r>
              <a:rPr lang="en-US" sz="3200" dirty="0"/>
              <a:t>A </a:t>
            </a:r>
            <a:r>
              <a:rPr lang="en-US" sz="3200" b="1" u="sng" dirty="0"/>
              <a:t>core set of specifications</a:t>
            </a:r>
          </a:p>
          <a:p>
            <a:pPr marL="457189" indent="-457189">
              <a:buFont typeface="Wingdings" panose="05000000000000000000" pitchFamily="2" charset="2"/>
              <a:buChar char="Ø"/>
            </a:pPr>
            <a:r>
              <a:rPr lang="en-US" sz="3200" dirty="0"/>
              <a:t>The </a:t>
            </a:r>
            <a:r>
              <a:rPr lang="en-US" sz="3200" b="1" u="sng" dirty="0"/>
              <a:t>roadmap for procurement </a:t>
            </a:r>
          </a:p>
          <a:p>
            <a:pPr marL="0" indent="0">
              <a:buNone/>
            </a:pPr>
            <a:endParaRPr lang="en-US" sz="3200" b="1" u="sng" dirty="0"/>
          </a:p>
          <a:p>
            <a:pPr marL="0" indent="0">
              <a:buNone/>
            </a:pPr>
            <a:r>
              <a:rPr lang="en-US" sz="3200" dirty="0"/>
              <a:t>to achieve future evolution of </a:t>
            </a:r>
            <a:r>
              <a:rPr lang="en-US" sz="3200" dirty="0" smtClean="0"/>
              <a:t>European PPDR  </a:t>
            </a:r>
            <a:r>
              <a:rPr lang="en-US" sz="3200" dirty="0"/>
              <a:t>broadband applications and </a:t>
            </a:r>
            <a:r>
              <a:rPr lang="en-US" sz="3200" b="1" u="sng" dirty="0"/>
              <a:t>interoperable (!)</a:t>
            </a:r>
            <a:r>
              <a:rPr lang="en-US" sz="3200" dirty="0"/>
              <a:t> radio communication solutions </a:t>
            </a:r>
            <a:endParaRPr lang="en-US" sz="3733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0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orakulmio 12"/>
          <p:cNvSpPr/>
          <p:nvPr/>
        </p:nvSpPr>
        <p:spPr>
          <a:xfrm>
            <a:off x="7536161" y="1061135"/>
            <a:ext cx="309083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1" dirty="0"/>
              <a:t>PSCE</a:t>
            </a:r>
            <a:r>
              <a:rPr lang="en-US" sz="1600" dirty="0"/>
              <a:t> providing project coordination and support, </a:t>
            </a:r>
            <a:r>
              <a:rPr lang="en-US" sz="1600" b="1" i="1" dirty="0"/>
              <a:t>Consortium Leader:           </a:t>
            </a:r>
          </a:p>
          <a:p>
            <a:pPr lvl="1"/>
            <a:r>
              <a:rPr lang="en-US" sz="1600" b="1" i="1" dirty="0"/>
              <a:t>Dr. David Lund, PSCE</a:t>
            </a:r>
            <a:endParaRPr lang="fi-FI" sz="1600" b="1" i="1" dirty="0"/>
          </a:p>
          <a:p>
            <a:pPr marL="285750" indent="-285750">
              <a:buFont typeface="Arial"/>
              <a:buChar char="•"/>
            </a:pPr>
            <a:endParaRPr lang="en-US" sz="1600" b="1" dirty="0"/>
          </a:p>
          <a:p>
            <a:pPr marL="285750" indent="-285750">
              <a:buFont typeface="Arial"/>
              <a:buChar char="•"/>
            </a:pPr>
            <a:r>
              <a:rPr lang="en-US" sz="1600" b="1" dirty="0"/>
              <a:t>15 potential buyers/end users</a:t>
            </a:r>
            <a:r>
              <a:rPr lang="en-US" sz="1600" dirty="0"/>
              <a:t>, of which 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12 represent EU Member States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3 represent Associated Countries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8 represent the responsible Ministry within their country</a:t>
            </a:r>
            <a:endParaRPr lang="fi-FI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7 represent end user organizations and/or operators of emergency service networks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/>
              <a:t>48 external supporters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dirty="0"/>
              <a:t>7 extra countries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/>
              <a:t>DGFLA</a:t>
            </a:r>
            <a:r>
              <a:rPr lang="en-US" sz="1600" dirty="0"/>
              <a:t> providing legal expertise</a:t>
            </a:r>
            <a:endParaRPr lang="en-US" sz="1600" b="1" dirty="0"/>
          </a:p>
          <a:p>
            <a:pPr marL="285750" indent="-285750">
              <a:buFont typeface="Arial"/>
              <a:buChar char="•"/>
            </a:pPr>
            <a:endParaRPr lang="fi-FI" sz="1600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212" y="1054100"/>
            <a:ext cx="6245686" cy="5762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Rounded Rectangle 1"/>
          <p:cNvSpPr/>
          <p:nvPr/>
        </p:nvSpPr>
        <p:spPr>
          <a:xfrm>
            <a:off x="4876800" y="1118632"/>
            <a:ext cx="2931098" cy="812800"/>
          </a:xfrm>
          <a:prstGeom prst="roundRect">
            <a:avLst/>
          </a:prstGeom>
          <a:solidFill>
            <a:schemeClr val="bg1">
              <a:alpha val="6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kstiruutu 9"/>
          <p:cNvSpPr txBox="1"/>
          <p:nvPr/>
        </p:nvSpPr>
        <p:spPr>
          <a:xfrm>
            <a:off x="5598099" y="148590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/>
              <a:t>Supporting</a:t>
            </a:r>
            <a:r>
              <a:rPr lang="fi-FI" dirty="0"/>
              <a:t> </a:t>
            </a:r>
            <a:r>
              <a:rPr lang="fi-FI" dirty="0" err="1"/>
              <a:t>partners</a:t>
            </a:r>
            <a:endParaRPr lang="fi-FI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76928" y="245849"/>
            <a:ext cx="6250066" cy="652462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 Broad Map</a:t>
            </a:r>
          </a:p>
        </p:txBody>
      </p:sp>
      <p:sp>
        <p:nvSpPr>
          <p:cNvPr id="7" name="Suorakulmio 6"/>
          <p:cNvSpPr/>
          <p:nvPr/>
        </p:nvSpPr>
        <p:spPr>
          <a:xfrm>
            <a:off x="4963098" y="1257300"/>
            <a:ext cx="635000" cy="228600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/>
          <p:cNvSpPr/>
          <p:nvPr/>
        </p:nvSpPr>
        <p:spPr>
          <a:xfrm>
            <a:off x="4963098" y="1582698"/>
            <a:ext cx="635000" cy="228600"/>
          </a:xfrm>
          <a:prstGeom prst="rect">
            <a:avLst/>
          </a:prstGeom>
          <a:solidFill>
            <a:srgbClr val="D925D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Tekstiruutu 7"/>
          <p:cNvSpPr txBox="1"/>
          <p:nvPr/>
        </p:nvSpPr>
        <p:spPr>
          <a:xfrm>
            <a:off x="5598099" y="1175266"/>
            <a:ext cx="1832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err="1"/>
              <a:t>Involved</a:t>
            </a:r>
            <a:r>
              <a:rPr lang="fi-FI" dirty="0"/>
              <a:t> </a:t>
            </a:r>
            <a:r>
              <a:rPr lang="fi-FI" dirty="0" err="1"/>
              <a:t>partners</a:t>
            </a:r>
            <a:endParaRPr lang="fi-FI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6300" indent="0">
              <a:buNone/>
            </a:pPr>
            <a:r>
              <a:rPr lang="hr-HR" dirty="0"/>
              <a:t>			</a:t>
            </a:r>
          </a:p>
          <a:p>
            <a:pPr marL="146300" indent="0">
              <a:buNone/>
            </a:pPr>
            <a:r>
              <a:rPr lang="hr-HR" dirty="0"/>
              <a:t>			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23433" y="1103837"/>
            <a:ext cx="9505056" cy="531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GB" sz="3200" b="1" dirty="0" smtClean="0">
                <a:solidFill>
                  <a:srgbClr val="2185C5"/>
                </a:solidFill>
              </a:rPr>
              <a:t>Requirements Validation </a:t>
            </a:r>
          </a:p>
          <a:p>
            <a:pPr algn="just">
              <a:spcBef>
                <a:spcPct val="20000"/>
              </a:spcBef>
            </a:pPr>
            <a:r>
              <a:rPr lang="en-GB" sz="3200" b="1" dirty="0" smtClean="0">
                <a:solidFill>
                  <a:srgbClr val="2185C5"/>
                </a:solidFill>
              </a:rPr>
              <a:t>National and international workshops:</a:t>
            </a:r>
          </a:p>
          <a:p>
            <a:pPr algn="just">
              <a:spcBef>
                <a:spcPct val="20000"/>
              </a:spcBef>
            </a:pPr>
            <a:r>
              <a:rPr lang="en-GB" sz="3200" b="1" dirty="0" smtClean="0">
                <a:solidFill>
                  <a:srgbClr val="2185C5"/>
                </a:solidFill>
              </a:rPr>
              <a:t>15 project partner countries</a:t>
            </a:r>
          </a:p>
          <a:p>
            <a:pPr algn="just">
              <a:spcBef>
                <a:spcPct val="20000"/>
              </a:spcBef>
            </a:pPr>
            <a:endParaRPr lang="en-GB" sz="3200" b="1" dirty="0" smtClean="0">
              <a:solidFill>
                <a:srgbClr val="2185C5"/>
              </a:solidFill>
            </a:endParaRPr>
          </a:p>
          <a:p>
            <a:pPr marL="1066773" lvl="1" indent="-457189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</a:rPr>
              <a:t>over 270 PPDR organisations</a:t>
            </a:r>
          </a:p>
          <a:p>
            <a:pPr marL="1066773" lvl="1" indent="-457189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</a:rPr>
              <a:t>from 18 countries</a:t>
            </a:r>
          </a:p>
          <a:p>
            <a:pPr marL="1066773" lvl="1" indent="-457189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GB" sz="3200" b="1" dirty="0" smtClean="0">
              <a:solidFill>
                <a:srgbClr val="2185C5"/>
              </a:solidFill>
            </a:endParaRPr>
          </a:p>
          <a:p>
            <a:pPr marL="1066773" lvl="1" indent="-457189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</a:rPr>
              <a:t>600+ practitioners</a:t>
            </a:r>
          </a:p>
          <a:p>
            <a:pPr algn="just">
              <a:spcBef>
                <a:spcPct val="20000"/>
              </a:spcBef>
            </a:pPr>
            <a:r>
              <a:rPr lang="en-GB" sz="3200" b="1" dirty="0" smtClean="0">
                <a:solidFill>
                  <a:srgbClr val="2185C5"/>
                </a:solidFill>
              </a:rPr>
              <a:t>	</a:t>
            </a:r>
            <a:endParaRPr lang="en-GB" sz="3200" b="1" dirty="0">
              <a:solidFill>
                <a:srgbClr val="2185C5"/>
              </a:solidFill>
            </a:endParaRPr>
          </a:p>
        </p:txBody>
      </p:sp>
      <p:sp>
        <p:nvSpPr>
          <p:cNvPr id="6" name="AutoShape 10" descr="Slikovni rezultat za viber photo conversation"/>
          <p:cNvSpPr>
            <a:spLocks noChangeAspect="1" noChangeArrowheads="1"/>
          </p:cNvSpPr>
          <p:nvPr/>
        </p:nvSpPr>
        <p:spPr bwMode="auto">
          <a:xfrm>
            <a:off x="207433" y="-144462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10" name="AutoShape 12" descr="Slikovni rezultat za viber photo conversation"/>
          <p:cNvSpPr>
            <a:spLocks noChangeAspect="1" noChangeArrowheads="1"/>
          </p:cNvSpPr>
          <p:nvPr/>
        </p:nvSpPr>
        <p:spPr bwMode="auto">
          <a:xfrm>
            <a:off x="410633" y="79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11" name="AutoShape 14" descr="Slikovni rezultat za viber photo conversation"/>
          <p:cNvSpPr>
            <a:spLocks noChangeAspect="1" noChangeArrowheads="1"/>
          </p:cNvSpPr>
          <p:nvPr/>
        </p:nvSpPr>
        <p:spPr bwMode="auto">
          <a:xfrm>
            <a:off x="613833" y="1603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12" name="AutoShape 16" descr="Slikovni rezultat za viber message viber"/>
          <p:cNvSpPr>
            <a:spLocks noChangeAspect="1" noChangeArrowheads="1"/>
          </p:cNvSpPr>
          <p:nvPr/>
        </p:nvSpPr>
        <p:spPr bwMode="auto">
          <a:xfrm>
            <a:off x="817033" y="3127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13" name="AutoShape 18" descr="Slikovni rezultat za viber message viber"/>
          <p:cNvSpPr>
            <a:spLocks noChangeAspect="1" noChangeArrowheads="1"/>
          </p:cNvSpPr>
          <p:nvPr/>
        </p:nvSpPr>
        <p:spPr bwMode="auto">
          <a:xfrm>
            <a:off x="1020233" y="4651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6300" indent="0">
              <a:buNone/>
            </a:pPr>
            <a:r>
              <a:rPr lang="hr-HR" dirty="0"/>
              <a:t>			</a:t>
            </a:r>
          </a:p>
          <a:p>
            <a:pPr marL="146300" indent="0">
              <a:buNone/>
            </a:pPr>
            <a:r>
              <a:rPr lang="hr-HR" dirty="0"/>
              <a:t>			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07577" y="836579"/>
            <a:ext cx="9505056" cy="687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GB" sz="3733" b="1" dirty="0" smtClean="0">
                <a:solidFill>
                  <a:srgbClr val="2185C5"/>
                </a:solidFill>
                <a:latin typeface="+mj-lt"/>
              </a:rPr>
              <a:t>National and international workshops</a:t>
            </a:r>
            <a:endParaRPr lang="en-GB" sz="3733" dirty="0" smtClean="0">
              <a:solidFill>
                <a:srgbClr val="2185C5"/>
              </a:solidFill>
              <a:latin typeface="+mj-lt"/>
            </a:endParaRP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Police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Health emergency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Fire brigades 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Ministry of Defence 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Coastguard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Customs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Prisons</a:t>
            </a:r>
          </a:p>
          <a:p>
            <a:pPr marL="609585" indent="-609585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3200" b="1" dirty="0" smtClean="0">
                <a:solidFill>
                  <a:srgbClr val="2185C5"/>
                </a:solidFill>
                <a:latin typeface="+mj-lt"/>
              </a:rPr>
              <a:t>Utilities - Critical </a:t>
            </a:r>
            <a:r>
              <a:rPr lang="en-GB" sz="3200" b="1" dirty="0" err="1" smtClean="0">
                <a:solidFill>
                  <a:srgbClr val="2185C5"/>
                </a:solidFill>
                <a:latin typeface="+mj-lt"/>
              </a:rPr>
              <a:t>infrastrucutre</a:t>
            </a:r>
            <a:endParaRPr lang="en-GB" sz="3200" b="1" dirty="0" smtClean="0">
              <a:solidFill>
                <a:srgbClr val="2185C5"/>
              </a:solidFill>
              <a:latin typeface="+mj-lt"/>
            </a:endParaRP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729" y="36181"/>
            <a:ext cx="2697271" cy="9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2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|1|0.3|0.4|0.5|0.4|0.3|0.3|0.4|0.4|0.5|0.5|0.4|0.5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</TotalTime>
  <Words>723</Words>
  <Application>Microsoft Office PowerPoint</Application>
  <PresentationFormat>Widescreen</PresentationFormat>
  <Paragraphs>188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MS PGothic</vt:lpstr>
      <vt:lpstr>Arial</vt:lpstr>
      <vt:lpstr>Calibri</vt:lpstr>
      <vt:lpstr>Calibri Light</vt:lpstr>
      <vt:lpstr>Mangal</vt:lpstr>
      <vt:lpstr>Wingdings</vt:lpstr>
      <vt:lpstr>1_Office Theme</vt:lpstr>
      <vt:lpstr>PowerPoint Presentation</vt:lpstr>
      <vt:lpstr>PowerPoint Presentation</vt:lpstr>
      <vt:lpstr>PowerPoint Presentation</vt:lpstr>
      <vt:lpstr>PowerPoint Presentation</vt:lpstr>
      <vt:lpstr>A Cornerstone for Interoperable, Mission Critical Mobile Broadband Communications for Public Safety</vt:lpstr>
      <vt:lpstr>The goal</vt:lpstr>
      <vt:lpstr>A Broad Map</vt:lpstr>
      <vt:lpstr>PowerPoint Presentation</vt:lpstr>
      <vt:lpstr>PowerPoint Presentation</vt:lpstr>
      <vt:lpstr>BroadMap Reqs/SA1 Gap Analysis</vt:lpstr>
      <vt:lpstr>PowerPoint Presentation</vt:lpstr>
      <vt:lpstr>Our answer to the EC’s “SEC-04 2017” call:</vt:lpstr>
      <vt:lpstr>PowerPoint Presentation</vt:lpstr>
      <vt:lpstr>Related Policy Activity</vt:lpstr>
      <vt:lpstr>Related Policy Activity</vt:lpstr>
      <vt:lpstr>Contribution to the interoperability stack</vt:lpstr>
      <vt:lpstr>Other standards : Information Interoperability on top of 3GPP</vt:lpstr>
      <vt:lpstr>International Cooperation in Public Safety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Remi Gelmini</dc:creator>
  <cp:lastModifiedBy>Adrian Scrase</cp:lastModifiedBy>
  <cp:revision>64</cp:revision>
  <dcterms:created xsi:type="dcterms:W3CDTF">2017-01-11T16:23:09Z</dcterms:created>
  <dcterms:modified xsi:type="dcterms:W3CDTF">2017-09-27T09:20:06Z</dcterms:modified>
</cp:coreProperties>
</file>