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7" r:id="rId3"/>
  </p:sldMasterIdLst>
  <p:notesMasterIdLst>
    <p:notesMasterId r:id="rId9"/>
  </p:notesMasterIdLst>
  <p:sldIdLst>
    <p:sldId id="274" r:id="rId4"/>
    <p:sldId id="256" r:id="rId5"/>
    <p:sldId id="275" r:id="rId6"/>
    <p:sldId id="276" r:id="rId7"/>
    <p:sldId id="262" r:id="rId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94" autoAdjust="0"/>
    <p:restoredTop sz="94027" autoAdjust="0"/>
  </p:normalViewPr>
  <p:slideViewPr>
    <p:cSldViewPr snapToGrid="0">
      <p:cViewPr varScale="1">
        <p:scale>
          <a:sx n="101" d="100"/>
          <a:sy n="101" d="100"/>
        </p:scale>
        <p:origin x="138" y="22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7" d="100"/>
          <a:sy n="47" d="100"/>
        </p:scale>
        <p:origin x="3000" y="4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534D8-5B6E-49CB-9FA4-B9834B1472C5}" type="datetimeFigureOut">
              <a:rPr lang="en-GB" smtClean="0"/>
              <a:t>27/09/2017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D2F31D-F305-48BF-9502-87DAE15C798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1681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ierrawireless.com/resources/white-paper/coverage-analysis-lte-m-cat-m1/" TargetMode="External"/><Relationship Id="rId3" Type="http://schemas.openxmlformats.org/officeDocument/2006/relationships/hyperlink" Target="https://www.quora.com/What-is-difference-between-LTE-and-LTE-M-What-about-technical-side" TargetMode="External"/><Relationship Id="rId7" Type="http://schemas.openxmlformats.org/officeDocument/2006/relationships/hyperlink" Target="https://www.thefastmode.com/wiki-networking/5432-lte-for-m2m-lte-m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gemalto.com/m2m/development/innovation-technology/lte-m" TargetMode="External"/><Relationship Id="rId5" Type="http://schemas.openxmlformats.org/officeDocument/2006/relationships/hyperlink" Target="https://novotech.com/docs/default-source/default-document-library/lte-m-optimizing-lte-for-the-internet-of-things.pdf?sfvrsn=0" TargetMode="External"/><Relationship Id="rId4" Type="http://schemas.openxmlformats.org/officeDocument/2006/relationships/hyperlink" Target="https://www.business.att.com/enterprise/Service/internet-of-things/networks/lte-m/" TargetMode="External"/><Relationship Id="rId9" Type="http://schemas.openxmlformats.org/officeDocument/2006/relationships/hyperlink" Target="http://www.3gpp.org/ftp/information/presentations/Presentations_2017/2017_03_Bertenyi_5G_3GPP.pdf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D2F31D-F305-48BF-9502-87DAE15C7983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8528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D2F31D-F305-48BF-9502-87DAE15C7983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853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17357" y="4777194"/>
            <a:ext cx="6438275" cy="3908614"/>
          </a:xfrm>
        </p:spPr>
        <p:txBody>
          <a:bodyPr/>
          <a:lstStyle/>
          <a:p>
            <a:r>
              <a:rPr lang="en-GB" dirty="0"/>
              <a:t>Examples</a:t>
            </a:r>
          </a:p>
          <a:p>
            <a:r>
              <a:rPr lang="en-GB" b="1" dirty="0" err="1"/>
              <a:t>Quora</a:t>
            </a:r>
            <a:endParaRPr lang="en-GB" b="1" dirty="0"/>
          </a:p>
          <a:p>
            <a:r>
              <a:rPr lang="en-GB" dirty="0"/>
              <a:t>‘LTE-M is the abbreviation for LTE Cat-M1 or Long Term Evolution (4G), category M1’ </a:t>
            </a:r>
          </a:p>
          <a:p>
            <a:r>
              <a:rPr lang="en-GB" dirty="0">
                <a:hlinkClick r:id="rId3"/>
              </a:rPr>
              <a:t>https://www.quora.com/What-is-difference-between-LTE-and-LTE-M-What-about-technical-side</a:t>
            </a:r>
            <a:endParaRPr lang="en-GB" dirty="0"/>
          </a:p>
          <a:p>
            <a:r>
              <a:rPr lang="en-GB" b="1" dirty="0"/>
              <a:t>AT&amp;T LTE-M Network Solutions</a:t>
            </a:r>
          </a:p>
          <a:p>
            <a:r>
              <a:rPr lang="en-GB" dirty="0">
                <a:hlinkClick r:id="rId4"/>
              </a:rPr>
              <a:t>https://www.business.att.com/enterprise/Service/internet-of-things/networks/lte-m/</a:t>
            </a:r>
            <a:endParaRPr lang="en-GB" dirty="0"/>
          </a:p>
          <a:p>
            <a:r>
              <a:rPr lang="en-GB" b="1" dirty="0"/>
              <a:t>Nokia </a:t>
            </a:r>
          </a:p>
          <a:p>
            <a:r>
              <a:rPr lang="en-GB" dirty="0"/>
              <a:t>‘LTE-M – Optimizing LTE for the Internet of Things’</a:t>
            </a:r>
          </a:p>
          <a:p>
            <a:r>
              <a:rPr lang="en-GB" dirty="0">
                <a:hlinkClick r:id="rId5"/>
              </a:rPr>
              <a:t>https://novotech.com/docs/default-source/default-document-library/lte-m-optimizing-lte-for-the-internet-of-things.pdf?sfvrsn=0</a:t>
            </a:r>
            <a:endParaRPr lang="en-GB" dirty="0"/>
          </a:p>
          <a:p>
            <a:r>
              <a:rPr lang="en-GB" b="1" dirty="0" err="1"/>
              <a:t>Gemalto</a:t>
            </a:r>
            <a:endParaRPr lang="en-GB" b="1" dirty="0"/>
          </a:p>
          <a:p>
            <a:r>
              <a:rPr lang="en-GB" dirty="0"/>
              <a:t>LTE-M</a:t>
            </a:r>
          </a:p>
          <a:p>
            <a:r>
              <a:rPr lang="en-GB" dirty="0">
                <a:hlinkClick r:id="rId6"/>
              </a:rPr>
              <a:t>http://www.gemalto.com/m2m/development/innovation-technology/lte-m</a:t>
            </a:r>
            <a:endParaRPr lang="en-GB" dirty="0"/>
          </a:p>
          <a:p>
            <a:r>
              <a:rPr lang="en-GB" b="1" dirty="0" err="1"/>
              <a:t>Fastmode</a:t>
            </a:r>
            <a:endParaRPr lang="en-GB" b="1" dirty="0"/>
          </a:p>
          <a:p>
            <a:r>
              <a:rPr lang="en-GB" dirty="0"/>
              <a:t>LTE for M2M communications or LTE-M is an LTE variant that caters for machine-to-machine communications.</a:t>
            </a:r>
          </a:p>
          <a:p>
            <a:r>
              <a:rPr lang="en-GB" dirty="0">
                <a:hlinkClick r:id="rId7"/>
              </a:rPr>
              <a:t>https://www.thefastmode.com/wiki-networking/5432-lte-for-m2m-lte-m</a:t>
            </a:r>
            <a:endParaRPr lang="en-GB" dirty="0"/>
          </a:p>
          <a:p>
            <a:r>
              <a:rPr lang="en-GB" b="1" dirty="0"/>
              <a:t>Sierra Wireless</a:t>
            </a:r>
          </a:p>
          <a:p>
            <a:r>
              <a:rPr lang="en-GB" dirty="0"/>
              <a:t>LTE-M provides low-cost LTE devices suitable for massive Machine-Type Communications (MTC)</a:t>
            </a:r>
          </a:p>
          <a:p>
            <a:r>
              <a:rPr lang="en-GB" dirty="0">
                <a:hlinkClick r:id="rId8"/>
              </a:rPr>
              <a:t>https://www.sierrawireless.com/resources/white-paper/coverage-analysis-lte-m-cat-m1/</a:t>
            </a:r>
            <a:endParaRPr lang="en-GB" dirty="0"/>
          </a:p>
          <a:p>
            <a:r>
              <a:rPr lang="en-GB" b="1" dirty="0"/>
              <a:t>3GPP RAN </a:t>
            </a:r>
            <a:r>
              <a:rPr lang="en-GB" b="1" dirty="0" smtClean="0"/>
              <a:t>– </a:t>
            </a:r>
            <a:r>
              <a:rPr lang="en-GB" b="1" dirty="0"/>
              <a:t>5G Standards in 3GPP 2017</a:t>
            </a:r>
          </a:p>
          <a:p>
            <a:r>
              <a:rPr lang="en-GB" dirty="0"/>
              <a:t>LTE-M LTE-based Machine Type Communications (1MHz bandwidth) Higher data rates, </a:t>
            </a:r>
            <a:r>
              <a:rPr lang="en-GB" dirty="0" err="1"/>
              <a:t>VoLTE</a:t>
            </a:r>
            <a:r>
              <a:rPr lang="en-GB" dirty="0"/>
              <a:t> support, mobility, multicast, positioning</a:t>
            </a:r>
          </a:p>
          <a:p>
            <a:r>
              <a:rPr lang="en-GB" dirty="0">
                <a:hlinkClick r:id="rId9"/>
              </a:rPr>
              <a:t>http://www.3gpp.org/ftp/information/presentations/Presentations_2017/2017_03_Bertenyi_5G_3GPP.pdf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D2F31D-F305-48BF-9502-87DAE15C7983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283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D2F31D-F305-48BF-9502-87DAE15C7983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8335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D2F31D-F305-48BF-9502-87DAE15C7983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041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606848" y="1796819"/>
            <a:ext cx="9865749" cy="422446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7284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Ba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13"/>
          <p:cNvSpPr>
            <a:spLocks noGrp="1"/>
          </p:cNvSpPr>
          <p:nvPr>
            <p:ph sz="quarter" idx="13"/>
          </p:nvPr>
        </p:nvSpPr>
        <p:spPr>
          <a:xfrm>
            <a:off x="563860" y="2700040"/>
            <a:ext cx="3149600" cy="3022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8"/>
          <p:cNvSpPr>
            <a:spLocks noGrp="1"/>
          </p:cNvSpPr>
          <p:nvPr>
            <p:ph sz="quarter" idx="39"/>
          </p:nvPr>
        </p:nvSpPr>
        <p:spPr>
          <a:xfrm>
            <a:off x="563860" y="1988840"/>
            <a:ext cx="2645664" cy="46329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42"/>
          </p:nvPr>
        </p:nvSpPr>
        <p:spPr>
          <a:xfrm>
            <a:off x="4482571" y="2700040"/>
            <a:ext cx="3149600" cy="3022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13"/>
          <p:cNvSpPr>
            <a:spLocks noGrp="1"/>
          </p:cNvSpPr>
          <p:nvPr>
            <p:ph sz="quarter" idx="43"/>
          </p:nvPr>
        </p:nvSpPr>
        <p:spPr>
          <a:xfrm>
            <a:off x="8432800" y="2712740"/>
            <a:ext cx="3149600" cy="3022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8"/>
          <p:cNvSpPr>
            <a:spLocks noGrp="1"/>
          </p:cNvSpPr>
          <p:nvPr>
            <p:ph sz="quarter" idx="60"/>
          </p:nvPr>
        </p:nvSpPr>
        <p:spPr>
          <a:xfrm>
            <a:off x="4482571" y="1988840"/>
            <a:ext cx="2645664" cy="46329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Content Placeholder 38"/>
          <p:cNvSpPr>
            <a:spLocks noGrp="1"/>
          </p:cNvSpPr>
          <p:nvPr>
            <p:ph sz="quarter" idx="61"/>
          </p:nvPr>
        </p:nvSpPr>
        <p:spPr>
          <a:xfrm>
            <a:off x="8432800" y="2001540"/>
            <a:ext cx="2645664" cy="46329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4079776" y="2455148"/>
            <a:ext cx="0" cy="23368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016213" y="2467848"/>
            <a:ext cx="0" cy="23368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62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725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Line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/>
          <p:cNvSpPr>
            <a:spLocks noGrp="1"/>
          </p:cNvSpPr>
          <p:nvPr>
            <p:ph sz="quarter" idx="13"/>
          </p:nvPr>
        </p:nvSpPr>
        <p:spPr>
          <a:xfrm>
            <a:off x="569384" y="1796819"/>
            <a:ext cx="10999224" cy="412845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43771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3"/>
          <p:cNvSpPr>
            <a:spLocks noGrp="1"/>
          </p:cNvSpPr>
          <p:nvPr>
            <p:ph sz="quarter" idx="13"/>
          </p:nvPr>
        </p:nvSpPr>
        <p:spPr>
          <a:xfrm>
            <a:off x="1596152" y="2402691"/>
            <a:ext cx="9972456" cy="361859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60"/>
          </p:nvPr>
        </p:nvSpPr>
        <p:spPr>
          <a:xfrm>
            <a:off x="1596152" y="1796819"/>
            <a:ext cx="9972456" cy="4800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0875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190240" y="2947201"/>
            <a:ext cx="8324427" cy="848783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192000" y="3796800"/>
            <a:ext cx="831088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036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606848" y="1796819"/>
            <a:ext cx="9865749" cy="422446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184750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6152" y="1796819"/>
            <a:ext cx="9865749" cy="4246861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990575" indent="-38099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523962" indent="-3047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2133547" indent="-3047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743131" indent="-3047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560917" y="6435811"/>
            <a:ext cx="2844800" cy="365125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38102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552782" y="1796819"/>
            <a:ext cx="5386917" cy="47406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552782" y="2270887"/>
            <a:ext cx="5386917" cy="3753280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1pPr>
            <a:lvl2pPr marL="990575" indent="-380990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2pPr>
            <a:lvl3pPr marL="1523962" indent="-304792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3pPr>
            <a:lvl4pPr marL="2133547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743131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796819"/>
            <a:ext cx="5389033" cy="47406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270887"/>
            <a:ext cx="5389033" cy="3753280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1pPr>
            <a:lvl2pPr marL="990575" indent="-380990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2pPr>
            <a:lvl3pPr marL="1523962" indent="-304792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3pPr>
            <a:lvl4pPr marL="2133547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743131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69795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577515" y="2288674"/>
            <a:ext cx="3310240" cy="38828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4416925" y="2277979"/>
            <a:ext cx="3310240" cy="38828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8288420" y="2288673"/>
            <a:ext cx="3310240" cy="38721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91115" y="1892829"/>
            <a:ext cx="3296640" cy="3840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430525" y="1892831"/>
            <a:ext cx="3296640" cy="3840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8302020" y="1892829"/>
            <a:ext cx="3296640" cy="3840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867" b="1" baseline="0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755795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" y="1"/>
            <a:ext cx="4053305" cy="20848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69384" y="2468894"/>
            <a:ext cx="3097139" cy="3648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4053306" y="1"/>
            <a:ext cx="4096084" cy="20848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8143825" y="1"/>
            <a:ext cx="4053305" cy="20848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4559829" y="2468894"/>
            <a:ext cx="3097139" cy="3648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8592277" y="2468894"/>
            <a:ext cx="3015523" cy="3648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93079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4673600" cy="6857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3945368" algn="l"/>
              </a:tabLst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423926" y="1124744"/>
            <a:ext cx="6158473" cy="4064000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527382" y="6213310"/>
            <a:ext cx="11137237" cy="192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5422899" y="6282267"/>
            <a:ext cx="2017183" cy="9525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440084" y="6282267"/>
            <a:ext cx="2127249" cy="95251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9552517" y="6282267"/>
            <a:ext cx="2133897" cy="95251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</p:spTree>
    <p:extLst>
      <p:ext uri="{BB962C8B-B14F-4D97-AF65-F5344CB8AC3E}">
        <p14:creationId xmlns:p14="http://schemas.microsoft.com/office/powerpoint/2010/main" val="1890462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6152" y="1796819"/>
            <a:ext cx="9865749" cy="4246861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990575" indent="-38099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523962" indent="-3047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2133547" indent="-3047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743131" indent="-3047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560917" y="6435811"/>
            <a:ext cx="2844800" cy="365125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318922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671000"/>
            <a:ext cx="6096000" cy="5187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6096000" y="1671000"/>
            <a:ext cx="6096000" cy="5187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90533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207509" y="164638"/>
            <a:ext cx="4440767" cy="278430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207509" y="3140968"/>
            <a:ext cx="4440767" cy="297633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4844718" y="164638"/>
            <a:ext cx="3619709" cy="595266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8656448" y="164637"/>
            <a:ext cx="3384649" cy="182420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8656448" y="2180862"/>
            <a:ext cx="3384649" cy="192021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8656448" y="4293096"/>
            <a:ext cx="3384649" cy="182420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944433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671001"/>
            <a:ext cx="12192000" cy="518699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76075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Ba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13"/>
          <p:cNvSpPr>
            <a:spLocks noGrp="1"/>
          </p:cNvSpPr>
          <p:nvPr>
            <p:ph sz="quarter" idx="13"/>
          </p:nvPr>
        </p:nvSpPr>
        <p:spPr>
          <a:xfrm>
            <a:off x="563860" y="2700040"/>
            <a:ext cx="3149600" cy="3022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8"/>
          <p:cNvSpPr>
            <a:spLocks noGrp="1"/>
          </p:cNvSpPr>
          <p:nvPr>
            <p:ph sz="quarter" idx="39"/>
          </p:nvPr>
        </p:nvSpPr>
        <p:spPr>
          <a:xfrm>
            <a:off x="563860" y="1988840"/>
            <a:ext cx="2645664" cy="46329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42"/>
          </p:nvPr>
        </p:nvSpPr>
        <p:spPr>
          <a:xfrm>
            <a:off x="4482571" y="2700040"/>
            <a:ext cx="3149600" cy="3022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13"/>
          <p:cNvSpPr>
            <a:spLocks noGrp="1"/>
          </p:cNvSpPr>
          <p:nvPr>
            <p:ph sz="quarter" idx="43"/>
          </p:nvPr>
        </p:nvSpPr>
        <p:spPr>
          <a:xfrm>
            <a:off x="8432800" y="2712740"/>
            <a:ext cx="3149600" cy="3022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8"/>
          <p:cNvSpPr>
            <a:spLocks noGrp="1"/>
          </p:cNvSpPr>
          <p:nvPr>
            <p:ph sz="quarter" idx="60"/>
          </p:nvPr>
        </p:nvSpPr>
        <p:spPr>
          <a:xfrm>
            <a:off x="4482571" y="1988840"/>
            <a:ext cx="2645664" cy="46329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Content Placeholder 38"/>
          <p:cNvSpPr>
            <a:spLocks noGrp="1"/>
          </p:cNvSpPr>
          <p:nvPr>
            <p:ph sz="quarter" idx="61"/>
          </p:nvPr>
        </p:nvSpPr>
        <p:spPr>
          <a:xfrm>
            <a:off x="8432800" y="2001540"/>
            <a:ext cx="2645664" cy="46329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4079776" y="2455148"/>
            <a:ext cx="0" cy="23368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016213" y="2467848"/>
            <a:ext cx="0" cy="23368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62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139872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Line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/>
          <p:cNvSpPr>
            <a:spLocks noGrp="1"/>
          </p:cNvSpPr>
          <p:nvPr>
            <p:ph sz="quarter" idx="13"/>
          </p:nvPr>
        </p:nvSpPr>
        <p:spPr>
          <a:xfrm>
            <a:off x="569384" y="1796819"/>
            <a:ext cx="10999224" cy="412845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699664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3"/>
          <p:cNvSpPr>
            <a:spLocks noGrp="1"/>
          </p:cNvSpPr>
          <p:nvPr>
            <p:ph sz="quarter" idx="13"/>
          </p:nvPr>
        </p:nvSpPr>
        <p:spPr>
          <a:xfrm>
            <a:off x="1596152" y="2402691"/>
            <a:ext cx="9972456" cy="361859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60"/>
          </p:nvPr>
        </p:nvSpPr>
        <p:spPr>
          <a:xfrm>
            <a:off x="1596152" y="1796819"/>
            <a:ext cx="9972456" cy="4800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105057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606848" y="1796819"/>
            <a:ext cx="9865749" cy="422446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253653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6152" y="1796819"/>
            <a:ext cx="9865749" cy="4246861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990575" indent="-38099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523962" indent="-3047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2133547" indent="-3047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743131" indent="-3047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560917" y="6435811"/>
            <a:ext cx="2844800" cy="365125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076048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552782" y="1796819"/>
            <a:ext cx="5386917" cy="47406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552782" y="2270887"/>
            <a:ext cx="5386917" cy="3753280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1pPr>
            <a:lvl2pPr marL="990575" indent="-380990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2pPr>
            <a:lvl3pPr marL="1523962" indent="-304792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3pPr>
            <a:lvl4pPr marL="2133547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743131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796819"/>
            <a:ext cx="5389033" cy="47406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270887"/>
            <a:ext cx="5389033" cy="3753280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1pPr>
            <a:lvl2pPr marL="990575" indent="-380990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2pPr>
            <a:lvl3pPr marL="1523962" indent="-304792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3pPr>
            <a:lvl4pPr marL="2133547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743131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207135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577515" y="2288674"/>
            <a:ext cx="3310240" cy="38828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4416925" y="2277979"/>
            <a:ext cx="3310240" cy="38828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8288420" y="2288673"/>
            <a:ext cx="3310240" cy="38721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91115" y="1892829"/>
            <a:ext cx="3296640" cy="3840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430525" y="1892831"/>
            <a:ext cx="3296640" cy="3840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8302020" y="1892829"/>
            <a:ext cx="3296640" cy="3840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867" b="1" baseline="0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9626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552782" y="1796819"/>
            <a:ext cx="5386917" cy="47406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552782" y="2270887"/>
            <a:ext cx="5386917" cy="3753280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1pPr>
            <a:lvl2pPr marL="990575" indent="-380990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2pPr>
            <a:lvl3pPr marL="1523962" indent="-304792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3pPr>
            <a:lvl4pPr marL="2133547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743131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796819"/>
            <a:ext cx="5389033" cy="47406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270887"/>
            <a:ext cx="5389033" cy="3753280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1pPr>
            <a:lvl2pPr marL="990575" indent="-380990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2pPr>
            <a:lvl3pPr marL="1523962" indent="-304792">
              <a:buClr>
                <a:srgbClr val="E30613"/>
              </a:buClr>
              <a:buSzPct val="90000"/>
              <a:buFont typeface="Wingdings" charset="2"/>
              <a:buChar char="§"/>
              <a:defRPr sz="1867">
                <a:solidFill>
                  <a:schemeClr val="tx1"/>
                </a:solidFill>
              </a:defRPr>
            </a:lvl3pPr>
            <a:lvl4pPr marL="2133547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4pPr>
            <a:lvl5pPr marL="2743131" indent="-304792">
              <a:buClr>
                <a:srgbClr val="E30613"/>
              </a:buClr>
              <a:buSzPct val="90000"/>
              <a:buFont typeface="Wingdings" charset="2"/>
              <a:buChar char="§"/>
              <a:defRPr sz="1600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868493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" y="1"/>
            <a:ext cx="4053305" cy="20848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69384" y="2468894"/>
            <a:ext cx="3097139" cy="3648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4053306" y="1"/>
            <a:ext cx="4096084" cy="20848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8143825" y="1"/>
            <a:ext cx="4053305" cy="20848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4559829" y="2468894"/>
            <a:ext cx="3097139" cy="3648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8592277" y="2468894"/>
            <a:ext cx="3015523" cy="3648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08879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4673600" cy="6857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3945368" algn="l"/>
              </a:tabLst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423926" y="1124744"/>
            <a:ext cx="6158473" cy="4064000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527382" y="6213310"/>
            <a:ext cx="11137237" cy="192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5422899" y="6282267"/>
            <a:ext cx="2017183" cy="9525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440084" y="6282267"/>
            <a:ext cx="2127249" cy="95251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9552517" y="6282267"/>
            <a:ext cx="2133897" cy="95251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</p:spTree>
    <p:extLst>
      <p:ext uri="{BB962C8B-B14F-4D97-AF65-F5344CB8AC3E}">
        <p14:creationId xmlns:p14="http://schemas.microsoft.com/office/powerpoint/2010/main" val="36074733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671000"/>
            <a:ext cx="6096000" cy="5187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6096000" y="1671000"/>
            <a:ext cx="6096000" cy="5187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505914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207509" y="164638"/>
            <a:ext cx="4440767" cy="278430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207509" y="3140968"/>
            <a:ext cx="4440767" cy="297633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4844718" y="164638"/>
            <a:ext cx="3619709" cy="595266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8656448" y="164637"/>
            <a:ext cx="3384649" cy="182420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8656448" y="2180862"/>
            <a:ext cx="3384649" cy="192021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8656448" y="4293096"/>
            <a:ext cx="3384649" cy="182420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284349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671001"/>
            <a:ext cx="12192000" cy="518699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950194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Ba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13"/>
          <p:cNvSpPr>
            <a:spLocks noGrp="1"/>
          </p:cNvSpPr>
          <p:nvPr>
            <p:ph sz="quarter" idx="13"/>
          </p:nvPr>
        </p:nvSpPr>
        <p:spPr>
          <a:xfrm>
            <a:off x="563860" y="2700040"/>
            <a:ext cx="3149600" cy="3022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8"/>
          <p:cNvSpPr>
            <a:spLocks noGrp="1"/>
          </p:cNvSpPr>
          <p:nvPr>
            <p:ph sz="quarter" idx="39"/>
          </p:nvPr>
        </p:nvSpPr>
        <p:spPr>
          <a:xfrm>
            <a:off x="563860" y="1988840"/>
            <a:ext cx="2645664" cy="46329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42"/>
          </p:nvPr>
        </p:nvSpPr>
        <p:spPr>
          <a:xfrm>
            <a:off x="4482571" y="2700040"/>
            <a:ext cx="3149600" cy="3022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13"/>
          <p:cNvSpPr>
            <a:spLocks noGrp="1"/>
          </p:cNvSpPr>
          <p:nvPr>
            <p:ph sz="quarter" idx="43"/>
          </p:nvPr>
        </p:nvSpPr>
        <p:spPr>
          <a:xfrm>
            <a:off x="8432800" y="2712740"/>
            <a:ext cx="3149600" cy="3022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8"/>
          <p:cNvSpPr>
            <a:spLocks noGrp="1"/>
          </p:cNvSpPr>
          <p:nvPr>
            <p:ph sz="quarter" idx="60"/>
          </p:nvPr>
        </p:nvSpPr>
        <p:spPr>
          <a:xfrm>
            <a:off x="4482571" y="1988840"/>
            <a:ext cx="2645664" cy="46329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Content Placeholder 38"/>
          <p:cNvSpPr>
            <a:spLocks noGrp="1"/>
          </p:cNvSpPr>
          <p:nvPr>
            <p:ph sz="quarter" idx="61"/>
          </p:nvPr>
        </p:nvSpPr>
        <p:spPr>
          <a:xfrm>
            <a:off x="8432800" y="2001540"/>
            <a:ext cx="2645664" cy="46329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4079776" y="2455148"/>
            <a:ext cx="0" cy="23368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016213" y="2467848"/>
            <a:ext cx="0" cy="23368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62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421441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Line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/>
          <p:cNvSpPr>
            <a:spLocks noGrp="1"/>
          </p:cNvSpPr>
          <p:nvPr>
            <p:ph sz="quarter" idx="13"/>
          </p:nvPr>
        </p:nvSpPr>
        <p:spPr>
          <a:xfrm>
            <a:off x="569384" y="1796819"/>
            <a:ext cx="10999224" cy="412845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292236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3"/>
          <p:cNvSpPr>
            <a:spLocks noGrp="1"/>
          </p:cNvSpPr>
          <p:nvPr>
            <p:ph sz="quarter" idx="13"/>
          </p:nvPr>
        </p:nvSpPr>
        <p:spPr>
          <a:xfrm>
            <a:off x="1596152" y="2402691"/>
            <a:ext cx="9972456" cy="361859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60"/>
          </p:nvPr>
        </p:nvSpPr>
        <p:spPr>
          <a:xfrm>
            <a:off x="1596152" y="1796819"/>
            <a:ext cx="9972456" cy="4800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867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7114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577515" y="2288674"/>
            <a:ext cx="3310240" cy="38828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4416925" y="2277979"/>
            <a:ext cx="3310240" cy="38828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8288420" y="2288673"/>
            <a:ext cx="3310240" cy="38721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91115" y="1892829"/>
            <a:ext cx="3296640" cy="3840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430525" y="1892831"/>
            <a:ext cx="3296640" cy="3840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867" b="1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8302020" y="1892829"/>
            <a:ext cx="3296640" cy="38404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867" b="1" baseline="0">
                <a:solidFill>
                  <a:srgbClr val="575756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81459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" y="1"/>
            <a:ext cx="4053305" cy="20848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69384" y="2468894"/>
            <a:ext cx="3097139" cy="3648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4053306" y="1"/>
            <a:ext cx="4096084" cy="20848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8143825" y="1"/>
            <a:ext cx="4053305" cy="20848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4559829" y="2468894"/>
            <a:ext cx="3097139" cy="3648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8592277" y="2468894"/>
            <a:ext cx="3015523" cy="3648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6830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4673600" cy="6857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3945368" algn="l"/>
              </a:tabLst>
              <a:defRPr sz="2133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423926" y="1124744"/>
            <a:ext cx="6158473" cy="4064000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867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523962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2133547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743131" indent="-304792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527382" y="6213310"/>
            <a:ext cx="11137237" cy="192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5422899" y="6282267"/>
            <a:ext cx="2017183" cy="9525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440084" y="6282267"/>
            <a:ext cx="2127249" cy="95251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9552517" y="6282267"/>
            <a:ext cx="2133897" cy="95251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 dirty="0"/>
          </a:p>
        </p:txBody>
      </p:sp>
    </p:spTree>
    <p:extLst>
      <p:ext uri="{BB962C8B-B14F-4D97-AF65-F5344CB8AC3E}">
        <p14:creationId xmlns:p14="http://schemas.microsoft.com/office/powerpoint/2010/main" val="177669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671000"/>
            <a:ext cx="6096000" cy="5187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6096000" y="1671000"/>
            <a:ext cx="6096000" cy="5187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4915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207509" y="164638"/>
            <a:ext cx="4440767" cy="278430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207509" y="3140968"/>
            <a:ext cx="4440767" cy="297633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4844718" y="164638"/>
            <a:ext cx="3619709" cy="595266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8656448" y="164637"/>
            <a:ext cx="3384649" cy="182420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8656448" y="2180862"/>
            <a:ext cx="3384649" cy="192021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8656448" y="4293096"/>
            <a:ext cx="3384649" cy="182420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9685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671001"/>
            <a:ext cx="12192000" cy="518699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96152" y="528000"/>
            <a:ext cx="9865749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2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19553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gi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917" y="643581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571500" y="6282267"/>
            <a:ext cx="11029952" cy="95251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2" y="548219"/>
            <a:ext cx="575733" cy="57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912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2667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7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917" y="643581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571500" y="6282267"/>
            <a:ext cx="11029952" cy="95251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2" y="548219"/>
            <a:ext cx="575733" cy="575733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8819819" y="6436800"/>
            <a:ext cx="2844800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ZA" sz="1067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38008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2667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7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917" y="643581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571500" y="6282267"/>
            <a:ext cx="11029952" cy="95251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400" dirty="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2" y="548219"/>
            <a:ext cx="575733" cy="575733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8819819" y="6436800"/>
            <a:ext cx="2844800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ZA" sz="1067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2932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2667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7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29813" y="3085642"/>
            <a:ext cx="11132375" cy="2865861"/>
          </a:xfrm>
        </p:spPr>
        <p:txBody>
          <a:bodyPr/>
          <a:lstStyle/>
          <a:p>
            <a:r>
              <a:rPr lang="en-US" sz="4800" dirty="0"/>
              <a:t>Internet of Things </a:t>
            </a:r>
            <a:r>
              <a:rPr lang="en-US" sz="4800" dirty="0" err="1"/>
              <a:t>Programme</a:t>
            </a:r>
            <a:r>
              <a:rPr lang="en-US" sz="4800" dirty="0"/>
              <a:t> </a:t>
            </a:r>
            <a:br>
              <a:rPr lang="en-US" sz="4800" dirty="0"/>
            </a:br>
            <a:r>
              <a:rPr lang="en-US" sz="4800" dirty="0"/>
              <a:t>Overview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29812" y="4519912"/>
            <a:ext cx="8310880" cy="1752600"/>
          </a:xfrm>
        </p:spPr>
        <p:txBody>
          <a:bodyPr/>
          <a:lstStyle/>
          <a:p>
            <a:r>
              <a:rPr lang="en-US" sz="3733" dirty="0"/>
              <a:t>May 2017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15202" y="653978"/>
            <a:ext cx="10957039" cy="5596116"/>
            <a:chOff x="461401" y="490483"/>
            <a:chExt cx="8217779" cy="419708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401" y="490483"/>
              <a:ext cx="904240" cy="90424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820" y="4643120"/>
              <a:ext cx="8214360" cy="44450"/>
            </a:xfrm>
            <a:prstGeom prst="rect">
              <a:avLst/>
            </a:prstGeom>
          </p:spPr>
        </p:pic>
      </p:grp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67" y="246031"/>
            <a:ext cx="2504571" cy="10045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31638" y="6072814"/>
            <a:ext cx="6385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  <a:latin typeface="+mj-lt"/>
              </a:rPr>
              <a:t>Proposed LTE-M Technology Industry Identity</a:t>
            </a:r>
            <a:endParaRPr lang="en-GB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44025" y="425118"/>
            <a:ext cx="369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PCG39_24</a:t>
            </a:r>
          </a:p>
          <a:p>
            <a:r>
              <a:rPr lang="en-GB" b="1" dirty="0" smtClean="0">
                <a:solidFill>
                  <a:schemeClr val="bg1"/>
                </a:solidFill>
              </a:rPr>
              <a:t>Late Contribution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11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7264D1E-D6AF-49EE-9854-34195681C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052" y="1224644"/>
            <a:ext cx="10614898" cy="5021036"/>
          </a:xfrm>
        </p:spPr>
        <p:txBody>
          <a:bodyPr numCol="3"/>
          <a:lstStyle/>
          <a:p>
            <a:pPr marL="0" indent="0">
              <a:buNone/>
            </a:pPr>
            <a:r>
              <a:rPr lang="en-GB" sz="1800" dirty="0" smtClean="0"/>
              <a:t>The GSMA LTE-M Taskforce is focused on encouraging the adoption and growth of the 3GPP LTE low power wide area standard</a:t>
            </a:r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/>
              <a:t>This group would like to accelerate growth by enabling the wider ecosystem to show support for the technology by using a common term and with a single commonly adopted identity</a:t>
            </a:r>
          </a:p>
          <a:p>
            <a:pPr marL="0" indent="0">
              <a:buNone/>
            </a:pPr>
            <a:endParaRPr lang="en-GB" sz="1600" b="1" dirty="0" smtClean="0"/>
          </a:p>
          <a:p>
            <a:pPr marL="0" indent="0">
              <a:buNone/>
            </a:pPr>
            <a:endParaRPr lang="en-GB" sz="1600" b="1" dirty="0"/>
          </a:p>
          <a:p>
            <a:pPr marL="0" indent="0">
              <a:buNone/>
            </a:pPr>
            <a:endParaRPr lang="en-GB" sz="1600" b="1" dirty="0"/>
          </a:p>
          <a:p>
            <a:pPr marL="0" indent="0">
              <a:buNone/>
            </a:pPr>
            <a:endParaRPr lang="en-GB" sz="1600" b="1" dirty="0" smtClean="0"/>
          </a:p>
          <a:p>
            <a:pPr marL="0" indent="0">
              <a:buNone/>
            </a:pPr>
            <a:endParaRPr lang="en-GB" sz="1400" b="1" dirty="0" smtClean="0"/>
          </a:p>
          <a:p>
            <a:pPr marL="0" indent="0">
              <a:buNone/>
            </a:pPr>
            <a:endParaRPr lang="en-GB" sz="1400" b="1" dirty="0" smtClean="0"/>
          </a:p>
          <a:p>
            <a:pPr marL="0" indent="0">
              <a:buNone/>
            </a:pPr>
            <a:r>
              <a:rPr lang="en-GB" sz="1400" b="1" dirty="0" smtClean="0"/>
              <a:t>Members </a:t>
            </a:r>
            <a:r>
              <a:rPr lang="en-GB" sz="1400" b="1" dirty="0"/>
              <a:t>of the LTE-M Taskforce</a:t>
            </a:r>
            <a:endParaRPr lang="en-GB" sz="1800" b="1" dirty="0"/>
          </a:p>
          <a:p>
            <a:r>
              <a:rPr lang="en-GB" sz="1400" dirty="0" smtClean="0"/>
              <a:t>AT&amp;T </a:t>
            </a:r>
            <a:r>
              <a:rPr lang="en-GB" sz="1400" dirty="0"/>
              <a:t>Mobility</a:t>
            </a:r>
          </a:p>
          <a:p>
            <a:r>
              <a:rPr lang="en-GB" sz="1400" dirty="0"/>
              <a:t>Bell Mobility</a:t>
            </a:r>
          </a:p>
          <a:p>
            <a:r>
              <a:rPr lang="en-GB" sz="1400" dirty="0"/>
              <a:t>China Mobile</a:t>
            </a:r>
          </a:p>
          <a:p>
            <a:r>
              <a:rPr lang="en-GB" sz="1400" dirty="0"/>
              <a:t>China Telecom</a:t>
            </a:r>
          </a:p>
          <a:p>
            <a:r>
              <a:rPr lang="en-GB" sz="1400" dirty="0"/>
              <a:t>China Unicom</a:t>
            </a:r>
          </a:p>
          <a:p>
            <a:r>
              <a:rPr lang="en-GB" sz="1400" dirty="0"/>
              <a:t>Deutsche Telekom</a:t>
            </a:r>
          </a:p>
          <a:p>
            <a:r>
              <a:rPr lang="en-GB" sz="1400" dirty="0"/>
              <a:t>Ericsson</a:t>
            </a:r>
          </a:p>
          <a:p>
            <a:r>
              <a:rPr lang="en-GB" sz="1400" dirty="0"/>
              <a:t>Etisalat</a:t>
            </a:r>
          </a:p>
          <a:p>
            <a:r>
              <a:rPr lang="en-GB" sz="1400" dirty="0" err="1"/>
              <a:t>Gemalto</a:t>
            </a:r>
            <a:endParaRPr lang="en-GB" sz="1400" dirty="0"/>
          </a:p>
          <a:p>
            <a:r>
              <a:rPr lang="en-GB" sz="1400" dirty="0"/>
              <a:t>Huawei Technologies</a:t>
            </a:r>
          </a:p>
          <a:p>
            <a:r>
              <a:rPr lang="en-GB" sz="1400" dirty="0"/>
              <a:t>JT (Jersey Limited)</a:t>
            </a:r>
          </a:p>
          <a:p>
            <a:r>
              <a:rPr lang="en-GB" sz="1400" dirty="0"/>
              <a:t>KDDI Corporation</a:t>
            </a:r>
          </a:p>
          <a:p>
            <a:r>
              <a:rPr lang="en-GB" sz="1400" dirty="0"/>
              <a:t>KPN B.V</a:t>
            </a:r>
            <a:r>
              <a:rPr lang="en-GB" sz="1400" dirty="0" smtClean="0"/>
              <a:t>.</a:t>
            </a:r>
          </a:p>
          <a:p>
            <a:r>
              <a:rPr lang="en-GB" sz="1400" dirty="0" smtClean="0"/>
              <a:t>LG </a:t>
            </a:r>
            <a:r>
              <a:rPr lang="en-GB" sz="1400" dirty="0" err="1" smtClean="0"/>
              <a:t>Uplus</a:t>
            </a:r>
            <a:endParaRPr lang="en-GB" sz="1400" dirty="0"/>
          </a:p>
          <a:p>
            <a:r>
              <a:rPr lang="en-GB" sz="1400" dirty="0" smtClean="0"/>
              <a:t>Marathon Telecom</a:t>
            </a:r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/>
          </a:p>
          <a:p>
            <a:r>
              <a:rPr lang="en-GB" sz="1400" dirty="0" err="1" smtClean="0"/>
              <a:t>Mediatek</a:t>
            </a:r>
            <a:r>
              <a:rPr lang="en-GB" sz="1400" dirty="0" smtClean="0"/>
              <a:t> Inc.</a:t>
            </a:r>
          </a:p>
          <a:p>
            <a:r>
              <a:rPr lang="en-GB" sz="1400" dirty="0" smtClean="0"/>
              <a:t>Nokia</a:t>
            </a:r>
          </a:p>
          <a:p>
            <a:r>
              <a:rPr lang="en-GB" sz="1400" dirty="0" err="1" smtClean="0"/>
              <a:t>Oberthur</a:t>
            </a:r>
            <a:r>
              <a:rPr lang="en-GB" sz="1400" dirty="0" smtClean="0"/>
              <a:t> </a:t>
            </a:r>
            <a:r>
              <a:rPr lang="en-GB" sz="1400" dirty="0"/>
              <a:t>Technologies</a:t>
            </a:r>
          </a:p>
          <a:p>
            <a:r>
              <a:rPr lang="en-GB" sz="1400" dirty="0"/>
              <a:t>Orange</a:t>
            </a:r>
          </a:p>
          <a:p>
            <a:r>
              <a:rPr lang="en-GB" sz="1400" dirty="0"/>
              <a:t>Qualcomm Inc.</a:t>
            </a:r>
          </a:p>
          <a:p>
            <a:r>
              <a:rPr lang="en-GB" sz="1400" dirty="0" err="1"/>
              <a:t>Sequans</a:t>
            </a:r>
            <a:r>
              <a:rPr lang="en-GB" sz="1400" dirty="0"/>
              <a:t> Communications</a:t>
            </a:r>
          </a:p>
          <a:p>
            <a:r>
              <a:rPr lang="en-GB" sz="1400" dirty="0"/>
              <a:t>Sierra Wireless Inc.</a:t>
            </a:r>
          </a:p>
          <a:p>
            <a:r>
              <a:rPr lang="en-GB" sz="1400" dirty="0" err="1"/>
              <a:t>SoftBank</a:t>
            </a:r>
            <a:endParaRPr lang="en-GB" sz="1400" dirty="0"/>
          </a:p>
          <a:p>
            <a:r>
              <a:rPr lang="en-GB" sz="1400" dirty="0"/>
              <a:t>Telecom Italia</a:t>
            </a:r>
          </a:p>
          <a:p>
            <a:r>
              <a:rPr lang="en-GB" sz="1400" dirty="0" err="1"/>
              <a:t>Telefónica</a:t>
            </a:r>
            <a:endParaRPr lang="en-GB" sz="1400" dirty="0"/>
          </a:p>
          <a:p>
            <a:r>
              <a:rPr lang="en-GB" sz="1400" dirty="0"/>
              <a:t>Telstra</a:t>
            </a:r>
          </a:p>
          <a:p>
            <a:r>
              <a:rPr lang="en-GB" sz="1400" dirty="0" err="1"/>
              <a:t>Turkcell</a:t>
            </a:r>
            <a:endParaRPr lang="en-GB" sz="1400" dirty="0"/>
          </a:p>
          <a:p>
            <a:r>
              <a:rPr lang="en-GB" sz="1400" dirty="0"/>
              <a:t>u-</a:t>
            </a:r>
            <a:r>
              <a:rPr lang="en-GB" sz="1400" dirty="0" err="1"/>
              <a:t>blox</a:t>
            </a:r>
            <a:endParaRPr lang="en-GB" sz="1400" dirty="0"/>
          </a:p>
          <a:p>
            <a:r>
              <a:rPr lang="en-GB" sz="1400" dirty="0"/>
              <a:t>Verizon </a:t>
            </a:r>
            <a:r>
              <a:rPr lang="en-GB" sz="1400" dirty="0" smtClean="0"/>
              <a:t>Wireless</a:t>
            </a:r>
            <a:endParaRPr lang="en-GB" sz="1400" dirty="0"/>
          </a:p>
          <a:p>
            <a:pPr marL="457200" indent="-457200">
              <a:buFont typeface="+mj-lt"/>
              <a:buAutoNum type="arabicPeriod"/>
            </a:pPr>
            <a:endParaRPr lang="en-GB" sz="2000" dirty="0" smtClean="0"/>
          </a:p>
          <a:p>
            <a:pPr marL="457200" indent="-457200">
              <a:buFont typeface="+mj-lt"/>
              <a:buAutoNum type="arabicPeriod"/>
            </a:pPr>
            <a:endParaRPr lang="en-GB" sz="2000" dirty="0" smtClean="0"/>
          </a:p>
          <a:p>
            <a:endParaRPr lang="en-GB" sz="28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70204DBC-8F66-4211-BDC5-C382AD381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052" y="556575"/>
            <a:ext cx="9865749" cy="595950"/>
          </a:xfrm>
        </p:spPr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C57588E-67AB-43A4-B5E4-DB787D64F23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2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555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77736" y="1303008"/>
            <a:ext cx="9617528" cy="4246861"/>
          </a:xfrm>
        </p:spPr>
        <p:txBody>
          <a:bodyPr/>
          <a:lstStyle/>
          <a:p>
            <a:pPr marL="0" indent="0">
              <a:buNone/>
            </a:pPr>
            <a:r>
              <a:rPr lang="en-GB" sz="1600" b="1" dirty="0" err="1" smtClean="0"/>
              <a:t>Quora</a:t>
            </a:r>
            <a:endParaRPr lang="en-GB" sz="1600" b="1" dirty="0" smtClean="0"/>
          </a:p>
          <a:p>
            <a:r>
              <a:rPr lang="en-GB" sz="1600" i="1" dirty="0" smtClean="0"/>
              <a:t>‘LTE-M </a:t>
            </a:r>
            <a:r>
              <a:rPr lang="en-GB" sz="1600" i="1" dirty="0"/>
              <a:t>is the abbreviation for LTE Cat-M1 or Long Term Evolution (4G), category </a:t>
            </a:r>
            <a:r>
              <a:rPr lang="en-GB" sz="1600" i="1" dirty="0" smtClean="0"/>
              <a:t>M1’ </a:t>
            </a:r>
          </a:p>
          <a:p>
            <a:endParaRPr lang="en-GB" sz="200" i="1" dirty="0" smtClean="0"/>
          </a:p>
          <a:p>
            <a:pPr marL="0" indent="0">
              <a:buNone/>
            </a:pPr>
            <a:r>
              <a:rPr lang="en-GB" sz="1600" b="1" dirty="0" smtClean="0"/>
              <a:t>AT&amp;T </a:t>
            </a:r>
          </a:p>
          <a:p>
            <a:r>
              <a:rPr lang="en-GB" sz="1600" b="1" i="1" dirty="0" smtClean="0"/>
              <a:t>‘</a:t>
            </a:r>
            <a:r>
              <a:rPr lang="en-GB" sz="1600" i="1" dirty="0" smtClean="0"/>
              <a:t>LTE-M Network Solutions’</a:t>
            </a:r>
          </a:p>
          <a:p>
            <a:endParaRPr lang="en-GB" sz="200" i="1" dirty="0" smtClean="0"/>
          </a:p>
          <a:p>
            <a:pPr marL="0" indent="0">
              <a:buNone/>
            </a:pPr>
            <a:r>
              <a:rPr lang="en-GB" sz="1600" b="1" dirty="0" smtClean="0"/>
              <a:t>Nokia </a:t>
            </a:r>
          </a:p>
          <a:p>
            <a:r>
              <a:rPr lang="en-GB" sz="1600" i="1" dirty="0" smtClean="0"/>
              <a:t>‘LTE-M </a:t>
            </a:r>
            <a:r>
              <a:rPr lang="en-GB" sz="1600" i="1" dirty="0"/>
              <a:t>– Optimizing LTE for the Internet of </a:t>
            </a:r>
            <a:r>
              <a:rPr lang="en-GB" sz="1600" i="1" dirty="0" smtClean="0"/>
              <a:t>Things’</a:t>
            </a:r>
          </a:p>
          <a:p>
            <a:endParaRPr lang="en-GB" sz="200" i="1" dirty="0" smtClean="0"/>
          </a:p>
          <a:p>
            <a:pPr marL="0" indent="0">
              <a:buNone/>
            </a:pPr>
            <a:r>
              <a:rPr lang="en-GB" sz="1600" b="1" dirty="0" err="1" smtClean="0"/>
              <a:t>Gemalto</a:t>
            </a:r>
            <a:endParaRPr lang="en-GB" sz="1600" b="1" dirty="0" smtClean="0"/>
          </a:p>
          <a:p>
            <a:r>
              <a:rPr lang="en-GB" sz="1600" i="1" dirty="0" smtClean="0"/>
              <a:t>LTE-M</a:t>
            </a:r>
          </a:p>
          <a:p>
            <a:endParaRPr lang="en-GB" sz="200" i="1" dirty="0" smtClean="0"/>
          </a:p>
          <a:p>
            <a:pPr marL="0" indent="0">
              <a:buNone/>
            </a:pPr>
            <a:r>
              <a:rPr lang="en-GB" sz="1600" b="1" dirty="0" err="1" smtClean="0"/>
              <a:t>Fastmode</a:t>
            </a:r>
            <a:endParaRPr lang="en-GB" sz="1600" b="1" dirty="0"/>
          </a:p>
          <a:p>
            <a:r>
              <a:rPr lang="en-GB" sz="1600" i="1" dirty="0" smtClean="0"/>
              <a:t>LTE </a:t>
            </a:r>
            <a:r>
              <a:rPr lang="en-GB" sz="1600" i="1" dirty="0"/>
              <a:t>for M2M communications or LTE-M is an LTE variant that caters for machine-to-machine communications</a:t>
            </a:r>
            <a:r>
              <a:rPr lang="en-GB" sz="1600" i="1" dirty="0" smtClean="0"/>
              <a:t>.</a:t>
            </a:r>
          </a:p>
          <a:p>
            <a:endParaRPr lang="en-GB" sz="200" i="1" dirty="0"/>
          </a:p>
          <a:p>
            <a:pPr marL="0" indent="0">
              <a:buNone/>
            </a:pPr>
            <a:r>
              <a:rPr lang="en-GB" sz="1600" b="1" dirty="0" smtClean="0"/>
              <a:t>Sierra Wireless</a:t>
            </a:r>
          </a:p>
          <a:p>
            <a:r>
              <a:rPr lang="en-GB" sz="1600" i="1" dirty="0"/>
              <a:t>LTE-M provides low-cost LTE devices suitable for massive Machine-Type Communications (MTC</a:t>
            </a:r>
            <a:r>
              <a:rPr lang="en-GB" sz="1600" i="1" dirty="0" smtClean="0"/>
              <a:t>)</a:t>
            </a:r>
          </a:p>
          <a:p>
            <a:endParaRPr lang="en-GB" sz="200" i="1" dirty="0" smtClean="0"/>
          </a:p>
          <a:p>
            <a:pPr marL="0" indent="0">
              <a:buNone/>
            </a:pPr>
            <a:r>
              <a:rPr lang="en-GB" sz="1600" b="1" dirty="0"/>
              <a:t>3GPP </a:t>
            </a:r>
            <a:r>
              <a:rPr lang="en-GB" sz="1600" b="1" dirty="0" smtClean="0"/>
              <a:t>RAN – </a:t>
            </a:r>
            <a:r>
              <a:rPr lang="en-GB" sz="1600" b="1" dirty="0"/>
              <a:t>5G Standards in 3GPP 2017</a:t>
            </a:r>
          </a:p>
          <a:p>
            <a:r>
              <a:rPr lang="en-GB" sz="1600" i="1" dirty="0"/>
              <a:t>LTE-M LTE-based Machine Type Communications (1MHz bandwidth) Higher data rates, </a:t>
            </a:r>
            <a:r>
              <a:rPr lang="en-GB" sz="1600" i="1" dirty="0" err="1"/>
              <a:t>VoLTE</a:t>
            </a:r>
            <a:r>
              <a:rPr lang="en-GB" sz="1600" i="1" dirty="0"/>
              <a:t> support, mobility, multicast, </a:t>
            </a:r>
            <a:r>
              <a:rPr lang="en-GB" sz="1600" i="1" dirty="0" smtClean="0"/>
              <a:t>positioning</a:t>
            </a:r>
            <a:endParaRPr lang="en-GB" sz="11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3</a:t>
            </a:fld>
            <a:endParaRPr lang="en-Z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11204" y="368974"/>
            <a:ext cx="9865749" cy="1143000"/>
          </a:xfrm>
        </p:spPr>
        <p:txBody>
          <a:bodyPr>
            <a:normAutofit/>
          </a:bodyPr>
          <a:lstStyle/>
          <a:p>
            <a:r>
              <a:rPr lang="en-GB" sz="2400" dirty="0"/>
              <a:t>LTE-M is becoming the commonly used term for </a:t>
            </a:r>
            <a:r>
              <a:rPr lang="en-GB" sz="2400" dirty="0" smtClean="0"/>
              <a:t>LTE CAT M1 adopted </a:t>
            </a:r>
            <a:r>
              <a:rPr lang="en-GB" sz="2400" dirty="0"/>
              <a:t>by both the media and industry </a:t>
            </a:r>
          </a:p>
        </p:txBody>
      </p:sp>
    </p:spTree>
    <p:extLst>
      <p:ext uri="{BB962C8B-B14F-4D97-AF65-F5344CB8AC3E}">
        <p14:creationId xmlns:p14="http://schemas.microsoft.com/office/powerpoint/2010/main" val="287393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6627" y="1289924"/>
            <a:ext cx="11139616" cy="4670005"/>
          </a:xfrm>
        </p:spPr>
        <p:txBody>
          <a:bodyPr/>
          <a:lstStyle/>
          <a:p>
            <a:r>
              <a:rPr lang="en-GB" sz="2400" dirty="0" smtClean="0"/>
              <a:t>GSMA members would like to adopt a new logo for the LTE-M technology for marketing purposes to align the industry around a single term and logo to reduce confusion caused by multiple terms for the same technology</a:t>
            </a:r>
          </a:p>
          <a:p>
            <a:r>
              <a:rPr lang="en-GB" sz="2400" dirty="0" smtClean="0"/>
              <a:t>This technology logo would initially be used on developer kits, module boxes, technology websites and by members of the LTE-M Task Force to show support for the standard</a:t>
            </a:r>
          </a:p>
          <a:p>
            <a:r>
              <a:rPr lang="en-GB" sz="2400" dirty="0" smtClean="0"/>
              <a:t>It would </a:t>
            </a:r>
            <a:r>
              <a:rPr lang="en-GB" sz="2400" b="1" dirty="0" smtClean="0"/>
              <a:t>not</a:t>
            </a:r>
            <a:r>
              <a:rPr lang="en-GB" sz="2400" dirty="0" smtClean="0"/>
              <a:t> involve or imply any certification that the products or services of manufacturers of service providers comply with the specifications</a:t>
            </a:r>
          </a:p>
          <a:p>
            <a:r>
              <a:rPr lang="en-GB" sz="2400" dirty="0" smtClean="0"/>
              <a:t>This logo would be developed for the industry and be open for all industry to use to demonstrate support for the technology</a:t>
            </a:r>
          </a:p>
          <a:p>
            <a:r>
              <a:rPr lang="en-GB" sz="2400" dirty="0" smtClean="0"/>
              <a:t>Usage and design guidelines will also be developed</a:t>
            </a:r>
          </a:p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4</a:t>
            </a:fld>
            <a:endParaRPr lang="en-Z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Technology logo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209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0EC3FE89-2983-4343-9AC8-478876BEFC1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5</a:t>
            </a:fld>
            <a:endParaRPr lang="en-Z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C43E3915-9D93-4712-BDF9-E5BADF2C3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638" y="553400"/>
            <a:ext cx="9865749" cy="1143000"/>
          </a:xfrm>
        </p:spPr>
        <p:txBody>
          <a:bodyPr/>
          <a:lstStyle/>
          <a:p>
            <a:r>
              <a:rPr lang="en-GB" dirty="0" smtClean="0"/>
              <a:t>Proposed LTE-M logo design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989" y="1696400"/>
            <a:ext cx="4376937" cy="24201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3149" y="2305622"/>
            <a:ext cx="582513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+mj-lt"/>
              </a:rPr>
              <a:t>Utilises LTE logo design &amp; colours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All design and marketing support to be provided by GSMA </a:t>
            </a:r>
            <a:r>
              <a:rPr lang="en-GB" sz="2000" dirty="0" err="1">
                <a:latin typeface="+mj-lt"/>
              </a:rPr>
              <a:t>IoT</a:t>
            </a:r>
            <a:r>
              <a:rPr lang="en-GB" sz="2000" dirty="0">
                <a:latin typeface="+mj-lt"/>
              </a:rPr>
              <a:t> Programme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+mj-lt"/>
              </a:rPr>
              <a:t>Result in increased recognition of existing LTE design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schemeClr val="accent1"/>
              </a:solidFill>
              <a:latin typeface="+mj-lt"/>
            </a:endParaRPr>
          </a:p>
          <a:p>
            <a:endParaRPr lang="en-GB" dirty="0"/>
          </a:p>
        </p:txBody>
      </p:sp>
      <p:sp>
        <p:nvSpPr>
          <p:cNvPr id="7" name="Rounded Rectangle 6"/>
          <p:cNvSpPr/>
          <p:nvPr/>
        </p:nvSpPr>
        <p:spPr>
          <a:xfrm>
            <a:off x="849086" y="5233307"/>
            <a:ext cx="10646228" cy="4980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+mj-lt"/>
              </a:rPr>
              <a:t>GSMA request 3GPP PCG to allow the trademarked LTE logo to be utilised in the above design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109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</TotalTime>
  <Words>544</Words>
  <Application>Microsoft Office PowerPoint</Application>
  <PresentationFormat>Widescreen</PresentationFormat>
  <Paragraphs>114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Futura LT Book</vt:lpstr>
      <vt:lpstr>Sketch Rockwell</vt:lpstr>
      <vt:lpstr>Times New Roman</vt:lpstr>
      <vt:lpstr>Wingdings</vt:lpstr>
      <vt:lpstr>1_GSMA</vt:lpstr>
      <vt:lpstr>2_GSMA</vt:lpstr>
      <vt:lpstr>3_GSMA</vt:lpstr>
      <vt:lpstr>Internet of Things Programme  Overview</vt:lpstr>
      <vt:lpstr>Introduction</vt:lpstr>
      <vt:lpstr>LTE-M is becoming the commonly used term for LTE CAT M1 adopted by both the media and industry </vt:lpstr>
      <vt:lpstr>Technology logo </vt:lpstr>
      <vt:lpstr>Proposed LTE-M logo design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NB-IoT Universal Label Development</dc:title>
  <dc:creator>Eric Yu</dc:creator>
  <cp:lastModifiedBy>Adrian Scrase</cp:lastModifiedBy>
  <cp:revision>79</cp:revision>
  <cp:lastPrinted>2017-09-07T08:26:25Z</cp:lastPrinted>
  <dcterms:created xsi:type="dcterms:W3CDTF">2017-09-06T09:48:25Z</dcterms:created>
  <dcterms:modified xsi:type="dcterms:W3CDTF">2017-09-27T06:58:21Z</dcterms:modified>
</cp:coreProperties>
</file>