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15" r:id="rId2"/>
    <p:sldMasterId id="2147483719" r:id="rId3"/>
    <p:sldMasterId id="2147483726" r:id="rId4"/>
  </p:sldMasterIdLst>
  <p:notesMasterIdLst>
    <p:notesMasterId r:id="rId15"/>
  </p:notesMasterIdLst>
  <p:sldIdLst>
    <p:sldId id="533" r:id="rId5"/>
    <p:sldId id="665" r:id="rId6"/>
    <p:sldId id="676" r:id="rId7"/>
    <p:sldId id="677" r:id="rId8"/>
    <p:sldId id="678" r:id="rId9"/>
    <p:sldId id="681" r:id="rId10"/>
    <p:sldId id="684" r:id="rId11"/>
    <p:sldId id="682" r:id="rId12"/>
    <p:sldId id="683" r:id="rId13"/>
    <p:sldId id="674" r:id="rId14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8329"/>
    <a:srgbClr val="69941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1263" autoAdjust="0"/>
    <p:restoredTop sz="92278" autoAdjust="0"/>
  </p:normalViewPr>
  <p:slideViewPr>
    <p:cSldViewPr>
      <p:cViewPr>
        <p:scale>
          <a:sx n="110" d="100"/>
          <a:sy n="110" d="100"/>
        </p:scale>
        <p:origin x="-1632" y="-240"/>
      </p:cViewPr>
      <p:guideLst>
        <p:guide orient="horz" pos="572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4140" y="-6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21.04.2017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30B7708-7774-4AB2-93A0-06F9AE024BD4}" type="slidenum">
              <a:rPr lang="de-CH" smtClean="0"/>
              <a:pPr eaLnBrk="1" hangingPunct="1"/>
              <a:t>1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goal of the NGMN alliance is: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Enable creation of desirable products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Provide viable economic incentives 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built on feasible technology</a:t>
            </a:r>
          </a:p>
          <a:p>
            <a:pPr marL="228609" indent="-228609">
              <a:lnSpc>
                <a:spcPct val="110000"/>
              </a:lnSpc>
              <a:defRPr/>
            </a:pPr>
            <a:endParaRPr lang="en-GB" sz="800" dirty="0"/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The role of NGMN alliance is to: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Articulate requirements of future mobile broadband</a:t>
            </a:r>
            <a:r>
              <a:rPr lang="en-GB" sz="900" dirty="0">
                <a:solidFill>
                  <a:srgbClr val="CC3300"/>
                </a:solidFill>
              </a:rPr>
              <a:t> </a:t>
            </a:r>
            <a:r>
              <a:rPr lang="en-GB" sz="900" dirty="0"/>
              <a:t>networks, devices &amp; services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Drive customer &amp; service centric innovation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Collate and uses the expertise of its partners to develop a viable ecosystem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Promote the adoption of NGMN technologies by the industry and users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business driven with a strong focus on end-to-end requirements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Minimise fragmentation of technologies &amp; maximises economies of scale</a:t>
            </a:r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organisation of the NGMN as of </a:t>
            </a:r>
            <a:r>
              <a:rPr lang="en-GB" sz="800" dirty="0" err="1"/>
              <a:t>JUne</a:t>
            </a:r>
            <a:r>
              <a:rPr lang="en-GB" sz="800" dirty="0"/>
              <a:t> 2008: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19 Members who are mobile operators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28 Sponsors who are vendors of various size, but do include all the key manufacturers of devices and infrastructures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3 University advisors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endParaRPr lang="en-GB" sz="800" dirty="0"/>
          </a:p>
          <a:p>
            <a:pPr marL="1600270" lvl="3" indent="-228609">
              <a:lnSpc>
                <a:spcPct val="80000"/>
              </a:lnSpc>
              <a:defRPr/>
            </a:pPr>
            <a:r>
              <a:rPr lang="en-GB" sz="800" dirty="0"/>
              <a:t> 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key working groups of the NGMN are: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IPR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Spectrum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Ecosystem Development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Technology currently focused on the networks and devices and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Trials, both technology trials and eventually customer trials.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endParaRPr lang="en-GB" sz="800" dirty="0"/>
          </a:p>
          <a:p>
            <a:pPr marL="685830" lvl="1" indent="-228609">
              <a:lnSpc>
                <a:spcPct val="80000"/>
              </a:lnSpc>
              <a:defRPr/>
            </a:pPr>
            <a:r>
              <a:rPr lang="en-GB" sz="800" dirty="0"/>
              <a:t>One may also want to point out that the NGMN LTD is a very small operation with 6 staff including Peter Meissner as its operating officer.</a:t>
            </a:r>
          </a:p>
          <a:p>
            <a:pPr marL="685830" lvl="1" indent="-228609">
              <a:lnSpc>
                <a:spcPct val="80000"/>
              </a:lnSpc>
              <a:defRPr/>
            </a:pPr>
            <a:endParaRPr lang="en-GB" sz="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7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NGMN as an open forum will continue to reach out and work together with all ecosystem stakeholders to promote an orchestrated effort for global and aligned development. </a:t>
            </a:r>
          </a:p>
          <a:p>
            <a:endParaRPr lang="de-CH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de-C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/>
              <a:pPr>
                <a:defRPr/>
              </a:pPr>
              <a:t>6</a:t>
            </a:fld>
            <a:endParaRPr lang="de-C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dirty="0" smtClean="0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8218" indent="-287776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51104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11545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71986" indent="-230221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32428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92870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53311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913752" indent="-2302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86BAE42D-1661-48F1-B500-DE48B664581F}" type="slidenum">
              <a:rPr lang="de-CH" smtClean="0">
                <a:solidFill>
                  <a:prstClr val="black"/>
                </a:solidFill>
              </a:rPr>
              <a:pPr eaLnBrk="1" hangingPunct="1"/>
              <a:t>8</a:t>
            </a:fld>
            <a:endParaRPr lang="de-CH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1C8456-8F57-4A7D-87AB-B1BCC11A3A78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de-C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836C69D-A21B-4FA3-A179-C96A3FD29EC9}" type="slidenum">
              <a:rPr lang="de-CH" smtClean="0">
                <a:ea typeface="MS PGothic" pitchFamily="34" charset="-128"/>
              </a:rPr>
              <a:pPr eaLnBrk="1" hangingPunct="1"/>
              <a:t>10</a:t>
            </a:fld>
            <a:endParaRPr lang="de-CH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prstClr val="black">
                    <a:tint val="75000"/>
                  </a:prstClr>
                </a:solidFill>
              </a:rPr>
              <a:t>Hamid Akhavan,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NGMN Industry Conference, June </a:t>
            </a:r>
            <a:r>
              <a:rPr lang="en-GB">
                <a:solidFill>
                  <a:prstClr val="black">
                    <a:tint val="75000"/>
                  </a:prstClr>
                </a:solidFill>
              </a:rPr>
              <a:t>26</a:t>
            </a:r>
            <a:r>
              <a:rPr lang="en-GB" baseline="30000">
                <a:solidFill>
                  <a:prstClr val="black">
                    <a:tint val="75000"/>
                  </a:prstClr>
                </a:solidFill>
              </a:rPr>
              <a:t>th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, 2008			</a:t>
            </a:r>
            <a:fld id="{259229E6-4F67-4189-A6C7-0F8BC89CCC38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77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8755D-335C-AE4A-A85B-1A64B1E871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22570"/>
            <a:ext cx="8229600" cy="490359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013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62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322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83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BE5711D-276D-464D-A128-8B1D47162BCE}" type="datetimeFigureOut">
              <a:rPr lang="en-GB" smtClean="0">
                <a:solidFill>
                  <a:prstClr val="black"/>
                </a:solidFill>
              </a:rPr>
              <a:pPr/>
              <a:t>21/04/2017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B6EA-9406-444E-A902-D093EF58402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52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1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89D9C-E1C6-4362-A2E6-71811C01D0EF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96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2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Textmasterformate durch Klicken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39AD3-BD42-41FC-9EC5-95BDC0AFCD8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669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7B594D17-98ED-4B96-A276-F146DBC5656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4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60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1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13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17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12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CF17A9F-E26E-475C-8BFE-CD3A096F8E84}" type="datetime1">
              <a:rPr lang="de-DE">
                <a:solidFill>
                  <a:prstClr val="black"/>
                </a:solidFill>
                <a:latin typeface="Arial"/>
              </a:rPr>
              <a:pPr>
                <a:defRPr/>
              </a:pPr>
              <a:t>21.04.2017</a:t>
            </a:fld>
            <a:endParaRPr lang="de-CH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prstClr val="black"/>
                </a:solidFill>
                <a:latin typeface="Arial"/>
              </a:rPr>
              <a:t>NGMN - CONFIDENTIAL</a:t>
            </a:r>
            <a:endParaRPr lang="de-CH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75475" y="6453188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63DE03E-61A9-442A-BB4E-1A50DF0809EC}" type="slidenum">
              <a:rPr lang="de-CH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7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0402F7-C96F-48A5-A784-A818119644A4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08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92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65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405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8" descr="NGMN Logo groß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214315"/>
            <a:ext cx="179070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1527193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66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F1D53B9-069D-4EA5-94A1-F4403350955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81" y="560406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9269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92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65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405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14859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6" y="560402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  <p:pic>
        <p:nvPicPr>
          <p:cNvPr id="10" name="Grafik 9" descr="NGMN Logo groß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460680" y="130077"/>
            <a:ext cx="1575816" cy="1186688"/>
          </a:xfrm>
          <a:prstGeom prst="rect">
            <a:avLst/>
          </a:prstGeom>
        </p:spPr>
      </p:pic>
      <p:sp>
        <p:nvSpPr>
          <p:cNvPr id="11" name="Rechteck 10"/>
          <p:cNvSpPr/>
          <p:nvPr userDrawn="1"/>
        </p:nvSpPr>
        <p:spPr>
          <a:xfrm>
            <a:off x="0" y="1527189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0" y="1428762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1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.png"/><Relationship Id="rId21" Type="http://schemas.openxmlformats.org/officeDocument/2006/relationships/image" Target="../media/image17.png"/><Relationship Id="rId34" Type="http://schemas.openxmlformats.org/officeDocument/2006/relationships/image" Target="../media/image30.png"/><Relationship Id="rId42" Type="http://schemas.openxmlformats.org/officeDocument/2006/relationships/image" Target="../media/image38.png"/><Relationship Id="rId47" Type="http://schemas.openxmlformats.org/officeDocument/2006/relationships/image" Target="../media/image43.png"/><Relationship Id="rId50" Type="http://schemas.openxmlformats.org/officeDocument/2006/relationships/image" Target="../media/image46.png"/><Relationship Id="rId55" Type="http://schemas.openxmlformats.org/officeDocument/2006/relationships/image" Target="../media/image51.png"/><Relationship Id="rId63" Type="http://schemas.openxmlformats.org/officeDocument/2006/relationships/image" Target="../media/image59.png"/><Relationship Id="rId68" Type="http://schemas.openxmlformats.org/officeDocument/2006/relationships/image" Target="../media/image64.png"/><Relationship Id="rId76" Type="http://schemas.openxmlformats.org/officeDocument/2006/relationships/image" Target="../media/image72.png"/><Relationship Id="rId84" Type="http://schemas.openxmlformats.org/officeDocument/2006/relationships/image" Target="../media/image80.png"/><Relationship Id="rId89" Type="http://schemas.openxmlformats.org/officeDocument/2006/relationships/image" Target="../media/image85.png"/><Relationship Id="rId97" Type="http://schemas.openxmlformats.org/officeDocument/2006/relationships/image" Target="../media/image93.png"/><Relationship Id="rId7" Type="http://schemas.openxmlformats.org/officeDocument/2006/relationships/image" Target="../media/image3.png"/><Relationship Id="rId71" Type="http://schemas.openxmlformats.org/officeDocument/2006/relationships/image" Target="../media/image67.png"/><Relationship Id="rId92" Type="http://schemas.openxmlformats.org/officeDocument/2006/relationships/image" Target="../media/image88.png"/><Relationship Id="rId2" Type="http://schemas.openxmlformats.org/officeDocument/2006/relationships/tags" Target="../tags/tag2.xml"/><Relationship Id="rId16" Type="http://schemas.openxmlformats.org/officeDocument/2006/relationships/image" Target="../media/image12.png"/><Relationship Id="rId29" Type="http://schemas.openxmlformats.org/officeDocument/2006/relationships/image" Target="../media/image25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openxmlformats.org/officeDocument/2006/relationships/image" Target="../media/image33.png"/><Relationship Id="rId40" Type="http://schemas.openxmlformats.org/officeDocument/2006/relationships/image" Target="../media/image36.png"/><Relationship Id="rId45" Type="http://schemas.openxmlformats.org/officeDocument/2006/relationships/image" Target="../media/image41.png"/><Relationship Id="rId53" Type="http://schemas.openxmlformats.org/officeDocument/2006/relationships/image" Target="../media/image49.png"/><Relationship Id="rId58" Type="http://schemas.openxmlformats.org/officeDocument/2006/relationships/image" Target="../media/image54.jpeg"/><Relationship Id="rId66" Type="http://schemas.openxmlformats.org/officeDocument/2006/relationships/image" Target="../media/image62.png"/><Relationship Id="rId74" Type="http://schemas.openxmlformats.org/officeDocument/2006/relationships/image" Target="../media/image70.png"/><Relationship Id="rId79" Type="http://schemas.openxmlformats.org/officeDocument/2006/relationships/image" Target="../media/image75.png"/><Relationship Id="rId87" Type="http://schemas.openxmlformats.org/officeDocument/2006/relationships/image" Target="../media/image8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7.png"/><Relationship Id="rId82" Type="http://schemas.openxmlformats.org/officeDocument/2006/relationships/image" Target="../media/image78.png"/><Relationship Id="rId90" Type="http://schemas.openxmlformats.org/officeDocument/2006/relationships/image" Target="../media/image86.png"/><Relationship Id="rId95" Type="http://schemas.openxmlformats.org/officeDocument/2006/relationships/image" Target="../media/image91.png"/><Relationship Id="rId19" Type="http://schemas.openxmlformats.org/officeDocument/2006/relationships/image" Target="../media/image1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image" Target="../media/image39.png"/><Relationship Id="rId48" Type="http://schemas.openxmlformats.org/officeDocument/2006/relationships/image" Target="../media/image44.png"/><Relationship Id="rId56" Type="http://schemas.openxmlformats.org/officeDocument/2006/relationships/image" Target="../media/image52.png"/><Relationship Id="rId64" Type="http://schemas.openxmlformats.org/officeDocument/2006/relationships/image" Target="../media/image60.png"/><Relationship Id="rId69" Type="http://schemas.openxmlformats.org/officeDocument/2006/relationships/image" Target="../media/image65.png"/><Relationship Id="rId77" Type="http://schemas.openxmlformats.org/officeDocument/2006/relationships/image" Target="../media/image73.png"/><Relationship Id="rId8" Type="http://schemas.openxmlformats.org/officeDocument/2006/relationships/image" Target="../media/image4.png"/><Relationship Id="rId51" Type="http://schemas.openxmlformats.org/officeDocument/2006/relationships/image" Target="../media/image47.png"/><Relationship Id="rId72" Type="http://schemas.openxmlformats.org/officeDocument/2006/relationships/image" Target="../media/image68.png"/><Relationship Id="rId80" Type="http://schemas.openxmlformats.org/officeDocument/2006/relationships/image" Target="../media/image76.png"/><Relationship Id="rId85" Type="http://schemas.openxmlformats.org/officeDocument/2006/relationships/image" Target="../media/image81.png"/><Relationship Id="rId93" Type="http://schemas.openxmlformats.org/officeDocument/2006/relationships/image" Target="../media/image89.png"/><Relationship Id="rId98" Type="http://schemas.openxmlformats.org/officeDocument/2006/relationships/image" Target="../media/image94.png"/><Relationship Id="rId3" Type="http://schemas.openxmlformats.org/officeDocument/2006/relationships/tags" Target="../tags/tag3.xm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4.png"/><Relationship Id="rId46" Type="http://schemas.openxmlformats.org/officeDocument/2006/relationships/image" Target="../media/image42.png"/><Relationship Id="rId59" Type="http://schemas.openxmlformats.org/officeDocument/2006/relationships/image" Target="../media/image55.png"/><Relationship Id="rId67" Type="http://schemas.openxmlformats.org/officeDocument/2006/relationships/image" Target="../media/image63.png"/><Relationship Id="rId20" Type="http://schemas.openxmlformats.org/officeDocument/2006/relationships/image" Target="../media/image16.png"/><Relationship Id="rId41" Type="http://schemas.openxmlformats.org/officeDocument/2006/relationships/image" Target="../media/image37.png"/><Relationship Id="rId54" Type="http://schemas.openxmlformats.org/officeDocument/2006/relationships/image" Target="../media/image50.png"/><Relationship Id="rId62" Type="http://schemas.openxmlformats.org/officeDocument/2006/relationships/image" Target="../media/image58.png"/><Relationship Id="rId70" Type="http://schemas.openxmlformats.org/officeDocument/2006/relationships/image" Target="../media/image66.png"/><Relationship Id="rId75" Type="http://schemas.openxmlformats.org/officeDocument/2006/relationships/image" Target="../media/image71.png"/><Relationship Id="rId83" Type="http://schemas.openxmlformats.org/officeDocument/2006/relationships/image" Target="../media/image79.png"/><Relationship Id="rId88" Type="http://schemas.openxmlformats.org/officeDocument/2006/relationships/image" Target="../media/image84.png"/><Relationship Id="rId91" Type="http://schemas.openxmlformats.org/officeDocument/2006/relationships/image" Target="../media/image87.png"/><Relationship Id="rId96" Type="http://schemas.openxmlformats.org/officeDocument/2006/relationships/image" Target="../media/image92.png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openxmlformats.org/officeDocument/2006/relationships/image" Target="../media/image45.png"/><Relationship Id="rId57" Type="http://schemas.openxmlformats.org/officeDocument/2006/relationships/image" Target="../media/image53.png"/><Relationship Id="rId10" Type="http://schemas.openxmlformats.org/officeDocument/2006/relationships/image" Target="../media/image6.png"/><Relationship Id="rId31" Type="http://schemas.openxmlformats.org/officeDocument/2006/relationships/image" Target="../media/image27.png"/><Relationship Id="rId44" Type="http://schemas.openxmlformats.org/officeDocument/2006/relationships/image" Target="../media/image40.png"/><Relationship Id="rId52" Type="http://schemas.openxmlformats.org/officeDocument/2006/relationships/image" Target="../media/image48.png"/><Relationship Id="rId60" Type="http://schemas.openxmlformats.org/officeDocument/2006/relationships/image" Target="../media/image56.png"/><Relationship Id="rId65" Type="http://schemas.openxmlformats.org/officeDocument/2006/relationships/image" Target="../media/image61.png"/><Relationship Id="rId73" Type="http://schemas.openxmlformats.org/officeDocument/2006/relationships/image" Target="../media/image69.png"/><Relationship Id="rId78" Type="http://schemas.openxmlformats.org/officeDocument/2006/relationships/image" Target="../media/image74.png"/><Relationship Id="rId81" Type="http://schemas.openxmlformats.org/officeDocument/2006/relationships/image" Target="../media/image77.png"/><Relationship Id="rId86" Type="http://schemas.openxmlformats.org/officeDocument/2006/relationships/image" Target="../media/image82.png"/><Relationship Id="rId94" Type="http://schemas.openxmlformats.org/officeDocument/2006/relationships/image" Target="../media/image90.png"/><Relationship Id="rId99" Type="http://schemas.openxmlformats.org/officeDocument/2006/relationships/image" Target="../media/image95.png"/><Relationship Id="rId4" Type="http://schemas.openxmlformats.org/officeDocument/2006/relationships/tags" Target="../tags/tag4.xml"/><Relationship Id="rId9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9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18" Type="http://schemas.openxmlformats.org/officeDocument/2006/relationships/image" Target="../media/image111.jpe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jpeg"/><Relationship Id="rId17" Type="http://schemas.openxmlformats.org/officeDocument/2006/relationships/image" Target="../media/image11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11" Type="http://schemas.openxmlformats.org/officeDocument/2006/relationships/image" Target="../media/image104.gif"/><Relationship Id="rId5" Type="http://schemas.openxmlformats.org/officeDocument/2006/relationships/image" Target="../media/image98.png"/><Relationship Id="rId15" Type="http://schemas.openxmlformats.org/officeDocument/2006/relationships/image" Target="../media/image108.jpeg"/><Relationship Id="rId10" Type="http://schemas.openxmlformats.org/officeDocument/2006/relationships/image" Target="../media/image103.jpeg"/><Relationship Id="rId19" Type="http://schemas.openxmlformats.org/officeDocument/2006/relationships/image" Target="../media/image112.png"/><Relationship Id="rId4" Type="http://schemas.openxmlformats.org/officeDocument/2006/relationships/image" Target="../media/image97.png"/><Relationship Id="rId9" Type="http://schemas.openxmlformats.org/officeDocument/2006/relationships/image" Target="../media/image102.jpeg"/><Relationship Id="rId14" Type="http://schemas.openxmlformats.org/officeDocument/2006/relationships/image" Target="../media/image10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tags" Target="../tags/tag7.xml"/><Relationship Id="rId7" Type="http://schemas.openxmlformats.org/officeDocument/2006/relationships/image" Target="../media/image115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4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1074738" y="1662113"/>
            <a:ext cx="7612062" cy="128587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GB" dirty="0"/>
              <a:t>NGMN Alliance </a:t>
            </a:r>
            <a:r>
              <a:rPr lang="en-GB" dirty="0" smtClean="0"/>
              <a:t>Update</a:t>
            </a:r>
            <a:endParaRPr lang="en-US" dirty="0">
              <a:solidFill>
                <a:srgbClr val="468329"/>
              </a:solidFill>
            </a:endParaRP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940152" y="4005064"/>
            <a:ext cx="2880320" cy="187220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/>
              <a:t>NGMN Alliance</a:t>
            </a:r>
          </a:p>
          <a:p>
            <a:pPr eaLnBrk="1" hangingPunct="1">
              <a:defRPr/>
            </a:pPr>
            <a:r>
              <a:rPr lang="en-US" sz="2000" b="1" dirty="0" smtClean="0"/>
              <a:t>25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April 2017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b="1" dirty="0" smtClean="0"/>
              <a:t>3GPP PCG#38</a:t>
            </a:r>
          </a:p>
          <a:p>
            <a:pPr eaLnBrk="1" hangingPunct="1">
              <a:defRPr/>
            </a:pPr>
            <a:r>
              <a:rPr lang="en-US" sz="2000" b="1" dirty="0" smtClean="0"/>
              <a:t>Palm Beach, FL, USA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804248" y="6165304"/>
            <a:ext cx="2133600" cy="365125"/>
          </a:xfrm>
        </p:spPr>
        <p:txBody>
          <a:bodyPr/>
          <a:lstStyle/>
          <a:p>
            <a:pPr>
              <a:defRPr/>
            </a:pPr>
            <a:fld id="{AC6A58E9-11B2-4A51-90AE-14D5AE04BA6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Textplatzhalter 7"/>
          <p:cNvSpPr txBox="1">
            <a:spLocks/>
          </p:cNvSpPr>
          <p:nvPr/>
        </p:nvSpPr>
        <p:spPr>
          <a:xfrm>
            <a:off x="1115618" y="2780928"/>
            <a:ext cx="9001125" cy="464343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§"/>
              <a:defRPr sz="28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Arial" charset="0"/>
              <a:buChar char="–"/>
              <a:defRPr sz="26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"/>
              <a:defRPr sz="24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89549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600" dirty="0" smtClean="0"/>
              <a:t>NGMN Industry Conference</a:t>
            </a:r>
            <a:endParaRPr lang="en-GB" sz="2600" dirty="0">
              <a:solidFill>
                <a:srgbClr val="468329"/>
              </a:solidFill>
              <a:latin typeface="+mj-lt"/>
            </a:endParaRPr>
          </a:p>
        </p:txBody>
      </p:sp>
      <p:sp>
        <p:nvSpPr>
          <p:cNvPr id="6147" name="Foliennummernplatzhalter 5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06D7A5-8617-4689-A030-73AFC35EB900}" type="slidenum">
              <a:rPr lang="en-GB" sz="1000" smtClean="0">
                <a:solidFill>
                  <a:srgbClr val="898989"/>
                </a:solidFill>
                <a:latin typeface="DIN 1451 Com Mittelschrift"/>
                <a:ea typeface="MS PGothic" pitchFamily="34" charset="-128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sz="1000" smtClean="0">
              <a:solidFill>
                <a:srgbClr val="898989"/>
              </a:solidFill>
              <a:latin typeface="DIN 1451 Com Mittelschrift"/>
              <a:ea typeface="MS PGothic" pitchFamily="34" charset="-128"/>
            </a:endParaRPr>
          </a:p>
        </p:txBody>
      </p:sp>
      <p:sp>
        <p:nvSpPr>
          <p:cNvPr id="6148" name="Textfeld 4"/>
          <p:cNvSpPr txBox="1">
            <a:spLocks noChangeArrowheads="1"/>
          </p:cNvSpPr>
          <p:nvPr/>
        </p:nvSpPr>
        <p:spPr bwMode="auto">
          <a:xfrm>
            <a:off x="243283" y="1844824"/>
            <a:ext cx="86409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36000"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r>
              <a:rPr lang="de-DE" sz="2000" b="1" spc="50" dirty="0" smtClean="0">
                <a:latin typeface="Arial" charset="0"/>
                <a:cs typeface="Arial" charset="0"/>
              </a:rPr>
              <a:t>NGMN </a:t>
            </a:r>
            <a:r>
              <a:rPr lang="de-DE" sz="2000" b="1" spc="50" dirty="0" err="1">
                <a:latin typeface="Arial" charset="0"/>
                <a:cs typeface="Arial" charset="0"/>
              </a:rPr>
              <a:t>Industry</a:t>
            </a:r>
            <a:r>
              <a:rPr lang="de-DE" sz="2000" b="1" spc="50" dirty="0">
                <a:latin typeface="Arial" charset="0"/>
                <a:cs typeface="Arial" charset="0"/>
              </a:rPr>
              <a:t> Conference &amp; </a:t>
            </a:r>
            <a:r>
              <a:rPr lang="de-DE" sz="2000" b="1" spc="50" dirty="0" smtClean="0">
                <a:latin typeface="Arial" charset="0"/>
                <a:cs typeface="Arial" charset="0"/>
              </a:rPr>
              <a:t>Exhibition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planned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for</a:t>
            </a:r>
            <a:r>
              <a:rPr lang="de-DE" sz="2000" b="1" spc="50" dirty="0" smtClean="0">
                <a:latin typeface="Arial" charset="0"/>
                <a:cs typeface="Arial" charset="0"/>
              </a:rPr>
              <a:t> 2018 –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location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and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date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to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be</a:t>
            </a:r>
            <a:r>
              <a:rPr lang="de-DE" sz="2000" b="1" spc="50" dirty="0" smtClean="0">
                <a:latin typeface="Arial" charset="0"/>
                <a:cs typeface="Arial" charset="0"/>
              </a:rPr>
              <a:t> </a:t>
            </a:r>
            <a:r>
              <a:rPr lang="de-DE" sz="2000" b="1" spc="50" dirty="0" err="1" smtClean="0">
                <a:latin typeface="Arial" charset="0"/>
                <a:cs typeface="Arial" charset="0"/>
              </a:rPr>
              <a:t>announced</a:t>
            </a:r>
            <a:endParaRPr lang="de-DE" sz="2000" b="1" spc="50" dirty="0" smtClean="0">
              <a:latin typeface="Arial" charset="0"/>
              <a:cs typeface="Arial" charset="0"/>
            </a:endParaRPr>
          </a:p>
          <a:p>
            <a:pPr marL="285750" lvl="2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endParaRPr lang="de-DE" sz="2000" spc="50" dirty="0">
              <a:latin typeface="Arial" charset="0"/>
              <a:cs typeface="Arial" charset="0"/>
            </a:endParaRPr>
          </a:p>
          <a:p>
            <a:pPr marL="449263" lvl="2" indent="-182563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Symbol" panose="05050102010706020507" pitchFamily="18" charset="2"/>
              <a:buChar char="-"/>
              <a:defRPr/>
            </a:pPr>
            <a:endParaRPr lang="de-DE" sz="2000" spc="50" dirty="0">
              <a:latin typeface="Arial" charset="0"/>
              <a:ea typeface="MS PGothic" pitchFamily="34" charset="-128"/>
              <a:cs typeface="Arial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568E14"/>
              </a:buClr>
              <a:buSzPct val="100000"/>
              <a:buFont typeface="Wingdings" pitchFamily="2" charset="2"/>
              <a:buChar char="§"/>
              <a:defRPr/>
            </a:pPr>
            <a:endParaRPr lang="en-US" sz="2000" dirty="0" smtClean="0">
              <a:ea typeface="MS PGothic" pitchFamily="34" charset="-128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2121"/>
            <a:ext cx="9145322" cy="414587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2564904"/>
            <a:ext cx="9145322" cy="429309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1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405"/>
            <a:ext cx="6900863" cy="511175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32"/>
            <a:ext cx="8999538" cy="464347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Update </a:t>
            </a:r>
            <a:r>
              <a:rPr lang="en-GB" sz="2000" dirty="0"/>
              <a:t>on NGMN Partnership </a:t>
            </a:r>
            <a:r>
              <a:rPr lang="en-GB" sz="2000" dirty="0" smtClean="0"/>
              <a:t>and Co-operations</a:t>
            </a:r>
            <a:endParaRPr lang="en-GB" sz="20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2000" dirty="0" err="1" smtClean="0"/>
              <a:t>Latest</a:t>
            </a:r>
            <a:r>
              <a:rPr lang="de-DE" sz="2000" dirty="0"/>
              <a:t> </a:t>
            </a:r>
            <a:r>
              <a:rPr lang="de-DE" sz="2000" dirty="0" err="1" smtClean="0"/>
              <a:t>Deliverables</a:t>
            </a:r>
            <a:endParaRPr lang="de-DE" sz="2000" dirty="0" smtClean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2000" dirty="0" smtClean="0"/>
              <a:t>New Work-items</a:t>
            </a:r>
            <a:endParaRPr lang="de-DE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Industry Conference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13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541E5C3-17C2-4F60-BD76-FB339D89709B}" type="slidenum">
              <a:rPr lang="de-CH" altLang="de-DE" sz="1000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de-CH" altLang="de-DE" sz="100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80" y="560406"/>
            <a:ext cx="6950075" cy="492345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The Global Partnership of the NGMN Alliance</a:t>
            </a:r>
            <a:endParaRPr lang="de-DE" sz="2000" dirty="0"/>
          </a:p>
        </p:txBody>
      </p:sp>
      <p:sp>
        <p:nvSpPr>
          <p:cNvPr id="4100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76265" y="1644653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 dirty="0">
                <a:solidFill>
                  <a:srgbClr val="FFFFFF"/>
                </a:solidFill>
              </a:rPr>
              <a:t>Members: NGMN Operators with over 200 networks serving more than 60 % of all global customers,… </a:t>
            </a:r>
          </a:p>
        </p:txBody>
      </p:sp>
      <p:sp>
        <p:nvSpPr>
          <p:cNvPr id="4101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76265" y="3068977"/>
            <a:ext cx="7920037" cy="360039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 dirty="0">
                <a:solidFill>
                  <a:srgbClr val="FFFFFF"/>
                </a:solidFill>
              </a:rPr>
              <a:t>Contributors: NGMN telco vendors, software companies and </a:t>
            </a:r>
            <a:r>
              <a:rPr lang="en-US" altLang="de-DE" sz="1200" b="1" dirty="0" smtClean="0">
                <a:solidFill>
                  <a:srgbClr val="FFFFFF"/>
                </a:solidFill>
              </a:rPr>
              <a:t>many other </a:t>
            </a:r>
            <a:r>
              <a:rPr lang="en-US" altLang="de-DE" sz="1200" b="1" dirty="0">
                <a:solidFill>
                  <a:srgbClr val="FFFFFF"/>
                </a:solidFill>
              </a:rPr>
              <a:t>leading industry players  contributing and driving the advancement of </a:t>
            </a:r>
            <a:r>
              <a:rPr lang="en-US" altLang="de-DE" sz="1200" b="1" dirty="0" smtClean="0">
                <a:solidFill>
                  <a:srgbClr val="FFFFFF"/>
                </a:solidFill>
              </a:rPr>
              <a:t>future mobile network technologies</a:t>
            </a:r>
            <a:r>
              <a:rPr lang="en-US" altLang="de-DE" sz="1200" b="1" dirty="0">
                <a:solidFill>
                  <a:srgbClr val="FFFFFF"/>
                </a:solidFill>
              </a:rPr>
              <a:t>, … </a:t>
            </a:r>
          </a:p>
        </p:txBody>
      </p:sp>
      <p:sp>
        <p:nvSpPr>
          <p:cNvPr id="4102" name="AutoShape 2" descr="data:image/jpeg;base64,/9j/4AAQSkZJRgABAQAAAQABAAD/2wCEAAkGBggGEBUSBxEUFBATFxQVFRQWFRYUFhIWFRAWFhMVGBcYHSceFxojGRQWHy8jJCkqLCwvFiA9NTArNSYrLCkBCQoKDgwOGg8PGi4kHiQqKTUuNDQ1MjU1LzUsMCwuNSkwLzE0LCwsLTUpKSopMCksMDUsLDIsNSopKSwsLCksKf/AABEIAJoBRgMBIgACEQEDEQH/xAAbAAEAAgMBAQAAAAAAAAAAAAAABgcDBAUCCP/EAEcQAAIBAwIEAgYECAsJAAAAAAABAgMEEQUSBgchMRNBIlFhcYGRMqHR0hQ1QnJzgpK0FSMzNkNSYpOio7EWJCZEg7KzwfD/xAAaAQEAAgMBAAAAAAAAAAAAAAAAAwQBAgUG/8QAKxEBAAIBAwIEBAcAAAAAAAAAAAECAwQRMQXREpGh8CFBgeETFSJCUWFx/9oADAMBAAIRAxEAPwC8QAAAAAAAAAAAAAAAAAAAAAAAAAAAAAAAAAAAAAAAAAAAAAAAAAAAAAAAAAAAAAAAAAAAAAAAAAAAAAAAAAAAAAAAAAAAAAAAAAAAAAAAAAAAAAAAAAAAAAAAAAAAAAAAAAAAAAAAAAAAAAAAAAAAAAAAAAAAAAAAAAAAAAAAAAAAAAAADna5xBp/DtPxNSqKK64XeU2vKK8/9F5mzfXkLCDnU8uy9b8kVlrnDlnxPVdXVJVZt9l4jjGK8opJdEv/ALqUNVr8Ol2jJz/Szh018sb14c/Xee1Ztx0elGMfKUvTk/h0ivrOTb81uJrh5dXC9Wyl9071Dlrw4u9GT99Wp9p07bgHQaf0aT/vKn3ipTrenvxFvKO7e2jvHOzS0jmlqkGvw6MKi8+myXzj0+osHQ+JrHXV/EPbPzhLv71/WXuI9R4I0Xypv9uf2mzS4S060alb+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/ADoA5ekcUaNr2VpVzSqtdXGE05Jetx7pfA6gAAAAAAAAAAAAAAAAAAAAAAAAFfce8Z6ZpteNC8q7XGKk1tm+suq+in5Y+ZHafMDh2Pev/l1fukM5t1JVNXuN/k4Je7wo4IecnU9Kxai83vM7z/nZex62+OkUrELto8xeHH0Vd/3dX7p07fjjQ6n0ar/u6n3SgIycXlHZ0/UEu5Hj6Lp6cTb07Nbay8/KF9UOMNHl2q/4J/YZ58W6Q1/K/wCGf2FN2+opeZsS1NestR07HEbbz7+iCc1p+K2bHizTHViqdXq2o42yXd49XrJcfOlrqL8WO19T6KRZw4Iw18NZlre83neVN2P/AAnxXOD6Urvdj1Px4+Iv86DRMOcGrfwXpNZReJV3ChH9d5n/AJcZkW552tTTa1lf2y9KnLY3/ahJVqP1qoYeb98uJ7jTrOxeVX21fhXlGnSl8I+I/iTtXb4X4d0q14cjDiKXh0K8fHqz3bXHxKkZUpZ8mkqXr7En4dq8P8OabCem1l+A04ykqspOSadSW+TeO+9y8vgc/mjRhbaJcQorEYwpRivUlXppL5IjFr/M9/oqv75IMJlecy+FLHb417S9JKS27qnSSym9ie3o/PBs1ePOG6NBV53lHwZNqMt6bk1jMVFek2srKxlZIPyv5f8ADmtaZSr6lbRqVakqu6UpT/JrzjHCUsR6RXYjfL/g/RtU1i9t7+l4lG3dZU4ylLpsuvDjlppyxH1gW9ofG/D/ABHPZpVzCpUSzs9KE2l3ajNJte42b/iXSNKqxo6hcU6dWUXNRnJRzBZzLL6Y9F+fkVHx1oGn8Iavpz0Gn4O+dNyUXLGVcwjnDbxmM2n6za5qWVDUtdsKN2t1OpGhCcctZjK7mpLK6rp6gLHsuO+GtRqqlaXtCVSTxGKmvSfqj5SfsR3iq+ZvLnQNP02pX0qhGjVobJKUHL0o+JGMoyy+vSWU++Uvaa3FXFt9V4Zt6m5+Lc7KFSefSkoqoqrz/a8Fp/nsCd1+YnCttPw6t9QUk8P000n6nJeivmdDVq9K5s606ElKEqNRxlFpqSdKWGmujRUGiaVyxVlCGpXEHdTppzqb6ylTqSjlqKXopRbwlh5x1yb/ACf1KtX0u/oVHmNFTlD2KrRnuS9S3Qb/AFmBv8kLynp+j3FWv9CnWqzl+bC1oyf1IjvA/C1Tmpc17/iWU3SU9qhGTjuljcqal3jThFx7dW5d++drl/u/2Y1HZ3/3n9zpZ+ok/Itwelvb38ern34hj6sBllXJnQ7W7o3GmTq0VRmpypqcpKe3rFKbe+HXGerysrCzkl+ra/pegxUtVr06KfbfNR3Y74T6v4HQKT4S0ehzO1a8uddzUo0HthT3NLDqTjSj067VGm20sZcsvzyYWxo/E+ja/laTc0qrj1cYTTkl63Hul7cDUeKNG0iqqWo3FOlUcHUUZyUfQTeZZfTHov5FTcz+GLXl9Vtr/hmPgtVHFwTbjuUXOOMvopRjOMl2a+OffMm3ttd1zToXCzRr07ZSWWm4TuamVldV0fkBYdpzM4Tvqip0L2nvbwsqcE35JSlFRfzPWo8yOFtLqOnd3lNTTw1HdU2vzTcE0n7GQjmtwHw9oemutpdvGlVjUpJSi5dVKe2SeW89GdHgXlvwxqemW9W9tYzqVaUZTm5TzmXdrEvR+GALC0/UrTVqaq6fUjUpS7Tg1JP19V5+w2SouQFWcVe0svZCdGSXqcvFjJ+9qnH5FugAAAAAAAAAAAAAAAAVRzE5f2mrXzr1p1I+LGP0duMxSi+69i+ZHYcqNOn/AE9b5Q+6XRremLUqeI/Tj1j/AO18fsINHUrKlJxqVqanFtSi5xTTTw003lM8x1TNq8GTfHafDPHZ2NLTBkx/qiN4RVcodPl2uK3yh9h6jygsU+lzW/Zh9hNqV7bS7VIftx+0yRuqH9eP7SOLPU9bH758o7JJ0+H+ETo8p7SP/NVv2YfYZp8q7GK63Nf5U/ukuhe20e9SH7UftPFfV9OgvSr0U/bUh9pD+adQni8+X2QzhxRPCL6TyxsI14NVq0sSXR7MNJ5faPqRbZydDs4xj4j67l6Pufn8TrHtOlxn/Ai2omZtPoo6iaePakfBEObGkfwvpNdRWZUkq8f+k90v8G9fEq/lHRr8SarSq3fpRsrdKPsUIeDRXvxOT/VL9qU4VU41EnFppprKaaw015o1bDRtO0rP8HUKVLdjd4dOFPdjOM7Us4y/mdNXR3mz+J7r82n+8UyKWv8AM9/oqv75ItO7s7fUIOneQjUpy6ShOKlGXXPVPo+qRiWkafGj+DqhS/B8OPhbI+HhvLWzGMZ69gIryc/E1D86v+81CKcsfx/qXvuf35Fs2Vja6dBU7GnCnTjnEIRUIrLbeIrostt/ExWujadY1J1bShShVqZ31I04xnPMtz3SSzLL69QKs5v/AI20z8+H73SNfmxqFHSdcsa91nw6UaNSWFl7YXc5SwvPoi27zRtO1GcJ3tClUqU3mEpwjKUHlPMW1mPVJ9PUVVzKhTq8Q6bGqk1L8HTTw007yaaafdBln5jczdD1rT522iVJVq1w4QUVTqR2rxIyed0VmTxtSWXlnvi/gy9o8N0KMIt1rXw61SC6vqp+Mljvt8WT/ULCsuFdC0+p4tlaW9Or5ThShGS9zS6fA6oYUfw3q3K+ta0/4Zt4wuIwjGonTrz3yUUpTi4ZTUn1+JN+G5cL3Gn3dXhGkoU3GrCo9s4OUoUHJdJ9cJVPrZ3LngThm8m53Fjbym3lvwo9X63hdWdO00ux0+n4VnRp06TzmEIRjB5WHmKWHlAVtyQs6eoaRcUq/wBCpWqwl+bO1oxf1MjfBHFFXlVdV7HiOM1RlJS3xi3tkltVVR7yhOKj26raunfF26dpdjpENmm0adKDe5xpwjCLbSTeIpLOEvkjDq/D+la/FR1ahTrJdt8VJxz32vvH4AROfOXhypcUaNg6tbxpxg5xpyjGnu6J4klKXXHRLtn1YcO4O1m35aareWuut06NaWYVGm44jOcqUnj8mUKjWfJxw/PFq6PwhoWgS3aXa0qc/wCvGK3481ufVL4mbWOHNJ4gSWrW9Oqo/R3xTcc99su6+DAqbmjxLa8f1bXT+GZeNJ1HKU4p7VJxcI4b7qMZTlJ9kkuvfGzxzQjbcQ6XCHaEbWK90bqol/oWbo3C2jcPZek21Ok5dHKMVua9Tk+rXsybNxo2nXlWNa5oUp1qeNlSUIynDDbW2TWVhtvp6wIdzr/FE/0tD/yo7HLb8U2f6GB3b7T7TU4Onf04VKbw3CcVOLaeU8SWOjPdta0LOEYWsIwpxSUYxSjGKXZJLokBUvIP6d/+dQ/7rgt809P0bTtJ3PTqFKk5tOfhwjDe1nDltSz3ff1s3AAAAAAAAAAAAAAAAABCePOV+ncZfxlLFK6S/lEsqeF0VRefv7+/sTYAfL+u8teI9Ab/AAi2lOC/pKa8SDXryuq+OCOuyrJ4dN59W0+wjy6cX3SyB8raPwNruutKytptP8px2xXvk+i+Zb/A3Ju10NqtrW2pWWGqaWYRftf5T9nb3lmAAAAAAAAAAAABhqWdtWkp1acHOPaTinKOHlYbWV1MwAAAAAAAAAAAAAAAAAAAAAAAAAAAAAAAAAAAAAAAAAAAAAAAAAAAAAAAAAAAAAAAAAAAAAAAAAAAAAAAAAAAAAAAAAAAAAAAAAAAAAAAAAAAAAAAAAAAAAAAAAAAAAAAAAAAAAAAAAAAAAAAAAAAAAAAAAAAAAAAAAAAAAAAAAAAAAAAAAAAAAAAAAAAAAAAAAAAD/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de-DE" sz="1800">
              <a:solidFill>
                <a:srgbClr val="000000"/>
              </a:solidFill>
            </a:endParaRPr>
          </a:p>
        </p:txBody>
      </p:sp>
      <p:sp>
        <p:nvSpPr>
          <p:cNvPr id="4103" name="AutoShape 2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76265" y="5373217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tabLst>
                <a:tab pos="185738" algn="l"/>
              </a:tabLs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tabLst>
                <a:tab pos="185738" algn="l"/>
              </a:tabLst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tabLst>
                <a:tab pos="185738" algn="l"/>
              </a:tabLs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85738" algn="l"/>
              </a:tabLs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de-DE" sz="1200" b="1">
                <a:solidFill>
                  <a:srgbClr val="FFFFFF"/>
                </a:solidFill>
              </a:rPr>
              <a:t>Advisors: NGMN research institutes contributing substantially to mid- to long-term innovation,….</a:t>
            </a:r>
            <a:endParaRPr lang="en-US" altLang="de-DE" sz="1200" b="1" dirty="0">
              <a:solidFill>
                <a:srgbClr val="FFFFFF"/>
              </a:solidFill>
            </a:endParaRPr>
          </a:p>
        </p:txBody>
      </p:sp>
      <p:pic>
        <p:nvPicPr>
          <p:cNvPr id="4105" name="Picture 102" descr="C:\Users\kmoschner\Pictures\Partner Slide\Appl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860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07" descr="C:\Users\kmoschner\Pictures\Partner Slide\Cisc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281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08" descr="C:\Users\kmoschner\Pictures\Partner Slide\CommScop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570" y="3500622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09" descr="C:\Users\kmoschner\Pictures\Partner Slide\Datan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18" y="3500622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11" descr="C:\Users\kmoschner\Pictures\Partner Slide\Ericss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456" y="3500622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13" descr="C:\Users\kmoschner\Pictures\Partner Slide\FIH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70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14" descr="C:\Users\kmoschner\Pictures\Partner Slide\Fujitsu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782" y="3868885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15" descr="C:\Users\kmoschner\Pictures\Partner Slide\Huawei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631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17" descr="C:\Users\kmoschner\Pictures\Partner Slide\Intel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43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19" descr="C:\Users\kmoschner\Pictures\Partner Slide\Juniper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597" y="38688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25" descr="C:\Users\kmoschner\Pictures\Partner Slide\NEC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918" y="4225559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126" descr="C:\Users\kmoschner\Pictures\Partner Slide\Nokia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644" y="4225559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127" descr="C:\Users\kmoschner\Pictures\Partner Slide\Qualcomm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062" y="4225557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128" descr="C:\Users\kmoschner\Pictures\Partner Slide\RF DSP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4" y="4592783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130" descr="C:\Users\kmoschner\Pictures\Partner Slide\Samsung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595" y="4592783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131" descr="C:\Users\kmoschner\Pictures\Partner Slide\Spinner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320" y="459278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94" descr="C:\Users\kmoschner\Pictures\Partner Slide\Members\KPN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18" y="1914527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95" descr="C:\Users\kmoschner\Pictures\Partner Slide\Members\AT&amp;T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1914527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191452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Picture 97" descr="C:\Users\kmoschner\Pictures\Partner Slide\Members\BT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1914527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91452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45" y="2275331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88" y="2277263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106" descr="C:\Users\kmoschner\Pictures\Partner Slide\Members\SKTelecom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484" y="2277263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" name="Picture 107" descr="C:\Users\kmoschner\Pictures\Partner Slide\Members\TA Group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860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Picture 108" descr="C:\Users\kmoschner\Pictures\Partner Slide\Members\Tele2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701" y="2276107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Picture 110" descr="C:\Users\kmoschner\Pictures\Partner Slide\Members\Telefonica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43" y="2275331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Picture 113" descr="C:\Users\kmoschner\Pictures\Partner Slide\Members\Telus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50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Picture 114" descr="C:\Users\kmoschner\Pictures\Partner Slide\Members\Turkcell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63" y="2637303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2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967" y="263730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4" name="Picture 119" descr="C:\Users\kmoschner\Pictures\Partner Slide\Advisors\BUPT.pn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46" y="5636349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5" name="Picture 120" descr="C:\Users\kmoschner\Pictures\Partner Slide\Advisors\Eurecom.pn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16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6" name="Picture 121" descr="C:\Users\kmoschner\Pictures\Partner Slide\Advisors\Fraunhofer.pn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61" y="5636349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7" name="Picture 124" descr="C:\Users\kmoschner\Pictures\Partner Slide\Advisors\National Taiwan University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220" y="6002549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8" name="Picture 125" descr="C:\Users\kmoschner\Pictures\Partner Slide\Advisors\NCTU.png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602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Picture 126" descr="C:\Users\kmoschner\Pictures\Partner Slide\Advisors\Peking University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955" y="6002549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0" name="Picture 127" descr="C:\Users\kmoschner\Pictures\Partner Slide\Advisors\RWTH.png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33" y="5636737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1" name="Picture 128" descr="C:\Users\kmoschner\Pictures\Partner Slide\Advisors\University Toronto.png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40" y="6372701"/>
            <a:ext cx="693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Picture 129" descr="C:\Users\kmoschner\Pictures\Partner Slide\Advisors\TNO.pn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484" y="6002545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3" name="Picture 131" descr="C:\Users\kmoschner\Pictures\Partner Slide\Advisors\TU Braunschweig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712" y="6002545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4" name="Picture 132" descr="C:\Users\kmoschner\Pictures\Partner Slide\Advisors\TU Dresden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594" y="600293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6" name="Picture 134" descr="C:\Users\kmoschner\Pictures\Partner Slide\Advisors\University Duisburg.png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831" y="6002933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7" name="Picture 135" descr="C:\Users\kmoschner\Pictures\Partner Slide\Advisors\University Kassel.pn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5" y="6372701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137" descr="C:\Users\kmoschner\Pictures\Partner Slide\Advisors\University Stuttgart.png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84" y="6372701"/>
            <a:ext cx="693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0" name="Picture 80" descr="C:\Users\kmoschner\Pictures\Partner Slide\Members\USCellular.png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68" y="263730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1" name="Picture 82" descr="C:\Users\kmoschner\Pictures\Partner Slide\Sponsors\Spirent.png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286" y="4592785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2" name="Picture 82" descr="C:\Users\kmoschner\Pictures\Partner Slide\Sponsors\Lenovo.pn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286" y="4225557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4" name="Picture 84" descr="C:\Users\kmoschner\Pictures\Partner Slide\Members\KT.png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97" y="1914527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6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781" y="227726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7" name="Picture 86" descr="C:\Users\kmoschner\Pictures\Partner Slide\Advisors\ITRI.png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019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8" name="Picture 87" descr="C:\Users\kmoschner\Pictures\Partner Slide\Advisors\ASTRI.png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87" y="5636349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89" descr="C:\Users\kmoschner\Pictures\Partner Slide\Advisors\TU Darmstadt.jpg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02" y="6002547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1" name="Picture 90" descr="C:\Users\kmoschner\Pictures\Partner Slide\Sponsors\InterDigital.png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283" y="3868885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2" name="Picture 92" descr="C:\Users\kmoschner\Pictures\Partner Slide\Sponsors\Liberty Global.png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841" y="1914915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3" name="Picture 93" descr="C:\Users\kmoschner\Pictures\Partner Slide\Sponsors\ZTE.png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1" y="4963232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4" name="Picture 94" descr="C:\Users\kmoschner\Pictures\Partner Slide\Sponsors\Cohere.png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444" y="3500622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5" name="Picture 94" descr="C:\Users\kmoschner\Pictures\Partner Slide\Members\Chunghwa.png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914527"/>
            <a:ext cx="693738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6" name="Picture 95" descr="C:\Users\kmoschner\Pictures\Partner Slide\Sponsors\LG Electronics.png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12" y="4225557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7" name="Picture 95" descr="C:\Users\kmoschner\Pictures\Partner Slide\Members\Hong Kong Telecom.png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68" y="1914527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0" name="Picture 99" descr="C:\Users\kmoschner\Pictures\Partner Slide\Advisors\New York University.png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471" y="6002549"/>
            <a:ext cx="698500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1" name="Picture 100" descr="C:\Users\kmoschner\Pictures\Partner Slide\Members\Sprint.png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339" y="2277263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2" name="Picture 101" descr="C:\Users\kmoschner\Pictures\Partner Slide\Advisors\NCHU.png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292" y="5636349"/>
            <a:ext cx="695325" cy="30638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4" name="Picture 99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514" y="2637303"/>
            <a:ext cx="695325" cy="30638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85" name="Picture 99" descr="C:\Users\kmoschner\Pictures\Partner Slide\Sponsors\Rohde und Schwarz.png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49" y="4592783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kmoschner\Pictures\Partner Slide\Advisors\National Sun Yat Sen University.pn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83" y="600293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KMoschner\Pictures\Partner Slide\Sponsors\Sisvel.png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49" y="4592783"/>
            <a:ext cx="695455" cy="306000"/>
          </a:xfrm>
          <a:prstGeom prst="rect">
            <a:avLst/>
          </a:prstGeom>
          <a:noFill/>
          <a:ln w="158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Moschner\Pictures\Partner Slide\Sponsors\MPEGLA.png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72" y="4225557"/>
            <a:ext cx="695455" cy="306000"/>
          </a:xfrm>
          <a:prstGeom prst="rect">
            <a:avLst/>
          </a:prstGeom>
          <a:noFill/>
          <a:ln w="158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259" y="2276107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KMoschner\Pictures\Partner Slide\Sponsors\Via_Licensing.png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4" y="4592783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Moschner\Pictures\Partner Slide\Contributors\Gemalto.png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717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KMoschner\Pictures\Partner Slide\Sponsors\AppComSci.png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004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Moschner\Pictures\Partner Slide\Contributors\Anritsu.png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573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KMoschner\Pictures\Partner Slide\Contributors\Microsoft.png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133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KMoschner\Pictures\Partner Slide\Members\Ligado.png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2" y="227726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40" y="1914915"/>
            <a:ext cx="695454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Moschner\Pictures\Partner Slide\Contributors\Amdocs.png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KMoschner\Pictures\Partner Slide\Contributors\GuD.png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162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KMoschner\Pictures\Partner Slide\Contributors\Vectis.png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834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Moschner\Pictures\Partner Slide\Members\TeliaCompany.png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0" y="263730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KMoschner\Pictures\Partner Slide\Contributors\Keysight.png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KMoschner\Pictures\Partner Slide\Contributors\Facebook.png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24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KMoschner\Pictures\Partner Slide\Contributors\P3.png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775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KMoschner\Pictures\Partner Slide\Advisors\TTA.png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14" y="6002544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KMoschner\Pictures\Partner Slide\Advisors\University Waterloo.png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02" y="6371925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KMoschner\Pictures\Partner Slide\Contributors\SM Optics.png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243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KMoschner\Pictures\Partner Slide\Contributors\Mobi Antenna Technologies.png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88" y="422555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KMoschner\Pictures\Partner Slide\Members\T-Mobile US.png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132" y="2276107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KMoschner\Pictures\Partner Slide\Contributors\Rosenberger.png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511" y="45927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KMoschner\Pictures\Partner Slide\Advisors\III.png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34" y="5636348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KMoschner\Pictures\Partner Slide\Contributors\Amphenol.png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00" y="3500620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KMoschner\Pictures\Partner Slide\Contributors\Kathrein.png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37" y="386888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KMoschner\Pictures\Partner Slide\Advisors\National Dong Hwa University.png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1" y="5637123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KMoschner\Pictures\Partner Slide\Members\VEON.png"/>
          <p:cNvPicPr>
            <a:picLocks noChangeAspect="1"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215" y="2637495"/>
            <a:ext cx="695455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feld 27"/>
          <p:cNvSpPr txBox="1"/>
          <p:nvPr/>
        </p:nvSpPr>
        <p:spPr>
          <a:xfrm>
            <a:off x="6953288" y="6669940"/>
            <a:ext cx="15071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/>
              <a:t>Status as of 27</a:t>
            </a:r>
            <a:r>
              <a:rPr lang="en-GB" sz="800" baseline="30000" dirty="0" smtClean="0"/>
              <a:t>th</a:t>
            </a:r>
            <a:r>
              <a:rPr lang="en-GB" sz="800" dirty="0" smtClean="0"/>
              <a:t> March 2017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1894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50" y="474664"/>
            <a:ext cx="7011988" cy="7715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Close Cooperation with</a:t>
            </a:r>
            <a:br>
              <a:rPr lang="en-GB" dirty="0" smtClean="0"/>
            </a:br>
            <a:r>
              <a:rPr lang="en-GB" dirty="0" smtClean="0"/>
              <a:t>Key Industry Organisations</a:t>
            </a:r>
            <a:endParaRPr lang="en-GB" dirty="0"/>
          </a:p>
        </p:txBody>
      </p:sp>
      <p:sp>
        <p:nvSpPr>
          <p:cNvPr id="14340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fld id="{2FF8ECAC-9C8A-47DC-A894-8C8C8EDF7D8C}" type="slidenum">
              <a:rPr lang="en-US">
                <a:solidFill>
                  <a:srgbClr val="898989"/>
                </a:solidFill>
                <a:latin typeface="DIN 1451 Com Mittelschrift" pitchFamily="34" charset="0"/>
              </a:rPr>
              <a:pPr/>
              <a:t>4</a:t>
            </a:fld>
            <a:endParaRPr lang="en-US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pic>
        <p:nvPicPr>
          <p:cNvPr id="1435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68" y="1682651"/>
            <a:ext cx="5222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Grafik 51" descr="gcf_front_0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3123" r="7549" b="3127"/>
          <a:stretch>
            <a:fillRect/>
          </a:stretch>
        </p:blipFill>
        <p:spPr bwMode="auto">
          <a:xfrm>
            <a:off x="6606349" y="2478661"/>
            <a:ext cx="874712" cy="32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2267758" y="3054029"/>
            <a:ext cx="124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908" y="1682649"/>
            <a:ext cx="39211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25" y="2440577"/>
            <a:ext cx="950912" cy="36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990" y="3726439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s://encrypted-tbn0.gstatic.com/images?q=tbn:ANd9GcRgid4d0mbFpeYDGGkRyoFQTlG-OSo3yLpBkuAteBb98iAyCuGFKpozPY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54" y="3726440"/>
            <a:ext cx="640953" cy="39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Bildergebnis für atis logo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AutoShape 4" descr="Bildergebnis für atis logo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6" descr="http://www.atis.org/img/log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074572"/>
            <a:ext cx="1023008" cy="5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:\NGMN Partner\Coop Partners\TAICS\TAICS Logo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822664"/>
            <a:ext cx="1540073" cy="33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:\NGMN Partner\Coop Partners\ETSI\ETSI LogoTag_press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443" y="2478663"/>
            <a:ext cx="828562" cy="36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:\NGMN Partner\Coop Partners\5G Americas\5G Americas logo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1128"/>
            <a:ext cx="914400" cy="44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:\NGMN Partner\Coop Partners\ITU\ITU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88" y="5711723"/>
            <a:ext cx="493936" cy="55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:\NGMN Partner\Coop Partners\WWRF\wwrf-logo-typo-pfade-4c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04" y="1813817"/>
            <a:ext cx="1944550" cy="24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:\NGMN Partner\External Organizations\VDE\VDE_Logo_4c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895" y="5872281"/>
            <a:ext cx="1062042" cy="23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60376" y="175118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2008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460376" y="24559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2009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460376" y="309953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2010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460376" y="374317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2012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460376" y="441362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2014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460376" y="515791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2015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460376" y="582266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2016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6" name="Picture 2" descr="P:\NGMN Partner\Coop Partners\5GPPP\logo-5G-ppp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437061"/>
            <a:ext cx="1070098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Moschner\Pictures\Website\Logos\Cooperation Partners\TDIA_long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958" y="2440561"/>
            <a:ext cx="1828549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feld 30"/>
          <p:cNvSpPr txBox="1"/>
          <p:nvPr/>
        </p:nvSpPr>
        <p:spPr>
          <a:xfrm>
            <a:off x="460376" y="644404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solidFill>
                  <a:prstClr val="black"/>
                </a:solidFill>
                <a:latin typeface="Arial"/>
              </a:rPr>
              <a:t>2017</a:t>
            </a:r>
            <a:endParaRPr lang="en-GB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27" name="Picture 3" descr="C:\Users\KMoschner\Pictures\Website\Logos\Cooperation Partners\5GA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582" y="6444044"/>
            <a:ext cx="111826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:\NGMN Partner\Coop Partners\Small Cell Forum\SCF logo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960" y="1644723"/>
            <a:ext cx="1170877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77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hteck 59"/>
          <p:cNvSpPr/>
          <p:nvPr/>
        </p:nvSpPr>
        <p:spPr>
          <a:xfrm>
            <a:off x="183841" y="2225054"/>
            <a:ext cx="8841331" cy="1836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68561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/>
              <a:t>5G Work-Programme Deliverables and Activities since October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>
              <a:solidFill>
                <a:prstClr val="black"/>
              </a:solidFill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83840" y="1759087"/>
            <a:ext cx="8841333" cy="46596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72000" rIns="72000" anchor="ctr"/>
          <a:lstStyle/>
          <a:p>
            <a:pPr marL="95250" lvl="1" algn="ctr">
              <a:lnSpc>
                <a:spcPts val="12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End-to-end Architecture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2419784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Spectrum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183841" y="4581129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IPR Forum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540270" y="2768466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Architecture Principles agreed by NGMN P1-End-to-End Architecture Framework </a:t>
            </a:r>
            <a:r>
              <a:rPr lang="en-US" sz="1200" dirty="0" smtClean="0">
                <a:solidFill>
                  <a:prstClr val="black"/>
                </a:solidFill>
              </a:rPr>
              <a:t>project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2419804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NGMN 5G Spectrum White Paper</a:t>
            </a:r>
          </a:p>
        </p:txBody>
      </p:sp>
      <p:sp>
        <p:nvSpPr>
          <p:cNvPr id="41" name="Rechteck 40"/>
          <p:cNvSpPr/>
          <p:nvPr/>
        </p:nvSpPr>
        <p:spPr>
          <a:xfrm>
            <a:off x="180902" y="5052672"/>
            <a:ext cx="2079849" cy="10406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Annex: NGMN IPR Forum Recommendations to Improve SEP Declarations</a:t>
            </a: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1301362" y="2289056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Security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4" name="Rectangle 15"/>
          <p:cNvSpPr>
            <a:spLocks noChangeArrowheads="1"/>
          </p:cNvSpPr>
          <p:nvPr/>
        </p:nvSpPr>
        <p:spPr bwMode="auto">
          <a:xfrm>
            <a:off x="4684033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BASTA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6948263" y="4581128"/>
            <a:ext cx="2079848" cy="276871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TF 4.3-10 Connector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01362" y="2768466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5G Security - Mobile Edge Computing / Low Latency / Consistent User Experience</a:t>
            </a:r>
          </a:p>
        </p:txBody>
      </p:sp>
      <p:sp>
        <p:nvSpPr>
          <p:cNvPr id="48" name="Rechteck 47"/>
          <p:cNvSpPr/>
          <p:nvPr/>
        </p:nvSpPr>
        <p:spPr>
          <a:xfrm>
            <a:off x="4684054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de-DE" sz="1200" dirty="0" err="1">
                <a:solidFill>
                  <a:prstClr val="black"/>
                </a:solidFill>
              </a:rPr>
              <a:t>Recommendation</a:t>
            </a:r>
            <a:r>
              <a:rPr lang="de-DE" sz="1200" dirty="0">
                <a:solidFill>
                  <a:prstClr val="black"/>
                </a:solidFill>
              </a:rPr>
              <a:t> on Base Station Antenna Standards (V10.0)</a:t>
            </a:r>
          </a:p>
        </p:txBody>
      </p:sp>
      <p:sp>
        <p:nvSpPr>
          <p:cNvPr id="49" name="Rechteck 48"/>
          <p:cNvSpPr/>
          <p:nvPr/>
        </p:nvSpPr>
        <p:spPr>
          <a:xfrm>
            <a:off x="6945325" y="5052671"/>
            <a:ext cx="2079849" cy="10406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de-DE" sz="1200" dirty="0">
                <a:solidFill>
                  <a:prstClr val="black"/>
                </a:solidFill>
              </a:rPr>
              <a:t>4.3-10 RF Connector Migration </a:t>
            </a:r>
            <a:r>
              <a:rPr lang="de-DE" sz="1200" dirty="0" err="1">
                <a:solidFill>
                  <a:prstClr val="black"/>
                </a:solidFill>
              </a:rPr>
              <a:t>Strategies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50" name="Pfeil nach rechts 49"/>
          <p:cNvSpPr/>
          <p:nvPr/>
        </p:nvSpPr>
        <p:spPr>
          <a:xfrm>
            <a:off x="273736" y="6208740"/>
            <a:ext cx="617805" cy="557821"/>
          </a:xfrm>
          <a:prstGeom prst="rightArrow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 bwMode="auto">
          <a:xfrm>
            <a:off x="963980" y="6157953"/>
            <a:ext cx="7666756" cy="68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ts val="1900"/>
              </a:lnSpc>
            </a:pPr>
            <a:r>
              <a:rPr lang="en-GB" sz="1800" dirty="0" smtClean="0"/>
              <a:t>Guidance Given to International SDOs and other Organisations </a:t>
            </a:r>
            <a:r>
              <a:rPr lang="en-GB" sz="1800" dirty="0"/>
              <a:t> (3GPP and ETSI) via </a:t>
            </a:r>
            <a:r>
              <a:rPr lang="en-GB" sz="1800" dirty="0" smtClean="0"/>
              <a:t>Liaisons, White Papers etc. </a:t>
            </a:r>
            <a:endParaRPr lang="en-GB" sz="1800" dirty="0"/>
          </a:p>
        </p:txBody>
      </p:sp>
      <p:grpSp>
        <p:nvGrpSpPr>
          <p:cNvPr id="56" name="Gruppieren 60"/>
          <p:cNvGrpSpPr>
            <a:grpSpLocks/>
          </p:cNvGrpSpPr>
          <p:nvPr/>
        </p:nvGrpSpPr>
        <p:grpSpPr bwMode="auto">
          <a:xfrm>
            <a:off x="368630" y="6190143"/>
            <a:ext cx="214262" cy="383380"/>
            <a:chOff x="571500" y="2357438"/>
            <a:chExt cx="1344613" cy="1857375"/>
          </a:xfrm>
        </p:grpSpPr>
        <p:sp>
          <p:nvSpPr>
            <p:cNvPr id="57" name="Rechteck 56"/>
            <p:cNvSpPr/>
            <p:nvPr>
              <p:custDataLst>
                <p:tags r:id="rId1"/>
              </p:custDataLst>
            </p:nvPr>
          </p:nvSpPr>
          <p:spPr>
            <a:xfrm>
              <a:off x="646421" y="2432976"/>
              <a:ext cx="1269692" cy="1781834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58" name="Rechteck 57"/>
            <p:cNvSpPr/>
            <p:nvPr>
              <p:custDataLst>
                <p:tags r:id="rId2"/>
              </p:custDataLst>
            </p:nvPr>
          </p:nvSpPr>
          <p:spPr>
            <a:xfrm>
              <a:off x="614876" y="2406315"/>
              <a:ext cx="1269692" cy="1790721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59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rcRect l="26958" t="9892" r="24654" b="555"/>
            <a:stretch>
              <a:fillRect/>
            </a:stretch>
          </p:blipFill>
          <p:spPr bwMode="auto">
            <a:xfrm>
              <a:off x="571500" y="2357438"/>
              <a:ext cx="1271588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7" name="Picture 3" descr="P:\NGMN Partner\Coop Partners\ETSI\ETSI-BLEU high r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0000">
            <a:off x="1002794" y="2332547"/>
            <a:ext cx="785077" cy="3240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28054" y="4552406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ctangle 15"/>
          <p:cNvSpPr>
            <a:spLocks noChangeArrowheads="1"/>
          </p:cNvSpPr>
          <p:nvPr/>
        </p:nvSpPr>
        <p:spPr bwMode="auto">
          <a:xfrm>
            <a:off x="3540244" y="2289055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End-to-End Architecture FW</a:t>
            </a:r>
            <a:endParaRPr lang="en-GB" sz="1400" b="1" dirty="0">
              <a:solidFill>
                <a:prstClr val="white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5804519" y="2768467"/>
            <a:ext cx="2079849" cy="1140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lnSpc>
                <a:spcPts val="11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5G Network and Service Management including Orchestration</a:t>
            </a:r>
          </a:p>
        </p:txBody>
      </p:sp>
      <p:sp>
        <p:nvSpPr>
          <p:cNvPr id="54" name="Rectangle 15"/>
          <p:cNvSpPr>
            <a:spLocks noChangeArrowheads="1"/>
          </p:cNvSpPr>
          <p:nvPr/>
        </p:nvSpPr>
        <p:spPr bwMode="auto">
          <a:xfrm>
            <a:off x="5804493" y="2289056"/>
            <a:ext cx="2079848" cy="410984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</a:pPr>
            <a:r>
              <a:rPr lang="en-GB" sz="1400" b="1" dirty="0" smtClean="0">
                <a:solidFill>
                  <a:prstClr val="white"/>
                </a:solidFill>
              </a:rPr>
              <a:t>Network Management &amp; Orchestration</a:t>
            </a:r>
            <a:endParaRPr lang="en-GB" sz="1400" b="1" dirty="0">
              <a:solidFill>
                <a:prstClr val="white"/>
              </a:solidFill>
            </a:endParaRPr>
          </a:p>
        </p:txBody>
      </p:sp>
      <p:pic>
        <p:nvPicPr>
          <p:cNvPr id="35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3409263" y="2323893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:\NGMN Partner\Coop Partners\3GPP\ngmn_einzellogos_3GPP_150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33243">
            <a:off x="5652669" y="2316075"/>
            <a:ext cx="781050" cy="34131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Moschner\Documents\Events\1704 PCG\gsm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0000">
            <a:off x="2315001" y="4521290"/>
            <a:ext cx="781896" cy="3420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04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42" y="568546"/>
            <a:ext cx="7209503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NGMN 5G Work-Programme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/>
          </a:p>
        </p:txBody>
      </p:sp>
      <p:sp>
        <p:nvSpPr>
          <p:cNvPr id="20" name="Textfeld 19"/>
          <p:cNvSpPr txBox="1"/>
          <p:nvPr/>
        </p:nvSpPr>
        <p:spPr>
          <a:xfrm>
            <a:off x="8445" y="6698538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iStockphoto.com/  Jamie </a:t>
            </a:r>
            <a:r>
              <a:rPr lang="de-CH" sz="700" i="1" dirty="0" err="1" smtClean="0"/>
              <a:t>Farrant</a:t>
            </a:r>
            <a:r>
              <a:rPr lang="de-CH" sz="700" i="1" dirty="0" smtClean="0"/>
              <a:t>, Andrew Johnson, </a:t>
            </a:r>
            <a:r>
              <a:rPr lang="de-CH" sz="700" i="1" dirty="0" err="1" smtClean="0"/>
              <a:t>alexmillos</a:t>
            </a:r>
            <a:endParaRPr lang="de-CH" sz="700" i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2235258"/>
            <a:ext cx="4341812" cy="439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4658967" y="1844825"/>
            <a:ext cx="4499992" cy="1152265"/>
          </a:xfrm>
        </p:spPr>
        <p:txBody>
          <a:bodyPr/>
          <a:lstStyle/>
          <a:p>
            <a:pPr marL="269875" lvl="1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§"/>
              <a:defRPr/>
            </a:pPr>
            <a:r>
              <a:rPr lang="en-GB" sz="1300" b="1" dirty="0"/>
              <a:t>V2X</a:t>
            </a:r>
          </a:p>
          <a:p>
            <a:pPr marL="269875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IPR Forum</a:t>
            </a:r>
          </a:p>
          <a:p>
            <a:pPr marL="269875" indent="-2698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Spectrum</a:t>
            </a:r>
            <a:endParaRPr lang="en-GB" sz="1300" dirty="0" smtClean="0"/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232131" y="5085185"/>
            <a:ext cx="1979712" cy="1152265"/>
          </a:xfrm>
        </p:spPr>
        <p:txBody>
          <a:bodyPr/>
          <a:lstStyle/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E2E Architecture Framework</a:t>
            </a:r>
          </a:p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Security</a:t>
            </a:r>
            <a:endParaRPr lang="en-US" sz="1300" dirty="0"/>
          </a:p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Operations</a:t>
            </a:r>
            <a:endParaRPr lang="en-GB" sz="1300" dirty="0" smtClean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6300192" y="5085185"/>
            <a:ext cx="2843808" cy="1152265"/>
          </a:xfrm>
        </p:spPr>
        <p:txBody>
          <a:bodyPr/>
          <a:lstStyle/>
          <a:p>
            <a:pPr marL="269875" indent="-269875"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sz="1300" b="1" dirty="0" smtClean="0"/>
              <a:t>5G Trial &amp; Testing Initiative: </a:t>
            </a:r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smtClean="0"/>
              <a:t>Tech. Building Blocks</a:t>
            </a:r>
            <a:endParaRPr lang="de-DE" sz="1300" dirty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smtClean="0"/>
              <a:t>Proof </a:t>
            </a:r>
            <a:r>
              <a:rPr lang="de-DE" sz="1300" dirty="0" err="1" smtClean="0"/>
              <a:t>of</a:t>
            </a:r>
            <a:r>
              <a:rPr lang="de-DE" sz="1300" dirty="0" smtClean="0"/>
              <a:t> </a:t>
            </a:r>
            <a:r>
              <a:rPr lang="de-DE" sz="1300" dirty="0" err="1" smtClean="0"/>
              <a:t>Concept</a:t>
            </a:r>
            <a:endParaRPr lang="de-DE" sz="1300" dirty="0" smtClean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err="1" smtClean="0"/>
              <a:t>Interoperability</a:t>
            </a:r>
            <a:endParaRPr lang="de-DE" sz="1300" dirty="0" smtClean="0"/>
          </a:p>
          <a:p>
            <a:pPr marL="446088" lvl="1" indent="-180975"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de-DE" sz="1300" dirty="0" err="1" smtClean="0"/>
              <a:t>Pre</a:t>
            </a:r>
            <a:r>
              <a:rPr lang="de-DE" sz="1300" dirty="0" smtClean="0"/>
              <a:t>-commercial Networks</a:t>
            </a:r>
            <a:endParaRPr lang="en-GB" sz="1300" dirty="0" smtClean="0"/>
          </a:p>
        </p:txBody>
      </p:sp>
    </p:spTree>
    <p:extLst>
      <p:ext uri="{BB962C8B-B14F-4D97-AF65-F5344CB8AC3E}">
        <p14:creationId xmlns:p14="http://schemas.microsoft.com/office/powerpoint/2010/main" val="27068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Press &amp; Industry Briefing</a:t>
            </a:r>
            <a:br>
              <a:rPr lang="en-GB" dirty="0" smtClean="0"/>
            </a:br>
            <a:r>
              <a:rPr lang="en-GB" dirty="0" smtClean="0"/>
              <a:t>at MWC 2017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KMoschner\Documents\Events\1704 PCG\20170228_PK_NGMN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" y="1687016"/>
            <a:ext cx="7581528" cy="5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2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70582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Announcement of New Work-Items at NGMN Press &amp; Industry Briefing 2017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52254" y="1755591"/>
            <a:ext cx="3672408" cy="338554"/>
          </a:xfrm>
          <a:prstGeom prst="rect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prstClr val="white"/>
                </a:solidFill>
              </a:rPr>
              <a:t>Work-Programme </a:t>
            </a:r>
            <a:r>
              <a:rPr lang="de-DE" sz="1600" b="1" dirty="0" err="1" smtClean="0">
                <a:solidFill>
                  <a:prstClr val="white"/>
                </a:solidFill>
              </a:rPr>
              <a:t>Objectives</a:t>
            </a:r>
            <a:endParaRPr lang="de-DE" sz="1600" b="1" dirty="0">
              <a:solidFill>
                <a:prstClr val="white"/>
              </a:solidFill>
            </a:endParaRPr>
          </a:p>
        </p:txBody>
      </p:sp>
      <p:sp>
        <p:nvSpPr>
          <p:cNvPr id="26" name="Rechteck 62"/>
          <p:cNvSpPr>
            <a:spLocks noChangeArrowheads="1"/>
          </p:cNvSpPr>
          <p:nvPr/>
        </p:nvSpPr>
        <p:spPr bwMode="auto">
          <a:xfrm>
            <a:off x="341020" y="2660924"/>
            <a:ext cx="3294876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prstClr val="black"/>
                </a:solidFill>
              </a:rPr>
              <a:t>Identifying </a:t>
            </a:r>
            <a:r>
              <a:rPr lang="en-US" sz="1400" b="1" dirty="0" smtClean="0">
                <a:solidFill>
                  <a:prstClr val="black"/>
                </a:solidFill>
              </a:rPr>
              <a:t>market </a:t>
            </a:r>
            <a:r>
              <a:rPr lang="en-US" sz="1400" b="1" dirty="0">
                <a:solidFill>
                  <a:prstClr val="black"/>
                </a:solidFill>
              </a:rPr>
              <a:t>requirements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smtClean="0">
                <a:solidFill>
                  <a:prstClr val="black"/>
                </a:solidFill>
              </a:rPr>
              <a:t>and business needs</a:t>
            </a:r>
            <a:endParaRPr lang="en-US" sz="1400" dirty="0">
              <a:solidFill>
                <a:prstClr val="black"/>
              </a:solidFill>
            </a:endParaRPr>
          </a:p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prstClr val="black"/>
                </a:solidFill>
              </a:rPr>
              <a:t>Providing an </a:t>
            </a:r>
            <a:r>
              <a:rPr lang="en-US" sz="1400" b="1" dirty="0">
                <a:solidFill>
                  <a:prstClr val="black"/>
                </a:solidFill>
              </a:rPr>
              <a:t>end-to-end picture </a:t>
            </a:r>
            <a:r>
              <a:rPr lang="en-US" sz="1400" dirty="0">
                <a:solidFill>
                  <a:prstClr val="black"/>
                </a:solidFill>
              </a:rPr>
              <a:t>of the 5G system</a:t>
            </a:r>
          </a:p>
          <a:p>
            <a:pPr marL="182563" indent="-182563"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prstClr val="black"/>
                </a:solidFill>
              </a:rPr>
              <a:t>Assessing and </a:t>
            </a:r>
            <a:r>
              <a:rPr lang="en-US" sz="1400" b="1" dirty="0">
                <a:solidFill>
                  <a:prstClr val="black"/>
                </a:solidFill>
              </a:rPr>
              <a:t>testing 5G technology</a:t>
            </a:r>
            <a:endParaRPr lang="en-US" sz="1400" dirty="0">
              <a:solidFill>
                <a:prstClr val="black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</a:pPr>
            <a:r>
              <a:rPr lang="en-US" sz="1400" dirty="0" smtClean="0">
                <a:solidFill>
                  <a:prstClr val="black"/>
                </a:solidFill>
              </a:rPr>
              <a:t>International </a:t>
            </a:r>
            <a:r>
              <a:rPr lang="en-US" sz="1400" dirty="0">
                <a:solidFill>
                  <a:prstClr val="black"/>
                </a:solidFill>
              </a:rPr>
              <a:t>collaboration </a:t>
            </a:r>
            <a:r>
              <a:rPr lang="en-US" sz="1400" dirty="0" smtClean="0">
                <a:solidFill>
                  <a:prstClr val="black"/>
                </a:solidFill>
              </a:rPr>
              <a:t>is key to </a:t>
            </a:r>
            <a:r>
              <a:rPr lang="en-US" sz="1400" dirty="0">
                <a:solidFill>
                  <a:prstClr val="black"/>
                </a:solidFill>
              </a:rPr>
              <a:t>support </a:t>
            </a:r>
            <a:r>
              <a:rPr lang="en-US" sz="1400" b="1" dirty="0">
                <a:solidFill>
                  <a:prstClr val="black"/>
                </a:solidFill>
              </a:rPr>
              <a:t>global </a:t>
            </a:r>
            <a:r>
              <a:rPr lang="en-US" sz="1400" b="1" dirty="0" smtClean="0">
                <a:solidFill>
                  <a:prstClr val="black"/>
                </a:solidFill>
              </a:rPr>
              <a:t>alignment! 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4211972" y="1755591"/>
            <a:ext cx="4657661" cy="338554"/>
          </a:xfrm>
          <a:prstGeom prst="rect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prstClr val="white"/>
                </a:solidFill>
              </a:rPr>
              <a:t>Work-Items</a:t>
            </a:r>
            <a:endParaRPr lang="de-DE" sz="1600" b="1" dirty="0">
              <a:solidFill>
                <a:prstClr val="white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152254" y="2295540"/>
            <a:ext cx="3672408" cy="439783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4283968" y="2295535"/>
            <a:ext cx="4544583" cy="4301820"/>
            <a:chOff x="4932040" y="-236562"/>
            <a:chExt cx="3495833" cy="3226365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7564" y="-236562"/>
              <a:ext cx="3470309" cy="322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hteck 30"/>
            <p:cNvSpPr/>
            <p:nvPr/>
          </p:nvSpPr>
          <p:spPr>
            <a:xfrm>
              <a:off x="4932040" y="-236562"/>
              <a:ext cx="3470309" cy="3226365"/>
            </a:xfrm>
            <a:prstGeom prst="rect">
              <a:avLst/>
            </a:prstGeom>
            <a:solidFill>
              <a:srgbClr val="FFFFFF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4235956" y="2700789"/>
            <a:ext cx="4728532" cy="3392507"/>
            <a:chOff x="4235956" y="2700789"/>
            <a:chExt cx="4728532" cy="3392507"/>
          </a:xfrm>
        </p:grpSpPr>
        <p:sp>
          <p:nvSpPr>
            <p:cNvPr id="32" name="Rechteck 62"/>
            <p:cNvSpPr>
              <a:spLocks noChangeArrowheads="1"/>
            </p:cNvSpPr>
            <p:nvPr/>
          </p:nvSpPr>
          <p:spPr bwMode="auto">
            <a:xfrm>
              <a:off x="5364088" y="2700789"/>
              <a:ext cx="2713445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Spectrum – extended scope</a:t>
              </a:r>
            </a:p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V2X </a:t>
              </a:r>
            </a:p>
            <a:p>
              <a:pPr marL="92075" indent="-92075"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IPR Forum</a:t>
              </a:r>
            </a:p>
          </p:txBody>
        </p:sp>
        <p:sp>
          <p:nvSpPr>
            <p:cNvPr id="35" name="Rechteck 62"/>
            <p:cNvSpPr>
              <a:spLocks noChangeArrowheads="1"/>
            </p:cNvSpPr>
            <p:nvPr/>
          </p:nvSpPr>
          <p:spPr bwMode="auto">
            <a:xfrm>
              <a:off x="4235956" y="4272285"/>
              <a:ext cx="2856324" cy="182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lvl="1" indent="-92075">
                <a:spcBef>
                  <a:spcPts val="200"/>
                </a:spcBef>
                <a:spcAft>
                  <a:spcPts val="6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>
                  <a:solidFill>
                    <a:srgbClr val="FF0000"/>
                  </a:solidFill>
                </a:rPr>
                <a:t>Security Competence Team</a:t>
              </a:r>
            </a:p>
            <a:p>
              <a:pPr marL="92075" indent="-92075">
                <a:spcBef>
                  <a:spcPts val="200"/>
                </a:spcBef>
                <a:spcAft>
                  <a:spcPts val="6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E2E Architecture: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Framework and Principles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Service-based Architecture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Multi-Domain Operation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RAN </a:t>
              </a:r>
              <a:r>
                <a:rPr lang="en-US" sz="1200" b="1" dirty="0">
                  <a:solidFill>
                    <a:srgbClr val="FF0000"/>
                  </a:solidFill>
                </a:rPr>
                <a:t>Functional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Split </a:t>
              </a:r>
            </a:p>
            <a:p>
              <a:pPr marL="266700" lvl="1" indent="-174625">
                <a:lnSpc>
                  <a:spcPts val="13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b="1" dirty="0" smtClean="0">
                  <a:solidFill>
                    <a:srgbClr val="FF0000"/>
                  </a:solidFill>
                </a:rPr>
                <a:t>Management &amp; Operations</a:t>
              </a:r>
            </a:p>
          </p:txBody>
        </p:sp>
        <p:sp>
          <p:nvSpPr>
            <p:cNvPr id="36" name="Rechteck 62"/>
            <p:cNvSpPr>
              <a:spLocks noChangeArrowheads="1"/>
            </p:cNvSpPr>
            <p:nvPr/>
          </p:nvSpPr>
          <p:spPr bwMode="auto">
            <a:xfrm>
              <a:off x="7031366" y="4523055"/>
              <a:ext cx="1933122" cy="13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92075" indent="-92075">
                <a:spcBef>
                  <a:spcPts val="200"/>
                </a:spcBef>
                <a:spcAft>
                  <a:spcPts val="2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r>
                <a:rPr lang="en-US" sz="1200" b="1" dirty="0" smtClean="0">
                  <a:solidFill>
                    <a:prstClr val="black"/>
                  </a:solidFill>
                </a:rPr>
                <a:t>Trial &amp; Testing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Tech. Building Blocks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Proof of Concept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Interworking</a:t>
              </a:r>
            </a:p>
            <a:p>
              <a:pPr marL="182563" lvl="1" indent="-90488">
                <a:spcBef>
                  <a:spcPts val="100"/>
                </a:spcBef>
                <a:spcAft>
                  <a:spcPts val="100"/>
                </a:spcAft>
                <a:buClr>
                  <a:srgbClr val="468329"/>
                </a:buClr>
                <a:buFont typeface="Symbol" panose="05050102010706020507" pitchFamily="18" charset="2"/>
                <a:buChar char="-"/>
              </a:pPr>
              <a:r>
                <a:rPr lang="en-US" sz="1200" dirty="0" smtClean="0">
                  <a:solidFill>
                    <a:prstClr val="black"/>
                  </a:solidFill>
                </a:rPr>
                <a:t>Pre-commercial NWs</a:t>
              </a:r>
              <a:endParaRPr lang="en-US" sz="1200" dirty="0">
                <a:solidFill>
                  <a:prstClr val="black"/>
                </a:solidFill>
              </a:endParaRPr>
            </a:p>
            <a:p>
              <a:pPr marL="92075" indent="-92075">
                <a:spcBef>
                  <a:spcPts val="200"/>
                </a:spcBef>
                <a:spcAft>
                  <a:spcPts val="200"/>
                </a:spcAft>
                <a:buClr>
                  <a:srgbClr val="468329"/>
                </a:buClr>
                <a:buFont typeface="Wingdings" panose="05000000000000000000" pitchFamily="2" charset="2"/>
                <a:buChar char="§"/>
              </a:pPr>
              <a:endParaRPr lang="en-US" sz="1200" b="1" dirty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4" name="Rechteck 13"/>
          <p:cNvSpPr/>
          <p:nvPr/>
        </p:nvSpPr>
        <p:spPr>
          <a:xfrm>
            <a:off x="4211971" y="2295540"/>
            <a:ext cx="4657661" cy="439783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09" y="568549"/>
            <a:ext cx="6840760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New Work-Items in the Areas of Security, End-to-end Architecture, and Spectrum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C03918F-EDBB-4012-9F94-82E4DFFAC44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459" name="AutoShape 2" descr="data:image/jpeg;base64,/9j/4AAQSkZJRgABAQAAAQABAAD/2wCEAAkGBxAPEAwMDQ8QDhAPEAwQFRAQDA8QEhIQFhEWGBUVFBgYHCghGRopHBQWIjEhJSktLi4uFx8zODMsNyguLisBCgoKDg0NGxAQGjYlHyQ3NC0sLDYsLDI1KzQ3LCwtNTAsNDcvNzg4LDcsNjAuLDIuNDYtNy01KzQsLC0sLSsuLP/AABEIAOEA4QMBIgACEQEDEQH/xAAcAAEBAAMAAwEAAAAAAAAAAAAAAQUGBwIDBAj/xABOEAABBAECAwMECg8FCAMAAAABAAIDBBEFEhMhMQZBUQciYXEUFyMyNYGRlNHTCBVSVFVWcnN0k6Gys7TSMzRikrEkJjZDdYKEpBglQv/EABkBAQADAQEAAAAAAAAAAAAAAAABAgUDBP/EACkRAQACAQIEAwkAAAAAAAAAAAABAhEDIQQSMUEFE2EVIlFxgZGx0eH/2gAMAwEAAhEDEQA/AO4oiICIiCIqiCKoiAiIgKKogiqIgKKogIiICIiAiIgIiICIogIiqAiIgIiICIiAiiqAiIgIiICiqICIiAiIgIiICIiAiIgIiICIiCKqKoCIiAiiqAiKIKiKIKiIgIoqgIiiCooqgIiiCooqgIoqgIoqgIiiCoiiCooiCoiIIqiICIiAiIgIiICIiAiIgIiICIiAiIgiqIgIiICIiAiIgiqiqAiIgKIhQEQIgKqIgKqIgqKKoCKIgqiIgqiqiCooiCooiCooqgIoiCqKqICIqgIiIC07yndsn6NWgtRwNsGSdsO10hYADG92cgH7j9q3Fcm+yQ+DaX6cz+BKg13/AOQE/wCDofnL/wClPb/n/B0Pzl/9K4uvpjqSOAc1jiD3gItWlrTisZdf9v8An/B0Pzl/9Ke3/P8Ag6H5y/8ApXNNM0ZsjC6Qua4OcCPUvLUtGjiifI0uJGOuPEBU54zhoeyuJ8nzse7jPV+oewPaJ2qUK+oviEJlMw4bXFwGyRzOpH+HKnb7tYzSKb7r4zM7c2NkYdt3Pd4nBwMAnp3LC+Q34DoflXP5iRYv7Ij4Kh/S4f3Hq7NY9vlS1ogOb2csuBAIIhuEEHoQeEvlf5ZNSbM2o7Q3iw8bmwH2QJnDBOQwx7iMAnp3Fdg0f+71fzMH7gXKda/400v9GP8AL2EHl7aGt/i3Z/U3Pqls/Y3yiMv0bt+eB1Z1EyCaIO3+9bu80kD1YPQrd39HeorhPYD4K7Yfl2f3HIMlU8r2qWG8aroE00LiQ18YsytOORG5sWCQvd7aGt/i3a/UXPqln/IT8CVPzlv+M5dBQcak8sV6s6J2paJNVge8NMjxPGfTs3xgOIGTjPctg8onlDn0u1Tp1aQuusxb2gPfvLt5aGta1pJ6ftWG+yR/uFD9LP8ABesZ5Yb0lbWOz9mGE2JIoWPZC3dmRwlOGjAJ+RBkfbP1v8W7P6i59Untoa3+Ldr9Rc+qT209Z/Fyz/ktfVJ7ams/i5Z/yWvqkGx+T7ygv1R96tZpupWagDnRuc45BzyIc0FrgR0I718ugeUiS1p2sam6qxjtPc8CMSuIkw3PM45dVrPkftvs6p2htTx+xppIw51dwfuYS45zkD9vPmsX2I/4f7W/nJv4YQdh7B9oHanp9XUXxiF03HzG1xcBsmezqevvM/Gs+tG8iXwFpv8A5v8ANzLekGI7W6uaNK5fawSGvE6QMLi0OwRyJHRcvpeVvVp2Nmr6BNPE/dtkibakY7BIOHNjIOCCPiK33ypfA2rfoz/9QuV+T/t1qlPTqlWpostyGP2RtnbxsP3TyOOMMI5FxHXuQZ72z9b/ABbtfqLn1S2zsD2qvag602/pkunCJsRY6SOdokLi7IG9o6YHTxWre2brf4uz/wDsfVrauwXam9qD7Lb+myaeImxFhfxPdC4uyBuaOmB8qDYaE9lz3NniYxgbkSNkJJdhpxs7urhnJ96skoAqgIoiAuUfZG/B1HPT2dH8nAlXWFzLy7SsZW0d82OG3Varn5buGwMkLsjvGM8kH5/pOrt3h5BHLG5pPr7lk6WowNYG8QDBdyw7pk47luNXW6jd7rV6rP7s0sYIIXRbeMwsDmCuHDABy7fyx0Kr+0VMNL5bFZz25cxrTHZHEEMoBwarC3Diznk58FSaZafD+KX0JiaVj7f1p9PUoW8TMgGZJCOTumfUvXq2owvhexkgc47eWHeI9C2fSO1sD5aTb0kD4PYtczNdThx7Kbba4k4Z12A+jCxtvtPXuV79WUOgLmRGKSZ9eUB4tRE7BFWY4Hh7+e7pkYOeUeXGcu1vG9e2hOjyxiYx3/btXkN+A6H5Vz+YkWK+yHH/ANVF+lw/uPWY8ijA3RabWuDw2S6A4Zw4CzJzGVu0u3HnYx/ix1+NdGM+fR/7vV/MwfuBcq1of76aWe72Mf5awuuh46cvVkdFAWk5G0kd/LIQeb+h9RXEPJnUkm07tZBE0ukklsta0dS4sdgD0rtrZGnIBBI8CCvHcxvLLWnwyAicOCeT/wAqMOk0ItOsUrT5InzlxaGNGXPLsYdzB5rZPb5p/eFv5YvpXV3NZ74hvrIb/qrsZ9y35AiH548o/bpvaCKnQo0rLZRY3gODXbssLcDafF3es75YtRFLWdAuPY6RtaJkjms6kNlOQM967Qwsz5uzPo25Xm9rergD6SAg5L7fNT7wufLF9Kvt81PvC38sX0rrAjYejWn4gmxnTa3PhgIOPeSOV9vUe0GrNgkir2G+aZG484knbnoTjwWF7ED/AHf7W8v+ZN/DC76GgchgdeSgY3mMD0jA/ag4J2A8rNfTNOqadLTsyvh4+Xs2Bp3zPeMZOejwPiWw+3zU+8LfyxfSusljOmGfIEdGwdWtHxBBzXVO1zNZ0HXJ4IJYeGx8WyTBcTtY7I293nLVOwPlRj0zTqmnS0Lcr4OPl7GtDTvne8Yzz6PA+Jd2DGgHkAO/kAFA1h6Bp+IIOVe3jB+DLvyMWz9ie3zNWNtsdWeua7I3njY87duxjH5K27azuDT8QVaG88Y9OMINN7DdrrF+axDPAyJsbA4FokBJ3Y57it2Xg2MDoAPUF5qIdtfUpe/NSvLHwERFLiLkv2R/wbS/TmfwJV1pei1VjlAbLGyUA5AexrwD44KD8SZTK/af2lqfetf5tF9CfaWp961/m0X0IPxZlMr9pfaWp961/m0X0J9pan3rX+bRfQg1HyG/AdD8q5/MSLYe2ulG3SsQs/tGtMkZzj3VnNo+PGPjWYrwMjAZGxsbRnDWNDWjn3AL2FJ3X07zS8WjrDjEesXXFvaMg8OsYapiyQC3h4eT/wB5Hy+hZuShaq6DYmjc82rLm2JnjO8Ne5u7Hhhvh0yV0X2JHsMXDZsOcs2N2nJycjp1Xux3KkU9WlqeJRaa8unEYmPrEdI/Lj9R1RlnRvtJLK+eSSM2G8SR4dF5u8yh3IH33T0+hfR21rOm1W4xkLbBZpwk2OlfHtwR57NvVwzyB5cyupQVI4y50cbGF3UtY1pPrwOa8uAzdxNrd5G3dtG7HhnrhOTZPtOI1ItFc4iY3nfec9dunSHNNZsb+zTHiYzcqzS8nnuE7QWn1dFt1LWq1qpOytOyZ0Vbzww5LSYyBn4wfkWaFKINMYij2E52cNu0nxxjCRU4mbgyNjN3I7WNGR4HHXqVMVl59TiqXrjl35ptG8d8bdPRxKpNXj02lNUlI1bjYDYpXl7gZXYD2Zxjbt7vDxK67d2GaFtrAjMRIa44YZs8w7uPLpn0r74qMTDuZFG0+LY2g/sC972Bww4Bw8CAQla4OM4uOIxiMbzO8569vlHZ8Dtggsew9uQ2XAjIIEm3ljuz0WNnFYQMfXLeOdvDLXZldL4O7z6crYWMDRhoDQO4AAKCJoJcGtDj1dtGT8as8LGatC581UMeWPAnc1w6BwaMZHeO7HpU02yZLE+5pY9kMDXt7g4Pf7097T3HwWV2gkHHMd/gqGjOcDPIZxzwg1t0sLYppZ2Mlna+UyNkkDHgAnG3PQY24wvu1tpeabWsY8ufJhkhOw+4vOD1WUfC1xDnNaSOhLQSF5FoOCRzHTl0QYWN3+wTNySWQWGOB5Frw12Wn1dPkXu0cNDHY4DfNbkwOyenV3Lqsnwxz5DzuvIc/X4qRwtbna1rc/ctA/0QYjQdjXOhbw3kRxu40R5SMJIG/wAH8j68qaNsZI6JvDkJY54mjPnOZv6Sj7rmOfr6LMRxtbna0NycnDQMlVkbW5LWgF3MkADJ9Pig8kVRAREQFhO0usy1TSjr12WZbdgwNa+ya7W4hklLi4Mf3REYx3rNrVO3tB032rd7HmtRQ3HSSxwO2ycM1Z2Ag72n3z29Cg+vTe1VeSq25adHSHGnrubLOzAnje9rmsfyD/eOIx3DoMHH3S67UZwN1qAeyAHRZnj92BIAMfPz+bm9PELTqNS9Xq0IWw2YYBZuuMcLa09uCsdxrxuMm5uckhzgXEZAz1K9vZfRJ2S6K+xA5or0tWY4v2ExSyWYTGOXLJa1/McuvRBtrNbqGSaFtqAyQBzpWCePdEG++Lxnzcd+eix+o9pYhDDYpyQ2mvt06xLJQ9rRLK1p5t7wHZAPoWuN0yydMuaOKksdhrbJ9kAQ8KwePxMteXc3PB6Ob1JzyXmdHlfGZmsuySyX9Hkk9lQ1YXbIZGZc1sQDcNaME9+3llBuTdZqmc0xZgNgZ9wEzDJyGSNuc5xg48DleFTXqc0nAhtV5ZcPPDZYjc/DTh3mg55HkfBahV0uyHw03VpN8esT3jcPD4RrulfICHbt24te2Pbj/wDPhhezS9EniGkOFfa+G7q8snJow2QWNhd6HF0f7EG20dZq2HyRV7MM0kfvmRzMe5ozjJAPTIIz4r5WXJPtlJV3e5NowyhuB/aGeRpOevRo+Rax2Vp3nXqVq5HZDmULsUzpI6scLJ3zQO4cLY+ZZ5jsF2cgDnnK2BnwvN/02t/MyoHaHXp6bmyGmJagdAyScWw2RpkeGZZFs88AuGfOB8Mqax2pbXu6fpzYjK608Me8SBog3MkdHkYO4u4MmBy96Vju0r55btWGSnalpVnRWMwMicJ7IOY9+57SGRkbsc8nHcOeP1XszqDblazHPBMyTVo7T/8AY5OJFG2rLG3c7i4LGsw0ANHN4PjkOhLxecAkDJweXTJ8F8mq1ZZmBkFmSo4OB4kcUEjiPucStcMfElaOWCEiWWS5IwPduMcLJJOpDQGBrc93QIMTp2v2XzWKc9JsFhlcWY2NuiWORhcWhrn8McN27GeRHPkTgry0HXbM9m1StU46zq8VeUviumy0mRzwGH3JmHYZnHPkR4r4exTp3zW7N2pZgtWdrnPlZEIY4WHEVeIteScBxJJAyXPPoX39j6krY7Nqywxz3bM07mO99HHyZCw+BEbG5HTJcg8bGvWTel0+tTjmZBHTllmfeMJa2Z0gG1giduIETj74Z5L6rvaCuG3WwTwS2K0M8roRM1zhsaT5zQcgZwD4ZWMHZ8S6reuTxP2CvpYhkEsjAZGPnLxhrhuxmPqCOfrWvaT2esNjkhnbcdNBFrLYxwqgrOM2/BbI0B7t29pw7OHA56ZIbjpPaarPBx/ZNfMcEU0wbYYRCHMyS/n5rRz5nwPgvtq6xWlxwbEMmWyOGyZjstY7a9wweYBOCe4rn1vR7Vis+OOlLXdBoNuiWOETeNYkbHsZHtcdwaY3HJx/aetZ7Vq0texUmr05JovtfZqBkAjHDkLoywODiMNO0jIzjCDPT9oaUYgMluswWGtdEXWIwJGkja5hJ5g5HP0heVnXakUjoJbUEcrcZjfOxrwDjBLScgecOfpC51qWk6idPZp3BsbBo1aBkcDKp329jmysnfJlzQMNxtIzl3U4WzxdnzNJrrZ49rbkNSFsh5EgVtrsEcxhx+VBtMduNz5IWva6SMRuewOBcxr87C4dwO12PUVhZNfniuQVbFQRwWZJooZ22uI9z2ML/dIgwbGlrXc9x6DPXl8nk84klaS/YGJrcgc7nkYiY2EbfQeG52P8ZXooyzzao6e1StsZDxIKx2xGBjSBxJ3nfnc7bgcuTfWUH1ad2tMs8DHVuHWtTWYK9jjhxkkiDyd0e3zGuEby07jnA6ZX2dn+0JtyahG6tJWFSVsY4rgHyMLNweW48weAJJxgnHRa5pGlWQ/SaD68jI9NtW5nWHFnCki4crYeGQ7cXHityCBja7n0zkLGh2Jj2hiY81vZhrNjnLS8FnAa1+AHA+I6gjPJB9/ZXtO3UTd2RGNleZjGPMgdxo3RteyUADzQQ4EczyIPetgWn9itJuVrWrm0YTFI+lwzFWdC14ZUiZlgMjsNAbtwe9pOeeFuKCKoiAiKICqiIKoiqAiIgL1iJu7ibRuxt3YG7bnOM9cZPReaIKoiICFEQFVEQVFEQFVEQVem3WZNHJDINzJGlrhkjLT1GRzXtRB6qlVkMccMLGxxxtaxjGjDWsaMAAeGAvaiIKiiICqiICIqgKKogiqIgIiICiqIIiqIIiqIIiKoIqiiCqKqICqiqCIqiCIqogIqiCIiqAiIgKIiCooiCooiAqoiCqIiAqoiCooiCooiCqIiAqoiCooiCooiCqIiAiIgqIiAiIgIiICIiAiIgiqIgiKogiKogiKogiKogiqIgiqIgKKogKKogiqIgIoqgiKogiKogiIqgKKqFAVURARAiAiIgIiICIiAqoiAiKoIiIgIiICqiIKiiIKoiICqIghVREBQqogiqIggREQEKqICIiCBERAVREEREQVREQVREQFURAREQf/Z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19460" name="AutoShape 4" descr="data:image/jpeg;base64,/9j/4AAQSkZJRgABAQAAAQABAAD/2wCEAAkGBxQQEBQUEBQUFBQUFBQUFBUVFBQVFBUVFBQWFxQVFBUYHCggGB0lHBQUITEiJikrLi4uFx8zODMsNygtLisBCgoKDg0OGhAQGywkHyQsLCwsLCwsLCwsLCwsLCwsLCwsLCwsLCwsLCwsLCwsLCwsLCwsLCwsLCwsLCwsLCwsLP/AABEIAMIBAwMBEQACEQEDEQH/xAAcAAABBQEBAQAAAAAAAAAAAAAAAQIDBAUGBwj/xABGEAACAgEBBQUEBggDBQkAAAABAgADEQQFEiExQQYiUWFxEzKBkQcUQqGxwSNSU2JygpLRM6LwJENzk7IVFmOjs8LS4fH/xAAaAQEAAwEBAQAAAAAAAAAAAAAAAQMEAgUG/8QALBEAAgIBBAECBgIDAQEAAAAAAAECAxEEEiExQRNRBRQiMmFxQlKBkaEVI//aAAwDAQACEQMRAD8A9xgBACAEASAEASAEAIAQBIAQBJICAEAIAkAJICAEAIACAEAIAGAEAIAQAkAWALAFgBAHSAEAIAQBIAQBIAsEiQAgCQQEASSAgBAEgBACSAgBACAEAIAQAgBACAEAIAZkAWAEAMwCSQAgBACAJACAJACCQgBAEggMwBJIAwAgCQAgcAYASQEASQAkgIAQAgBADMgBJAQAgCwAgCQCacgIAQAgCQAgCZgjOBjXKObAfESdr9jn1Ye6H5kHeQgkSCAgCSQEAIAkAg1SOR+jYKc9RkYnUcJ/UVWqbWIPDKv1e/8AbL/yxLd1f9f+mb0tT/YPq9/7Vf6JG6v2I9LUf3QbmpH26z6qR+EKVT8MnZql5QnttSOddbfwsR+MnbV7s59TVL+KY07UZf8AEpsHmO8I9GL6kiPnZR++DRLTtapuG+AfBu7+MiVFi8FtWupnwmT63VLUhZ+X3k+AnEK3N4Rfbaqo7pGK3acdKzz/AFhym35CXueb/wCmvESGztK+e6igeeSfuna0CxyyuXxSafC4NrZe0ReuQMMPeXw9PKYr6nU8Po9PTamN0dy/yXZUaAggIAQSGYAQCacgIAhgFbV65Khl2A8up9BO4VynwkUXaiulZmzJbtA1h3dPUznxPT18PiZp+VUVmbwYH8RlY8UwyPWnV2e86VDwUZP+vjI30R6WTtV6uz7pbf0PGws/4l1r/wA2B8py9R/WKOl8PT+6TZKmwqB9jP8AEWP5zh6ib8lsdDSvGTRRAAAOQ4D0lJrSwsIju1Cp77BfUgSYwk+kcTuhD7ngpNtynOFJc/uKWlvy8/PH7Mz11Xjn9E2k1vtDj2dijHNlwDOZV7fJbTf6j6a/ZbnBoCANLQBrNJIZSNFueF3DzRTLFKOOjJKm3P3C+wvHK1T61/2Mbq/Yj0r11IQnUDpU3pvKfvzJ/wDn+RnVR8JjG2oyf4tTqPEd4fMSfST+1nD1koffBou6bUrYMocj0I/GVSi4vDNlVsbI5RLiQd4WMFXWBUUuEBbHDugknpO45bxkosrhFNpcmTdse24A2W8Tx3cHA4cOs0R1Ea/tRkeknYk5SI7OzXd7tmXxyK4Unw8p3HWvPK4OZfDo7cp8mPQM5B4EcCPAjnNm9PlHmuvHHkv6berOUJUnn5yqxRn9x3XOcHmLwdBszVmxSG95evjmefdXtfB7Olvdi57LkqNQQSEECZgC5gE85JCAR353Tu43sHGeWemZKxnk5nnDx2c0nZ+x7A1zAgnLYJyfLym96uEYYrR4Ufhlk7N1rydHRQtahUAAHQCYJScnlntwrjWsRRJILAgAYBzm0tpW2W+xp7vHdJ6568egm2mqEYb5/wCjxdVqLrLfSr4XuXdLsKteNmbG6luIz6Sqeok/t4Rrq0FceZcv8mmiBRgAAeQxKG2zaoRXSHGQdGXftMmw10JvsOZJwq+OT1l6qxHdIwS1blY66llr/RPp67Qc2up/dVcAfzE5P3TiTi/tRorjYuZsnzOC4QmSBhaSQVWa9OIKWLxOCCjAeHDIM7Xpvvgyyd8OeGizodYty7yeOD6yJ1uDwy3T6iN0d0SziVovwJJCSEdwoySAB1PAR30RKSSbfREtyt7rA+hBiUcdnELYT+15HSDsJDJKG2aA1ecd5SMEDjzGR6S+mWJfgy6qtSg/cpU1cJqczzFW+sGroKNwEnrMls9zPS0tThHL7LUrNXC4CB0JAEgCwCxOSQgCGAGIAkAIAQAgCYgjC7CRgkWSAMEZM3UbOO8XpbcY8+6MN69ZdG3jbLkx2aV7t9bwxDbevvVq3mrY+4iTtrfTI36iPccjfrzDnVZ8Nw/+6PSXhon5mfmDGnX/APhW/Jf/AJR6P5RPzT/qxdRewxuJvZ/eAx6xGMfLJtsmvtWRPq19gw7rWp5hMliPUzpTri8pZ/ZVKrUXL6nhfgu6LSLUu6nLr4k+JlU5ucss1UUQpjtiTzguCAVtdqERT7QjBHLmT8JZCEpP6TNqL6q4PezA2CpN2UHdGd7wAPIHzm3VNKGH2eF8MhN3OUftOm3Z559MGJAYAQBZJGER3qxU7hAboSMiSsLsrtjNx+h4ZhvtK6p8WYOOmOfmDNsaK5xzE8GfxDU0WYs6NjSapbVyvxHUTJODg8M9rTamF8d0SecGkTEEBALE5JCAEAQmAGYAQAgBAGsIIayjA1Wzb0beqsZvIsc+nHgZtrtqcds0eNdpdTCe+qTf4HV7cdOF9TDzA/vD00ZcwkjqHxGyHFsGW6tu0t9rHqD/APkqemsXg0Q+JUS84LKbRqPKxfmJW6prwXx1VL6khx1Vf66/1CRsl7HfzFf9kQ2aiv8AXX+oSVCfscvUVf2QxrF8ROM88l6jlZRLTTniZ1kIszkkJIG2A4O6QD0JGRn0g5km1x2ZNml1LnjYqj93Ofw/OaVOmK6yeZKjWWN7p4X4CrYK5zY7OfXA/v8AfEtVLGIrBMPhdfc23+zUppVBhQAPAcJncm3lnowrjBYisEk5OxJIFgBAEMgceTA29qVYhV4lc5PhnpN+khJcs+b+LX1zahHteQ7Og77eGBn1zw/ONW1he518FjLc34N+YT6IMQQJiATzkkIAhgEGo1aV++yr1wTx+U6jBy6RTbdCv7ngj0+0K7CQjAkSZ1SistHNWqqteIvJbE4NAQAgBAExAE3Y6OXFPsr2aCtveRfkJ2rZrplUtNVLtIrvsWk/7sfAkfgZYtRavJS/h+nfcSKzYlAGdw/1v/edfNW+5x/5mn/r/wBM6yjTissqZK8+8572cAc/HhOZam3D5Oo/DdPlZiTJpUS1dxMNuk5AGe4ycjzwfzmRx5y+2ehHiO1dIuUat/aEMCV6DdlpyXVv44II9ZIJYAYgBACAEAIAQAMEN4Rh6vbhQ43N0/vn/WZqr0yks5PF1HxSyuW3ZgovrLrvdDkfuqQvz/8AuaFCqvlswSs1mp4w8f6J9LsN2/xCEHgvFvnyH3yuerS4iaKPg8nzYb2m0y1ruoMD/XEnrMUpOTyz3qqoVx2xJZBYGIAkAmnICAIYBm7Y2YL14cGHI/kZfRe63+Dz9dolqI8fcjlrKrKX4gqw5H+x6z1FOu2J8067tNZnrBsaLtF0tH8y/mJjs0T7getp/jK6tRr6faNT+64z4E4PyMySqnHtHq16ymz7ZIt5leDSmgzBISAEkCGAITAyU9TbnkCRnjJBl67aCtU6VoHtUZWs/wC8IORgDiRwyRKbbNsXt7LqoZl9XC9zJs1lmdA3d3mIWxQhwAWG/jB7mADw8vKZ/Wn9GfPZoVVf1/jo6HTWlnbdBIDYyOU2ppmJrGMmhqEyOHMTogKrQeHIwCWAJACAEAIAQAgCMgPMA+ojJy4RfaFglLASCRZICAJiAEAlnICAEATEAZbSrDDAEeB4yVJro4nXGaxJGXqez9be7lfTl8jNMdXNd8nm3fCaZvMeDNu7OOPdZW9cj+80LWxfaME/g1if0yIf+ztTX7ob+VvynXrUS7RV8pra+mKNRql/afFcxs08vY6Vmvh7ija2oHMN8az/AGkehR7j53WrwL/23f4f+W0fLU+5P/o6z2EO2NQeQPwrP9o+Xp9wtdrH4H6bXahmG+rlScHuYA8+UrtrpUXtfJp0uo1crVvXB0drhEPkM/dMDPeSOQ2dcBfZc5CqqMd48B3mxnP8rCZZSXqc+DVtfppLnLLeyavaaelskcN8eOWzx/zGWVpSimVWtqbRpafFRZhnvNvN5kgD8hLlHBVnJd0WoNmT04YkkDtSOKnzgE8EZQQSEkCQAzIAisDyIk4ZyppiyCQkkiyAEkBACAEAIBJOQEAIAmYBHbqFXizAepAkqLfRw7Irtlc7UpH21+HH8J0q5PwVvU1ryT6fULYMocgTlxa7LITjPmJLiQdhiCBIGEGIyMIIyCDV+4fhARIyBhgjII4gw+iUcVtbZDXPdejKK6e6tbA7mKkyTjkTktieRbXbOcpxfB6dVsIRjCS5fkvbKuKaeoWd3CKMk8MY4cfHlPRok1Wtxiujmx4LNtwyinP6RwgPQHBIz/TidzsUcZ8lcIOSyjZ01AQYEsOSDal24m9gnB5Dr4TqMd0sFds9kXJckdOlssAa12GeO4ndA8ieZnbkovEUZq67LEpWP/BYrrSkE8h1LMT+JnGXIvUYVLL4Fq1YYjdVyD9rdwPv4yXHBMbtz4TJ5wWkN1pBx7NmHiCvH4EzpJe5VObXgqCugnBRVboGXdPwPX4TvM/co20t8rBI2hZeNVjL+6xLr9/EfAyFNP7kdSolHmuX+CxpGcr+kUK3IgHI9ROHjwXVuTWJLkmkFgQAgBACSAgEk5AQBDAK+r05cAB2Qdd3AJ8s8x8J1GWH0VWV71jOCo1OnpIyFLeeXsP4tO905fopcKa+1z/0lXV/q1WEeir9zEGRt/J36ntEs6a0sDlSnkd38iZw0Wwba5WCSywKMsQB4k4kYydNpdgGB5Q+Amn0Qao2Y/RbpPg2Rw8iJ1Hb/Irt34+jsr6PaW8/s3UpYBndPIjxU9Z3OrC3J5RTVqd0tklhl+VGsr649w+ogDrbQqFjyCk/IZnFk9sGzqEdzSPP79sPZorK6O6oWxrrW5k2MSUrHM+9jM8qNjdW2J6npKNqlP8Ax/gn1ez7a9Mf9od0VFJSxVb3cHg3McpbbTONWYy/2VRurlZzAi21tu9QtbrS7KVtBq3gyhCDkqRwyM/OcWXTwk+f0WVUwbclleDvNLqRYoZeRAPzE9WLysnlyWHgZrDxX+KdHPBZgkhv06vgt9k73lkeMmMmiqyuM8b/AASZyOGPLwkHaw4/SUK7UXHtnKueGHbdBPXdGcH4Tt58FEMfzzkktZVGUc56AMXz5bvH7pCy+xPbFZTJ/ZixALFHEAlTxwfCc5x0W7d8fqQ5bV3twHiADjy6Rh43MlTW7anyiWDsIAQAgBiAGIAQAZgBx4SCG0u2OU5EBNPoRzgZjGQ2kssh02pWxd5DkcRnBGcdRnnJksdnFdkbFmJHe6owwo33OAcAZwM94+AAkx5RzOSi+FyxRS552Y/hVcf5gYyjrbL3M/bO1E0dftLr0CgjPtCikgnpjHEDPSdQipPBXY5R6eTnNZ9I9NgZdFp7dVjgWYCmkHGe81ne+SmcJPwWvDXJzmt7Rav2Y3LRpiWLMlAV1A6KGtU46k4AmmxJwXuZKIyjZJL7fBd7Cdtb21Y0+qsNq28EZlQOjgEgZRRkHGOPHJEzyWDan7noN+hZtQlhICopwPtEnx8pYrEq3H3Mk9O5XKxvhGhKTYR3YIO9y9cQDA7R9zTsFs4uVRRn9dgPHwzM2rn9GF5NGnit+X4OX7XafTaavdqG9dhcBclQMgZfjgZ6Tz9RVVFYiufwb9NOybzJ8fkgsFyIVcahQRgjK3Jj+JTwHw4SiyN0IPvBbD0pTT4NPYduiFZQ3qLHXFhsyGyRxGW6DymzTSp2Yzy0ZdRG7fnwjW7I/pNKh38FM1sRy7hxz9MTXpJ76zNqobbDcqqUHJcMenETUZsDdVtD2bgMO4ebg53T4MOksjXuXHZlt1HpySkuPcuKwYcCCD8RK2mmXqUZrjkq/VfZgmt9xRxKnvIOpx1HwnTmn2in0XH7Hj8HzH257QDV32WtZqfaE5QMtZqHUKrZyFAOMY6eOTOntSysncd7+7Bz+z9s6itx7K1kJOMq5q+boQcfGV5b7Ldq8I9c7DdotSawdRrrA4cqKy1dqOuBjvurEZJP2szuG3tlVsbG8ReDo07Rayh3fGnu3jw3vaVsAOS5BYfdJnLPHg5qqUG5Pls1+z/b+u+9dPqKjp7Xz7M7wsqsIGSq2YBDYGcMBnpmV/gubS7Zv1aw2andrbNYXvcBje8jL5VqNeZdmCF7s1OIP6UuTUmc9FBJAQAgBAMXajb+orrsOK8Zx0Y+B+6aalityXZ5OqnnUxhN4ibaDAAHADkJlPVXCwM1VW+hX9YEfMSYvDyc2R3RcSps5LEARwuFGFYHmOmV6GdzcZPcinTxsgtklwui1fSrjDDPHPofEHpOE2ui6UIyX1Hivb3tztBdTbVoq71pRjUu7U7Nay437N7d4L0GOfPPhYlL2Kd1b/l/086166/UHe1TihSc5ucU8fJT3yfQTpxm++EQpVR5jy/xybvYvTL7Y06dr3qdd57QpVGtXopI5YLceBOJ0qm/t5Olcl9+E/Y77/u+X4O2By4cW+Zly0/uUPUrwVdrbHr0la6ilT7Si2q3eJJJ3HU4PTBOItqShwKrm58nr9VgZQw4hgCD5EZEwG8UwSU9o/4ben5yAcZ2wvJFCV8bPf5ZICjgcfOebrnNyUYno6JQSlKZm6Z6VqZLqrBvMHY2AlmYdSRg/CVR1VcVicWi2VM5PMGi+20EYYQgEgjicHl4Gap6iudbSfgzxpnCabRk/XBagpVFZsAM7LncAJHDzmKM3bWq4L9s1OKrm5zfHhGz2Y0z0Jem6wqNiNWWxx7uG/ATfpqnXJx8GLU2KxKS7Op0xrJA3Gzw4zaYzQr04GeufHlBEllFdtmLnKFqz+4cD5HhLFc+msmaWkjnMG1+jO7RmyjR6iw3ZVabCQVUE908Aw5E+kndF+CFVdH+R55sTRr9VpDKpygYggEZfvHn6z26IR9OKaPC1NkvWk0yDWdkdHb72nQE9VG4f8uJEtLVLtCGtuh/I6Dsx2aqo0wrqyq77Nhu9gnHjx6Tz7tPFSaierRqpzhmSH7Q2DYQdxlPkcj+8odL8GlaheTnbRqadZpKGWtPbailO6qEtXv5tOencV/DnJlZKHCSK46euxuTbf4PZaaVQYVQB4ATO232a4VxgsRWCSQdhACAEAIBDq9Clow4z4HqPQzqFkoPKKLtPC1YkhdJpfZruhmbzY5Mictzyd1V+nHbksTksExAEMEHzt217PWLta2lrbKqrbWupZXJ31tXLKOPDDqRj97lNWnrdk9reDLfOFcHKKTZd2b2SorORWbG/Xsy5+/hPar0lNffJ4VuvtnxnH6Oh09BQgnC7pyB+WBLpOONsUZFa8+50VOSATjjxGPCefLhtHrVuUopyI9o6T2tNlZ+2jr/AFKQDK5cpl0Xho2/o913t9m0E+8impvHNRKcfgAfjPJaweunk6EiQSV9ZUWRgOZEA5zU9n3N4uB4isJjPDzMp9GO/eXK17do87Os3T7ucjGeIx1nUoRfYVkl5MrXbCL++iADiSvCZbNHVh4Xg0V6meUsjuxmkBqckA5dh8j1+BEj4eo+nwNZJ7+Ter2e/syvD3sjj0noLgxM2axwg5HyQED9nJfSrcV2Xcq87GrrHnlwcfHdkxWXg5k8LJi10BVCjkAAPQDE+hjwj5SfMsga51k4wbuzExUvx/EzBa8zZ6mnX/zRZIlZecnWBd2h068xp6bLPRguOP8Az1+UyXvk26dfSenCUmgIAQAgBAFgDpACAEAIA1lzBDWVyeW/S1qX0B0jacbiWNathGOLKqsi8fEB+PkZoqvlGSMVmhqlF4RAtzMM7xIPEehn0UVFrhHzcqknjAq1ycolI3NmNlMHmvD4dJgujiZ6NEsxwy0ZV4Ls8kH0dW+z1Gv036tq3qPK5e9jyBUfOebdHE2epRLMEd1KS4QwSNKwBpSBkaaRGBkK6QvugD0GISx0S5ZHgSTkWAEkCwDhfpQbfOhp/aaoOf4ahk/9UspWbEU3vFTf4GlJ7WT5toaUk5IwbOjGK19Jhn9zPSq4giUyMHeTluwA9ttjaN/RFSlT099w3/pJ8pim8yPRqWIo9JnBaEAIAQBYAQB0gBACAEAIBxP0w7NN+yrmX39OU1C8P2TZfH8u9BBxvZW4W6Ssj7I3PH3eAOeuRg/GfQaW3dUj5zW1bLmbK1y9yMuC5oTut68JRbysl9LaZfaUI1NmVo7fYbZ079NTTZpz4byHfXP4TFqo9M36KeU0ejzGbggBADEAMQAxACAJAEzJAhMEHAdrW9rtjS1/sdNZd6F2NY/CX6dfWZdY8Vl8pPTyeJgaUjJGDQq4KPQfhM75Ztj0hLrd1Sx5KCT8BmQ+jpcvBgfQvUTpdTewwb9Ux/lREX/r9p85579z1kuMHoeZBIsEhAFgBACAOkAIAQAgBAINZp1tretxlXVkYeKsCD9xgHhX0dBqjfpbPfpcqenGsmtufkKz8Z6Whs7ieR8Rr6kduqTe2eYkSKkhslcFvMpZoyYHbFjXQmoXJbTXV3DHPCsA33H7pn1McwNOjnizHuen1WhgGU5VgGB8QRkGeaewPBgCwBYAQAgCGANMkDCYIGlpIPPkPtds61/2VVFK+hG8fvB+c06ZctmDWvhI3N2bMnmYEKycjBPnhKvJcmZHavU+z0WobOD7NlB837g+9pxY8RZbTzNIvfRfpxXsnS4GPaIbiP8AjOzj7iJhPXOrBgDsyCRYAQBZACAOgBACAIYA0mAMZoB4vt2n6n2jYjgmrVbPLNg3HAP/ABErPxmjTS22GXVw3VM7IJPVyeFgcFkZOsDxOTrpGX2k1VNensGotSpXRlyxA4spAwOZPpKrJLa0y6iMt6cUbn0bbUGp2Zp2zxVPZn1r7o+4A/GeWe4jqgZBI8QBYAsASAIYA0wCJzJIIHedIg8f2R220mn1et+suyNbqWKtuMybigKgJXODz5jHES6myMU8mTVUym1tO22dtrT6kZovqs8ldSw9VzkTSpp9HnyqnHtF8id5OMCyBk4/6U9QV2eyjna6qPPdy/4oPnKb39Jq0azZn8HoeyaBTRVWBgV1omPDdUD8pkPVLwMgDwZAHCCRYAsgBAHQAgCGANJgEbNAInaSQeWfTXpiBpNUvvVWmonytG8hPo1Y+c6Tw0yGspo6LQ3i2pLF5WIrj0ZQfznqqWeTwJR2vBQ232k02jH6e0BuiDvWH+QcfieE4nbGPZZXROfSPPO0f0l3kAaav6ujglbLFzY4yRvIPdAz/FMlmpb6N9WijHmXJxluqq1FNr3vfdrC49nvHNYr4Fi3h1648pnbcu2bIpR+098+h7Z9mn2cotBBdi4U9FKqo4ee7n5SCT0GsSCSSAEAWAJACANIgEbrJBQ1XCSQfPm3Nl3bN2g1/sUuTLlfaDNZDAjJPIEA8jIaGTiXUqc4K8SQRkY/hMjLJx7nU2do9RoVo+q69rd+lXsQkWLW551neyRj4GWRtkvJVKiuXaOh2J9JusZWazSi9KwDY9IdCoPVveHQ8eEtjqH5Rnloo/xeCbaHaqva92ipqR0/2ms2K4HIOrd0g8e6jyLLFM609Dqbye2VtKmaSwsgkkEgDxBI6QAgCwBYAQBDIAxpIIngFewySDlfpA2f9Z2dqKwMtuF0/jr764+KySDxXTdr72Gn0p1A01B3A1ir31Rzk5YngFyRwxynfrSxhFXoQctzRy2tGbrFqY2gOwFuCN8Z4OcnhnzMr5ZckkjqNn9mNZrkpW44rpXcryuMKTk9N5unh5HxnHuP0eldlOwFOnwxQOwwcsBjI6heQ9Tk+ccDk9K0dW6JySXlgDxACALACAJAEMAawgFe5MxkGJtDZIedKRGDktqdia3yTWuTzIG6T6lecnKY5OS2l9HKn3CV9V3h/lIPzzG2JGTHXsrrtMLF0zndsG66qQd4eYbGPhmRtJydH9GfYmyi8X6gbvs8mtTjJcqV3iBnACs3mS3TAySDZ7DQIBaQSCSVRIA8CALAFgBAFgBACQBhEAjZZIK9qRkFDVVmTkjB5Ztn6LqbLS1RKKSTubu8oyckIcggZJ4cRANzs/2ApowQuWH2mAJB/dHJfhGRjJ2Wj2UqchGSTSroxIBZRIBKBAHAQBYAQAgBAExAEIkAYywCNq5IIWogEFmjB5iAVm2Qh6Scgs0aALyjIwXUpxIBIEgDgIAuIAsAIAsAIAQAgBAGkSANNcAY2nBgEZ0o8IACmASCuSBwSAPAgC4gCwAgBACAEAIAQBMQBCJAE3YA0pJAbkAULAHAQBYAQBYAQAgBACAEAIAQAgBAEMAQyAEABAFkgWAEAIAQAgBACAEAIAQAgCSABgCSQEAWAEAWAEAIAQAgH//Z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CH">
              <a:solidFill>
                <a:prstClr val="black"/>
              </a:solidFill>
            </a:endParaRPr>
          </a:p>
        </p:txBody>
      </p:sp>
      <p:sp>
        <p:nvSpPr>
          <p:cNvPr id="21" name="Rechteck 62"/>
          <p:cNvSpPr>
            <a:spLocks noChangeArrowheads="1"/>
          </p:cNvSpPr>
          <p:nvPr/>
        </p:nvSpPr>
        <p:spPr bwMode="auto">
          <a:xfrm>
            <a:off x="170809" y="1789947"/>
            <a:ext cx="8825488" cy="34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Besides the on-going NGMN work, the NGMN Board decided to launch the following key activities: </a:t>
            </a:r>
            <a:endParaRPr lang="de-DE" sz="1600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Establishment of a </a:t>
            </a:r>
            <a:r>
              <a:rPr lang="en-GB" sz="16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Security</a:t>
            </a: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Competence Team – addressing 5G security issues related to areas like network capability exposure or to the most relevant 5G e2e use-cases</a:t>
            </a:r>
            <a:endParaRPr lang="de-DE" sz="1600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Significant enhancements to the NGMN </a:t>
            </a:r>
            <a:r>
              <a:rPr lang="en-GB" sz="16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End-to-end Architecture </a:t>
            </a:r>
            <a:r>
              <a:rPr lang="en-GB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project through activities on 5G Service-based Architecture (SBA), Multi-Domain Operation, and on RAN Functional Split and x-Haul </a:t>
            </a:r>
            <a:endParaRPr lang="en-GB" sz="1600" dirty="0" smtClean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/>
              <a:buChar char=""/>
            </a:pP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Extended scope of the </a:t>
            </a:r>
            <a:r>
              <a:rPr lang="en-US" sz="1600" b="1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Spectrum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group – addressing issues around licensing </a:t>
            </a:r>
            <a:r>
              <a:rPr lang="en-US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(e.g. national vs regional, potential coordination with other 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services), required </a:t>
            </a:r>
            <a:r>
              <a:rPr lang="en-US" sz="16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contiguous bandwidths and spectrum bands to optimally deliver certain use </a:t>
            </a:r>
            <a:r>
              <a:rPr lang="en-US" sz="16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cases, WRC-19 candidate bands</a:t>
            </a:r>
          </a:p>
        </p:txBody>
      </p:sp>
      <p:sp>
        <p:nvSpPr>
          <p:cNvPr id="7" name="Pfeil nach rechts 6"/>
          <p:cNvSpPr/>
          <p:nvPr/>
        </p:nvSpPr>
        <p:spPr>
          <a:xfrm>
            <a:off x="273736" y="5640027"/>
            <a:ext cx="617805" cy="557821"/>
          </a:xfrm>
          <a:prstGeom prst="rightArrow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963980" y="5589240"/>
            <a:ext cx="7666756" cy="68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5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99419"/>
                </a:solidFill>
                <a:latin typeface="Arial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69941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ts val="1900"/>
              </a:lnSpc>
            </a:pPr>
            <a:r>
              <a:rPr lang="en-GB" sz="1800" dirty="0" smtClean="0"/>
              <a:t>Expecting to give input to 3GPP </a:t>
            </a:r>
            <a:r>
              <a:rPr lang="en-GB" sz="1800" dirty="0"/>
              <a:t>and </a:t>
            </a:r>
            <a:r>
              <a:rPr lang="en-GB" sz="1800" dirty="0" smtClean="0"/>
              <a:t>ETSI </a:t>
            </a:r>
            <a:r>
              <a:rPr lang="en-GB" sz="1800" dirty="0"/>
              <a:t>via </a:t>
            </a:r>
            <a:r>
              <a:rPr lang="en-GB" sz="1800" dirty="0" smtClean="0"/>
              <a:t>Liaisons, White Papers etc. </a:t>
            </a:r>
            <a:endParaRPr lang="en-GB" sz="1800" dirty="0"/>
          </a:p>
        </p:txBody>
      </p:sp>
      <p:grpSp>
        <p:nvGrpSpPr>
          <p:cNvPr id="9" name="Gruppieren 60"/>
          <p:cNvGrpSpPr>
            <a:grpSpLocks/>
          </p:cNvGrpSpPr>
          <p:nvPr/>
        </p:nvGrpSpPr>
        <p:grpSpPr bwMode="auto">
          <a:xfrm>
            <a:off x="368630" y="5621430"/>
            <a:ext cx="214262" cy="383380"/>
            <a:chOff x="571500" y="2357438"/>
            <a:chExt cx="1344613" cy="1857375"/>
          </a:xfrm>
        </p:grpSpPr>
        <p:sp>
          <p:nvSpPr>
            <p:cNvPr id="10" name="Rechteck 9"/>
            <p:cNvSpPr/>
            <p:nvPr>
              <p:custDataLst>
                <p:tags r:id="rId1"/>
              </p:custDataLst>
            </p:nvPr>
          </p:nvSpPr>
          <p:spPr>
            <a:xfrm>
              <a:off x="646421" y="2432976"/>
              <a:ext cx="1269692" cy="1781834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1" name="Rechteck 10"/>
            <p:cNvSpPr/>
            <p:nvPr>
              <p:custDataLst>
                <p:tags r:id="rId2"/>
              </p:custDataLst>
            </p:nvPr>
          </p:nvSpPr>
          <p:spPr>
            <a:xfrm>
              <a:off x="614876" y="2406315"/>
              <a:ext cx="1269692" cy="1790721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12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rcRect l="26958" t="9892" r="24654" b="555"/>
            <a:stretch>
              <a:fillRect/>
            </a:stretch>
          </p:blipFill>
          <p:spPr bwMode="auto">
            <a:xfrm>
              <a:off x="571500" y="2357438"/>
              <a:ext cx="1271588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2659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q74EsuEUeUdd4YqRpXK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Xen24kbUSkmqsZ6d_Mr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SKBDMhXEuO9.syp0Gyt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q74EsuEUeUdd4YqRpXK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Xen24kbUSkmqsZ6d_Mr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SKBDMhXEuO9.syp0Gytg"/>
</p:tagLst>
</file>

<file path=ppt/theme/theme1.xml><?xml version="1.0" encoding="utf-8"?>
<a:theme xmlns:a="http://schemas.openxmlformats.org/drawingml/2006/main" name="NGMN slides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GMN Presentatio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0</TotalTime>
  <Words>547</Words>
  <Application>Microsoft Office PowerPoint</Application>
  <PresentationFormat>Bildschirmpräsentation (4:3)</PresentationFormat>
  <Paragraphs>132</Paragraphs>
  <Slides>10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4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NGMN slides</vt:lpstr>
      <vt:lpstr>NGMN Presentation</vt:lpstr>
      <vt:lpstr>1_NGMN slides</vt:lpstr>
      <vt:lpstr>2_NGMN slides</vt:lpstr>
      <vt:lpstr>NGMN Alliance Update</vt:lpstr>
      <vt:lpstr>Overview</vt:lpstr>
      <vt:lpstr>The Global Partnership of the NGMN Alliance</vt:lpstr>
      <vt:lpstr>Close Cooperation with Key Industry Organisations</vt:lpstr>
      <vt:lpstr>5G Work-Programme Deliverables and Activities since October 2016</vt:lpstr>
      <vt:lpstr>NGMN 5G Work-Programme</vt:lpstr>
      <vt:lpstr>NGMN Press &amp; Industry Briefing at MWC 2017</vt:lpstr>
      <vt:lpstr>Announcement of New Work-Items at NGMN Press &amp; Industry Briefing 2017</vt:lpstr>
      <vt:lpstr>New Work-Items in the Areas of Security, End-to-end Architecture, and Spectrum</vt:lpstr>
      <vt:lpstr>NGMN Industry Conference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NGMN Report for PCG#37</dc:title>
  <dc:creator>Klaus Moschner</dc:creator>
  <cp:lastModifiedBy>Klaus Moschner</cp:lastModifiedBy>
  <cp:revision>361</cp:revision>
  <cp:lastPrinted>2016-04-22T11:14:44Z</cp:lastPrinted>
  <dcterms:created xsi:type="dcterms:W3CDTF">2012-06-19T13:54:04Z</dcterms:created>
  <dcterms:modified xsi:type="dcterms:W3CDTF">2017-04-21T05:31:31Z</dcterms:modified>
</cp:coreProperties>
</file>