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
  </p:notesMasterIdLst>
  <p:handoutMasterIdLst>
    <p:handoutMasterId r:id="rId5"/>
  </p:handoutMasterIdLst>
  <p:sldIdLst>
    <p:sldId id="734" r:id="rId2"/>
    <p:sldId id="735" r:id="rId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000" kern="1200">
        <a:solidFill>
          <a:schemeClr val="tx1"/>
        </a:solidFill>
        <a:latin typeface="Arial" charset="0"/>
        <a:ea typeface="ＭＳ Ｐゴシック" charset="-128"/>
        <a:cs typeface="+mn-cs"/>
      </a:defRPr>
    </a:lvl6pPr>
    <a:lvl7pPr marL="2743200" algn="l" defTabSz="914400" rtl="0" eaLnBrk="1" latinLnBrk="0" hangingPunct="1">
      <a:defRPr sz="1000" kern="1200">
        <a:solidFill>
          <a:schemeClr val="tx1"/>
        </a:solidFill>
        <a:latin typeface="Arial" charset="0"/>
        <a:ea typeface="ＭＳ Ｐゴシック" charset="-128"/>
        <a:cs typeface="+mn-cs"/>
      </a:defRPr>
    </a:lvl7pPr>
    <a:lvl8pPr marL="3200400" algn="l" defTabSz="914400" rtl="0" eaLnBrk="1" latinLnBrk="0" hangingPunct="1">
      <a:defRPr sz="1000" kern="1200">
        <a:solidFill>
          <a:schemeClr val="tx1"/>
        </a:solidFill>
        <a:latin typeface="Arial" charset="0"/>
        <a:ea typeface="ＭＳ Ｐゴシック" charset="-128"/>
        <a:cs typeface="+mn-cs"/>
      </a:defRPr>
    </a:lvl8pPr>
    <a:lvl9pPr marL="3657600" algn="l" defTabSz="914400" rtl="0" eaLnBrk="1" latinLnBrk="0" hangingPunct="1">
      <a:defRPr sz="10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9EEB4F"/>
    <a:srgbClr val="C7FCA2"/>
    <a:srgbClr val="72AF2F"/>
    <a:srgbClr val="00CC00"/>
    <a:srgbClr val="FF00FF"/>
    <a:srgbClr val="339933"/>
    <a:srgbClr val="00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28"/>
    <p:restoredTop sz="91922"/>
  </p:normalViewPr>
  <p:slideViewPr>
    <p:cSldViewPr snapToGrid="0">
      <p:cViewPr>
        <p:scale>
          <a:sx n="90" d="100"/>
          <a:sy n="90" d="100"/>
        </p:scale>
        <p:origin x="-346" y="-46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7" d="100"/>
          <a:sy n="67" d="100"/>
        </p:scale>
        <p:origin x="3258"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defRPr>
            </a:lvl1pPr>
          </a:lstStyle>
          <a:p>
            <a:pPr>
              <a:defRPr/>
            </a:pPr>
            <a:fld id="{35D2EA2E-FB82-8E49-BF44-684EF1FD1544}" type="datetime1">
              <a:rPr lang="en-US" altLang="en-US"/>
              <a:pPr>
                <a:defRPr/>
              </a:pPr>
              <a:t>3/22/2018</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charset="0"/>
              </a:defRPr>
            </a:lvl1pPr>
          </a:lstStyle>
          <a:p>
            <a:pPr>
              <a:defRPr/>
            </a:pPr>
            <a:fld id="{56C49C3E-2ABF-BF40-B59C-9B7209BEED57}" type="slidenum">
              <a:rPr lang="en-GB" altLang="en-US"/>
              <a:pPr>
                <a:defRPr/>
              </a:pPr>
              <a:t>‹#›</a:t>
            </a:fld>
            <a:endParaRPr lang="en-GB" altLang="en-US"/>
          </a:p>
        </p:txBody>
      </p:sp>
    </p:spTree>
    <p:extLst>
      <p:ext uri="{BB962C8B-B14F-4D97-AF65-F5344CB8AC3E}">
        <p14:creationId xmlns:p14="http://schemas.microsoft.com/office/powerpoint/2010/main" val="3386840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defRPr>
            </a:lvl1pPr>
          </a:lstStyle>
          <a:p>
            <a:pPr>
              <a:defRPr/>
            </a:pPr>
            <a:fld id="{F9B35D63-687F-0645-93C3-538BC8329077}" type="datetime1">
              <a:rPr lang="en-US" altLang="en-US"/>
              <a:pPr>
                <a:defRPr/>
              </a:pPr>
              <a:t>3/22/2018</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charset="0"/>
              </a:defRPr>
            </a:lvl1pPr>
          </a:lstStyle>
          <a:p>
            <a:pPr>
              <a:defRPr/>
            </a:pPr>
            <a:fld id="{8691D9AE-09FE-5F48-8320-D94237B7424C}" type="slidenum">
              <a:rPr lang="en-GB" altLang="en-US"/>
              <a:pPr>
                <a:defRPr/>
              </a:pPr>
              <a:t>‹#›</a:t>
            </a:fld>
            <a:endParaRPr lang="en-GB" altLang="en-US"/>
          </a:p>
        </p:txBody>
      </p:sp>
    </p:spTree>
    <p:extLst>
      <p:ext uri="{BB962C8B-B14F-4D97-AF65-F5344CB8AC3E}">
        <p14:creationId xmlns:p14="http://schemas.microsoft.com/office/powerpoint/2010/main" val="637824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31403443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39876983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62118355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p:nvSpPr>
        <p:spPr>
          <a:xfrm>
            <a:off x="1588" y="4773613"/>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SP-180211 </a:t>
            </a:r>
            <a:r>
              <a:rPr lang="en-GB" altLang="en-US" dirty="0" smtClean="0">
                <a:solidFill>
                  <a:schemeClr val="bg1"/>
                </a:solidFill>
              </a:rPr>
              <a:t>- </a:t>
            </a:r>
            <a:r>
              <a:rPr lang="en-GB" altLang="en-US" sz="800" dirty="0" smtClean="0">
                <a:solidFill>
                  <a:schemeClr val="bg1"/>
                </a:solidFill>
              </a:rPr>
              <a:t>3GPP TSG #79, 19-23 March, 2018, Chennai,</a:t>
            </a:r>
            <a:r>
              <a:rPr lang="en-GB" altLang="en-US" sz="800" baseline="0" dirty="0" smtClean="0">
                <a:solidFill>
                  <a:schemeClr val="bg1"/>
                </a:solidFill>
              </a:rPr>
              <a:t> IN</a:t>
            </a:r>
            <a:endParaRPr lang="en-GB" altLang="en-US" sz="800" dirty="0" smtClean="0">
              <a:solidFill>
                <a:schemeClr val="bg1"/>
              </a:solidFill>
            </a:endParaRPr>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1031" name="Picture 10" descr="3GPP_TM_RD.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2018</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lgn="ctr">
              <a:defRPr/>
            </a:pPr>
            <a:fld id="{52DF0A0B-5E76-A442-B4AE-AABC0FB81F34}" type="slidenum">
              <a:rPr lang="en-GB" altLang="en-US" b="1" smtClean="0"/>
              <a:pPr algn="ctr">
                <a:defRPr/>
              </a:pPr>
              <a:t>‹#›</a:t>
            </a:fld>
            <a:endParaRPr lang="en-GB" altLang="en-US" b="1" smtClean="0"/>
          </a:p>
          <a:p>
            <a:pPr>
              <a:defRPr/>
            </a:pPr>
            <a:endParaRPr lang="en-GB" altLang="en-US" smtClean="0"/>
          </a:p>
        </p:txBody>
      </p:sp>
    </p:spTree>
  </p:cSld>
  <p:clrMap bg1="lt1" tx1="dk1" bg2="lt2" tx2="dk2" accent1="accent1" accent2="accent2" accent3="accent3" accent4="accent4" accent5="accent5" accent6="accent6" hlink="hlink" folHlink="folHlink"/>
  <p:sldLayoutIdLst>
    <p:sldLayoutId id="2147484153" r:id="rId1"/>
    <p:sldLayoutId id="2147484151" r:id="rId2"/>
    <p:sldLayoutId id="2147484152"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p:txBody>
          <a:bodyPr/>
          <a:lstStyle/>
          <a:p>
            <a:r>
              <a:rPr lang="en-US" altLang="en-US" dirty="0" smtClean="0">
                <a:ea typeface="ＭＳ Ｐゴシック" charset="-128"/>
              </a:rPr>
              <a:t>Open Door For New Work</a:t>
            </a:r>
            <a:endParaRPr lang="en-GB" altLang="en-US" dirty="0">
              <a:ea typeface="ＭＳ Ｐゴシック" charset="-128"/>
            </a:endParaRPr>
          </a:p>
        </p:txBody>
      </p:sp>
      <p:sp>
        <p:nvSpPr>
          <p:cNvPr id="7170" name="Content Placeholder 2"/>
          <p:cNvSpPr>
            <a:spLocks noGrp="1"/>
          </p:cNvSpPr>
          <p:nvPr>
            <p:ph idx="1"/>
          </p:nvPr>
        </p:nvSpPr>
        <p:spPr>
          <a:xfrm>
            <a:off x="485775" y="995363"/>
            <a:ext cx="8388350" cy="3746500"/>
          </a:xfrm>
        </p:spPr>
        <p:txBody>
          <a:bodyPr/>
          <a:lstStyle/>
          <a:p>
            <a:pPr marL="341313" indent="-341313">
              <a:lnSpc>
                <a:spcPct val="80000"/>
              </a:lnSpc>
            </a:pPr>
            <a:r>
              <a:rPr lang="en-US" altLang="en-US" sz="2000" dirty="0" smtClean="0">
                <a:ea typeface="ＭＳ Ｐゴシック" charset="-128"/>
              </a:rPr>
              <a:t>SA is the appropriate committee to bring proposals for new features, services and functions for newcomers to 3GPP</a:t>
            </a:r>
          </a:p>
          <a:p>
            <a:pPr lvl="1"/>
            <a:r>
              <a:rPr lang="en-US" sz="2000" b="1" dirty="0" smtClean="0"/>
              <a:t>Proposals </a:t>
            </a:r>
            <a:r>
              <a:rPr lang="en-US" sz="2000" b="1" dirty="0"/>
              <a:t>and an introduction to the opportunities offered by the new vertical industry are invited to be contributed to TSG SA. On the basis of discussion and member contributed proposals, TSG SA will determine how and in which TSG or working group to pursue work</a:t>
            </a:r>
            <a:r>
              <a:rPr lang="en-US" sz="2000" b="1" dirty="0" smtClean="0"/>
              <a:t>.</a:t>
            </a:r>
          </a:p>
          <a:p>
            <a:pPr lvl="1"/>
            <a:r>
              <a:rPr lang="en-US" sz="2000" dirty="0" smtClean="0"/>
              <a:t>In practice – contributing companies will receive suggestions where to go and work will proceed in WGs as per normal (i.e. the normal WID creation process.)</a:t>
            </a:r>
          </a:p>
          <a:p>
            <a:r>
              <a:rPr lang="en-US" sz="2400" dirty="0" smtClean="0"/>
              <a:t>This policy will be articulated and placed prominently on the 3GPP website.</a:t>
            </a:r>
            <a:endParaRPr lang="en-GB" sz="2400" dirty="0"/>
          </a:p>
          <a:p>
            <a:pPr marL="0" indent="0">
              <a:lnSpc>
                <a:spcPct val="80000"/>
              </a:lnSpc>
              <a:buNone/>
            </a:pPr>
            <a:endParaRPr lang="en-US" altLang="en-US" sz="2400" dirty="0">
              <a:ea typeface="ＭＳ Ｐゴシック" charset="-128"/>
            </a:endParaRPr>
          </a:p>
        </p:txBody>
      </p:sp>
      <p:sp>
        <p:nvSpPr>
          <p:cNvPr id="4" name="TextBox 3"/>
          <p:cNvSpPr txBox="1"/>
          <p:nvPr/>
        </p:nvSpPr>
        <p:spPr>
          <a:xfrm>
            <a:off x="228600" y="65219"/>
            <a:ext cx="5969904" cy="261610"/>
          </a:xfrm>
          <a:prstGeom prst="rect">
            <a:avLst/>
          </a:prstGeom>
          <a:noFill/>
        </p:spPr>
        <p:txBody>
          <a:bodyPr wrap="none" rtlCol="0">
            <a:spAutoFit/>
          </a:bodyPr>
          <a:lstStyle/>
          <a:p>
            <a:r>
              <a:rPr lang="en-US" sz="1100" b="1" dirty="0" smtClean="0"/>
              <a:t>SP-180211 </a:t>
            </a:r>
            <a:r>
              <a:rPr lang="en-US" sz="1100" b="1" dirty="0" smtClean="0"/>
              <a:t>– </a:t>
            </a:r>
            <a:r>
              <a:rPr lang="en-US" sz="1100" b="1" dirty="0" smtClean="0"/>
              <a:t>Title: Open </a:t>
            </a:r>
            <a:r>
              <a:rPr lang="en-US" sz="1100" b="1" dirty="0" smtClean="0"/>
              <a:t>Door For New Work – </a:t>
            </a:r>
            <a:r>
              <a:rPr lang="en-US" sz="1100" b="1" dirty="0" smtClean="0"/>
              <a:t>Source: </a:t>
            </a:r>
            <a:r>
              <a:rPr lang="en-US" sz="1100" b="1" dirty="0" smtClean="0"/>
              <a:t>3GPP TSG SA Chair (Samsung)</a:t>
            </a:r>
            <a:endParaRPr lang="en-GB" sz="1100" b="1"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Considerations</a:t>
            </a:r>
            <a:endParaRPr lang="en-GB" dirty="0"/>
          </a:p>
        </p:txBody>
      </p:sp>
      <p:sp>
        <p:nvSpPr>
          <p:cNvPr id="3" name="Content Placeholder 2"/>
          <p:cNvSpPr>
            <a:spLocks noGrp="1"/>
          </p:cNvSpPr>
          <p:nvPr>
            <p:ph idx="1"/>
          </p:nvPr>
        </p:nvSpPr>
        <p:spPr/>
        <p:txBody>
          <a:bodyPr/>
          <a:lstStyle/>
          <a:p>
            <a:pPr marL="341313" indent="-341313">
              <a:lnSpc>
                <a:spcPct val="80000"/>
              </a:lnSpc>
            </a:pPr>
            <a:r>
              <a:rPr lang="en-US" altLang="en-US" sz="2400" dirty="0" smtClean="0">
                <a:ea typeface="ＭＳ Ｐゴシック" charset="-128"/>
              </a:rPr>
              <a:t>For </a:t>
            </a:r>
            <a:r>
              <a:rPr lang="en-US" altLang="en-US" sz="2400" dirty="0">
                <a:ea typeface="ＭＳ Ｐゴシック" charset="-128"/>
              </a:rPr>
              <a:t>established stakeholders in 3GPP, </a:t>
            </a:r>
            <a:r>
              <a:rPr lang="en-US" altLang="en-US" sz="2400" dirty="0" smtClean="0">
                <a:ea typeface="ＭＳ Ｐゴシック" charset="-128"/>
              </a:rPr>
              <a:t>an initial presentation of new services, features and functions in SA is </a:t>
            </a:r>
            <a:r>
              <a:rPr lang="en-US" altLang="en-US" sz="2400" dirty="0">
                <a:ea typeface="ＭＳ Ｐゴシック" charset="-128"/>
              </a:rPr>
              <a:t>not </a:t>
            </a:r>
            <a:r>
              <a:rPr lang="en-US" altLang="en-US" sz="2400" dirty="0" smtClean="0">
                <a:ea typeface="ＭＳ Ｐゴシック" charset="-128"/>
              </a:rPr>
              <a:t>necessary, though it may be advisable</a:t>
            </a:r>
          </a:p>
          <a:p>
            <a:pPr marL="739815" lvl="1" indent="-341313">
              <a:lnSpc>
                <a:spcPct val="80000"/>
              </a:lnSpc>
            </a:pPr>
            <a:r>
              <a:rPr lang="en-US" altLang="en-US" sz="2000" dirty="0" smtClean="0">
                <a:ea typeface="ＭＳ Ｐゴシック" charset="-128"/>
              </a:rPr>
              <a:t>WIDs for all proposed new work will continue to be considered in SA</a:t>
            </a:r>
          </a:p>
          <a:p>
            <a:pPr marL="341313" indent="-341313">
              <a:lnSpc>
                <a:spcPct val="80000"/>
              </a:lnSpc>
            </a:pPr>
            <a:r>
              <a:rPr lang="en-US" altLang="en-US" sz="2400" dirty="0" smtClean="0">
                <a:ea typeface="ＭＳ Ｐゴシック" charset="-128"/>
              </a:rPr>
              <a:t>It is proposed to take more time and care in evaluation of WIDs in SA.</a:t>
            </a:r>
            <a:endParaRPr lang="en-US" altLang="en-US" sz="2400" dirty="0">
              <a:ea typeface="ＭＳ Ｐゴシック" charset="-128"/>
            </a:endParaRPr>
          </a:p>
          <a:p>
            <a:pPr marL="341313" indent="-341313">
              <a:lnSpc>
                <a:spcPct val="80000"/>
              </a:lnSpc>
            </a:pPr>
            <a:r>
              <a:rPr lang="en-US" altLang="en-US" sz="2400" dirty="0" smtClean="0">
                <a:ea typeface="ＭＳ Ｐゴシック" charset="-128"/>
              </a:rPr>
              <a:t>SA guides and manages work, it does not </a:t>
            </a:r>
            <a:r>
              <a:rPr lang="en-US" altLang="en-US" sz="2400" i="1" dirty="0" smtClean="0">
                <a:ea typeface="ＭＳ Ｐゴシック" charset="-128"/>
              </a:rPr>
              <a:t>do </a:t>
            </a:r>
            <a:r>
              <a:rPr lang="en-US" altLang="en-US" sz="2400" dirty="0" smtClean="0">
                <a:ea typeface="ＭＳ Ｐゴシック" charset="-128"/>
              </a:rPr>
              <a:t>the work</a:t>
            </a:r>
          </a:p>
          <a:p>
            <a:pPr marL="739815" lvl="1" indent="-341313">
              <a:lnSpc>
                <a:spcPct val="80000"/>
              </a:lnSpc>
            </a:pPr>
            <a:r>
              <a:rPr lang="en-US" altLang="en-US" sz="2000" dirty="0" smtClean="0">
                <a:ea typeface="ＭＳ Ｐゴシック" charset="-128"/>
              </a:rPr>
              <a:t>Specifically, SA </a:t>
            </a:r>
            <a:r>
              <a:rPr lang="en-US" altLang="en-US" sz="2000" dirty="0">
                <a:ea typeface="ＭＳ Ｐゴシック" charset="-128"/>
              </a:rPr>
              <a:t>will not undertake to refine terminology, identify service requirements – these remain activities that will be pursued in other WGs (SA1, SA4 [for codec/media related], SA5 [for OAM], etc.)</a:t>
            </a:r>
          </a:p>
          <a:p>
            <a:endParaRPr lang="en-GB" sz="2400" dirty="0"/>
          </a:p>
        </p:txBody>
      </p:sp>
      <p:sp>
        <p:nvSpPr>
          <p:cNvPr id="4" name="TextBox 3"/>
          <p:cNvSpPr txBox="1"/>
          <p:nvPr/>
        </p:nvSpPr>
        <p:spPr>
          <a:xfrm>
            <a:off x="228600" y="65219"/>
            <a:ext cx="5969904" cy="261610"/>
          </a:xfrm>
          <a:prstGeom prst="rect">
            <a:avLst/>
          </a:prstGeom>
          <a:noFill/>
        </p:spPr>
        <p:txBody>
          <a:bodyPr wrap="none" rtlCol="0">
            <a:spAutoFit/>
          </a:bodyPr>
          <a:lstStyle/>
          <a:p>
            <a:r>
              <a:rPr lang="en-US" sz="1100" b="1" dirty="0" smtClean="0"/>
              <a:t>SP-180211 </a:t>
            </a:r>
            <a:r>
              <a:rPr lang="en-US" sz="1100" b="1" dirty="0" smtClean="0"/>
              <a:t>– </a:t>
            </a:r>
            <a:r>
              <a:rPr lang="en-US" sz="1100" b="1" dirty="0" smtClean="0"/>
              <a:t>Title: Open </a:t>
            </a:r>
            <a:r>
              <a:rPr lang="en-US" sz="1100" b="1" dirty="0" smtClean="0"/>
              <a:t>Door For New Work – </a:t>
            </a:r>
            <a:r>
              <a:rPr lang="en-US" sz="1100" b="1" dirty="0" smtClean="0"/>
              <a:t>Source: </a:t>
            </a:r>
            <a:r>
              <a:rPr lang="en-US" sz="1100" b="1" dirty="0" smtClean="0"/>
              <a:t>3GPP TSG SA Chair (Samsung)</a:t>
            </a:r>
            <a:endParaRPr lang="en-GB" sz="1100" b="1" dirty="0"/>
          </a:p>
        </p:txBody>
      </p:sp>
    </p:spTree>
    <p:extLst>
      <p:ext uri="{BB962C8B-B14F-4D97-AF65-F5344CB8AC3E}">
        <p14:creationId xmlns:p14="http://schemas.microsoft.com/office/powerpoint/2010/main" val="52393842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12941</TotalTime>
  <Words>262</Words>
  <Application>Microsoft Office PowerPoint</Application>
  <PresentationFormat>On-screen Show (16:9)</PresentationFormat>
  <Paragraphs>13</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Open Door For New Work</vt:lpstr>
      <vt:lpstr>Additional Considerations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Samsung</cp:lastModifiedBy>
  <cp:revision>1214</cp:revision>
  <cp:lastPrinted>2017-02-24T12:37:51Z</cp:lastPrinted>
  <dcterms:created xsi:type="dcterms:W3CDTF">2008-08-30T09:32:10Z</dcterms:created>
  <dcterms:modified xsi:type="dcterms:W3CDTF">2018-03-22T01:56:20Z</dcterms:modified>
</cp:coreProperties>
</file>