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0"/>
  </p:notesMasterIdLst>
  <p:sldIdLst>
    <p:sldId id="434" r:id="rId3"/>
    <p:sldId id="1099" r:id="rId4"/>
    <p:sldId id="1100" r:id="rId5"/>
    <p:sldId id="1097" r:id="rId6"/>
    <p:sldId id="1094" r:id="rId7"/>
    <p:sldId id="1101" r:id="rId8"/>
    <p:sldId id="1089" r:id="rId9"/>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0E51B"/>
    <a:srgbClr val="53FFA1"/>
    <a:srgbClr val="C800BE"/>
    <a:srgbClr val="FBFADD"/>
    <a:srgbClr val="FBFBDD"/>
    <a:srgbClr val="F5F6E2"/>
    <a:srgbClr val="F1F2E6"/>
    <a:srgbClr val="FFA7A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89" autoAdjust="0"/>
    <p:restoredTop sz="94660"/>
  </p:normalViewPr>
  <p:slideViewPr>
    <p:cSldViewPr snapToGrid="0">
      <p:cViewPr varScale="1">
        <p:scale>
          <a:sx n="122" d="100"/>
          <a:sy n="122" d="100"/>
        </p:scale>
        <p:origin x="116" y="10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3/23/2022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595207" y="52935"/>
            <a:ext cx="1944732"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672E946A-07AB-4632-B3F8-4E765F4A3BA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5714" y="207000"/>
            <a:ext cx="1777908" cy="11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br>
              <a:rPr lang="en-US" sz="4800" dirty="0"/>
            </a:br>
            <a:r>
              <a:rPr lang="en-US" sz="4800" dirty="0"/>
              <a:t>Outline of left issues of </a:t>
            </a:r>
            <a:br>
              <a:rPr lang="en-US" sz="4800" dirty="0"/>
            </a:br>
            <a:r>
              <a:rPr lang="en-US" altLang="zh-CN" sz="4800" dirty="0"/>
              <a:t>[95e-31-R17-RedCap-WI]</a:t>
            </a:r>
            <a:br>
              <a:rPr lang="en-US" altLang="zh-CN" sz="2000" b="0" i="0" dirty="0">
                <a:solidFill>
                  <a:srgbClr val="354052"/>
                </a:solidFill>
                <a:effectLst/>
                <a:latin typeface="-apple-system"/>
              </a:rPr>
            </a:br>
            <a:endParaRPr lang="en-US" sz="4800" dirty="0"/>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4011282" y="3796180"/>
            <a:ext cx="7548114" cy="1752600"/>
          </a:xfrm>
        </p:spPr>
        <p:txBody>
          <a:bodyPr/>
          <a:lstStyle/>
          <a:p>
            <a:pPr algn="l"/>
            <a:r>
              <a:rPr lang="en-US" u="sng" dirty="0"/>
              <a:t>Source:</a:t>
            </a:r>
            <a:r>
              <a:rPr lang="en-US" dirty="0"/>
              <a:t> Moderator(</a:t>
            </a:r>
            <a:r>
              <a:rPr lang="en-US" altLang="zh-CN" dirty="0"/>
              <a:t>RAN1 VC,</a:t>
            </a:r>
            <a:r>
              <a:rPr lang="zh-CN" altLang="en-US" dirty="0"/>
              <a:t> </a:t>
            </a:r>
            <a:r>
              <a:rPr lang="en-US" altLang="zh-CN" dirty="0"/>
              <a:t>CMCC)</a:t>
            </a:r>
            <a:endParaRPr lang="en-US" dirty="0"/>
          </a:p>
        </p:txBody>
      </p:sp>
      <p:sp>
        <p:nvSpPr>
          <p:cNvPr id="5" name="TextBox 4">
            <a:extLst>
              <a:ext uri="{FF2B5EF4-FFF2-40B4-BE49-F238E27FC236}">
                <a16:creationId xmlns:a16="http://schemas.microsoft.com/office/drawing/2014/main" id="{55BB95B6-96F8-4C7B-843E-16CFF3CC2E82}"/>
              </a:ext>
            </a:extLst>
          </p:cNvPr>
          <p:cNvSpPr txBox="1"/>
          <p:nvPr/>
        </p:nvSpPr>
        <p:spPr>
          <a:xfrm>
            <a:off x="9347200" y="1457029"/>
            <a:ext cx="1210588" cy="369332"/>
          </a:xfrm>
          <a:prstGeom prst="rect">
            <a:avLst/>
          </a:prstGeom>
          <a:noFill/>
        </p:spPr>
        <p:txBody>
          <a:bodyPr wrap="none" rtlCol="0">
            <a:spAutoFit/>
          </a:bodyPr>
          <a:lstStyle/>
          <a:p>
            <a:r>
              <a:rPr lang="en-US" b="1" dirty="0"/>
              <a:t>RP-220891</a:t>
            </a:r>
          </a:p>
        </p:txBody>
      </p:sp>
      <p:sp>
        <p:nvSpPr>
          <p:cNvPr id="6" name="TextBox 5">
            <a:extLst>
              <a:ext uri="{FF2B5EF4-FFF2-40B4-BE49-F238E27FC236}">
                <a16:creationId xmlns:a16="http://schemas.microsoft.com/office/drawing/2014/main" id="{F4F81FE9-D992-4A17-8843-189C0ADCB00E}"/>
              </a:ext>
            </a:extLst>
          </p:cNvPr>
          <p:cNvSpPr txBox="1"/>
          <p:nvPr/>
        </p:nvSpPr>
        <p:spPr>
          <a:xfrm>
            <a:off x="9347200" y="152708"/>
            <a:ext cx="3000650" cy="1200329"/>
          </a:xfrm>
          <a:prstGeom prst="rect">
            <a:avLst/>
          </a:prstGeom>
          <a:noFill/>
        </p:spPr>
        <p:txBody>
          <a:bodyPr wrap="square" rtlCol="0">
            <a:spAutoFit/>
          </a:bodyPr>
          <a:lstStyle/>
          <a:p>
            <a:r>
              <a:rPr lang="en-US" b="1" dirty="0"/>
              <a:t>3GPP TSG RAN#95-e</a:t>
            </a:r>
          </a:p>
          <a:p>
            <a:r>
              <a:rPr lang="en-US" b="1" dirty="0"/>
              <a:t>17</a:t>
            </a:r>
            <a:r>
              <a:rPr lang="en-US" b="1" baseline="30000" dirty="0"/>
              <a:t>th</a:t>
            </a:r>
            <a:r>
              <a:rPr lang="en-US" b="1" dirty="0"/>
              <a:t> – 23</a:t>
            </a:r>
            <a:r>
              <a:rPr lang="en-US" b="1" baseline="30000" dirty="0"/>
              <a:t>rd</a:t>
            </a:r>
            <a:r>
              <a:rPr lang="en-US" b="1" dirty="0"/>
              <a:t>, March 2022</a:t>
            </a:r>
          </a:p>
          <a:p>
            <a:endParaRPr lang="en-US" b="1" dirty="0"/>
          </a:p>
          <a:p>
            <a:r>
              <a:rPr lang="en-US" b="1" dirty="0"/>
              <a:t>Agenda Item: 9.5.1.7</a:t>
            </a: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45840" y="228603"/>
            <a:ext cx="13756312" cy="694264"/>
          </a:xfrm>
        </p:spPr>
        <p:txBody>
          <a:bodyPr/>
          <a:lstStyle/>
          <a:p>
            <a:r>
              <a:rPr lang="en-US" altLang="zh-CN" sz="3600" dirty="0"/>
              <a:t>Possible Agreement 3(</a:t>
            </a:r>
            <a:r>
              <a:rPr lang="en-US" sz="3600" dirty="0"/>
              <a:t>Background of left Issues – left Issue 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45840" y="811162"/>
            <a:ext cx="13756312" cy="694264"/>
          </a:xfrm>
        </p:spPr>
        <p:txBody>
          <a:bodyPr/>
          <a:lstStyle/>
          <a:p>
            <a:r>
              <a:rPr lang="en-US" sz="2400" dirty="0"/>
              <a:t>Left Issue 2 – </a:t>
            </a:r>
            <a:r>
              <a:rPr lang="en-US" altLang="zh-CN" sz="2400" dirty="0"/>
              <a:t>UE feature</a:t>
            </a:r>
            <a:endParaRPr lang="en-US" altLang="zh-CN" sz="1800" dirty="0">
              <a:ea typeface="+mn-ea"/>
              <a:cs typeface="+mn-cs"/>
            </a:endParaRPr>
          </a:p>
          <a:p>
            <a:pPr lvl="1"/>
            <a:endParaRPr lang="en-US" sz="1800" dirty="0"/>
          </a:p>
        </p:txBody>
      </p:sp>
      <p:graphicFrame>
        <p:nvGraphicFramePr>
          <p:cNvPr id="5" name="表格 4">
            <a:extLst>
              <a:ext uri="{FF2B5EF4-FFF2-40B4-BE49-F238E27FC236}">
                <a16:creationId xmlns:a16="http://schemas.microsoft.com/office/drawing/2014/main" id="{1EF84834-98B8-42BD-B54E-621C885E327A}"/>
              </a:ext>
            </a:extLst>
          </p:cNvPr>
          <p:cNvGraphicFramePr>
            <a:graphicFrameLocks noGrp="1"/>
          </p:cNvGraphicFramePr>
          <p:nvPr>
            <p:extLst>
              <p:ext uri="{D42A27DB-BD31-4B8C-83A1-F6EECF244321}">
                <p14:modId xmlns:p14="http://schemas.microsoft.com/office/powerpoint/2010/main" val="3339201212"/>
              </p:ext>
            </p:extLst>
          </p:nvPr>
        </p:nvGraphicFramePr>
        <p:xfrm>
          <a:off x="493373" y="1297774"/>
          <a:ext cx="13886862" cy="5150024"/>
        </p:xfrm>
        <a:graphic>
          <a:graphicData uri="http://schemas.openxmlformats.org/drawingml/2006/table">
            <a:tbl>
              <a:tblPr firstRow="1" firstCol="1" bandRow="1"/>
              <a:tblGrid>
                <a:gridCol w="1247164">
                  <a:extLst>
                    <a:ext uri="{9D8B030D-6E8A-4147-A177-3AD203B41FA5}">
                      <a16:colId xmlns:a16="http://schemas.microsoft.com/office/drawing/2014/main" val="2020355679"/>
                    </a:ext>
                  </a:extLst>
                </a:gridCol>
                <a:gridCol w="857978">
                  <a:extLst>
                    <a:ext uri="{9D8B030D-6E8A-4147-A177-3AD203B41FA5}">
                      <a16:colId xmlns:a16="http://schemas.microsoft.com/office/drawing/2014/main" val="3878409060"/>
                    </a:ext>
                  </a:extLst>
                </a:gridCol>
                <a:gridCol w="1326503">
                  <a:extLst>
                    <a:ext uri="{9D8B030D-6E8A-4147-A177-3AD203B41FA5}">
                      <a16:colId xmlns:a16="http://schemas.microsoft.com/office/drawing/2014/main" val="1564544036"/>
                    </a:ext>
                  </a:extLst>
                </a:gridCol>
                <a:gridCol w="7863591">
                  <a:extLst>
                    <a:ext uri="{9D8B030D-6E8A-4147-A177-3AD203B41FA5}">
                      <a16:colId xmlns:a16="http://schemas.microsoft.com/office/drawing/2014/main" val="4251727361"/>
                    </a:ext>
                  </a:extLst>
                </a:gridCol>
                <a:gridCol w="2591626">
                  <a:extLst>
                    <a:ext uri="{9D8B030D-6E8A-4147-A177-3AD203B41FA5}">
                      <a16:colId xmlns:a16="http://schemas.microsoft.com/office/drawing/2014/main" val="310475355"/>
                    </a:ext>
                  </a:extLst>
                </a:gridCol>
              </a:tblGrid>
              <a:tr h="1324656">
                <a:tc>
                  <a:txBody>
                    <a:bodyPr/>
                    <a:lstStyle/>
                    <a:p>
                      <a:pPr algn="ctr" fontAlgn="base" hangingPunct="0">
                        <a:lnSpc>
                          <a:spcPct val="107000"/>
                        </a:lnSpc>
                        <a:spcAft>
                          <a:spcPts val="800"/>
                        </a:spcAft>
                      </a:pPr>
                      <a:r>
                        <a:rPr lang="en-GB" sz="1200" b="1">
                          <a:effectLst/>
                          <a:latin typeface="Arial" panose="020B0604020202020204" pitchFamily="34" charset="0"/>
                          <a:ea typeface="Times New Roman" panose="02020603050405020304" pitchFamily="18" charset="0"/>
                          <a:cs typeface="Arial" panose="020B0604020202020204" pitchFamily="34" charset="0"/>
                        </a:rPr>
                        <a:t>Features</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800"/>
                        </a:spcAft>
                      </a:pPr>
                      <a:r>
                        <a:rPr lang="en-GB" sz="1200" b="1">
                          <a:effectLst/>
                          <a:latin typeface="Arial" panose="020B0604020202020204" pitchFamily="34" charset="0"/>
                          <a:ea typeface="Times New Roman" panose="02020603050405020304" pitchFamily="18" charset="0"/>
                          <a:cs typeface="Arial" panose="020B0604020202020204" pitchFamily="34" charset="0"/>
                        </a:rPr>
                        <a:t>Index</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800"/>
                        </a:spcAft>
                      </a:pPr>
                      <a:r>
                        <a:rPr lang="en-GB" sz="1200" b="1">
                          <a:effectLst/>
                          <a:latin typeface="Arial" panose="020B0604020202020204" pitchFamily="34" charset="0"/>
                          <a:ea typeface="Times New Roman" panose="02020603050405020304" pitchFamily="18" charset="0"/>
                          <a:cs typeface="Arial" panose="020B0604020202020204" pitchFamily="34" charset="0"/>
                        </a:rPr>
                        <a:t>Feature group</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lnSpc>
                          <a:spcPct val="107000"/>
                        </a:lnSpc>
                        <a:spcAft>
                          <a:spcPts val="800"/>
                        </a:spcAft>
                      </a:pPr>
                      <a:r>
                        <a:rPr lang="en-GB" sz="1200" b="1">
                          <a:effectLst/>
                          <a:latin typeface="Arial" panose="020B0604020202020204" pitchFamily="34" charset="0"/>
                          <a:ea typeface="Times New Roman" panose="02020603050405020304" pitchFamily="18" charset="0"/>
                          <a:cs typeface="Arial" panose="020B0604020202020204" pitchFamily="34" charset="0"/>
                        </a:rPr>
                        <a:t>Components</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200" b="1">
                          <a:effectLst/>
                          <a:latin typeface="Arial" panose="020B0604020202020204" pitchFamily="34" charset="0"/>
                          <a:ea typeface="宋体" panose="02010600030101010101" pitchFamily="2" charset="-122"/>
                          <a:cs typeface="Arial" panose="020B0604020202020204" pitchFamily="34" charset="0"/>
                        </a:rPr>
                        <a:t>Type</a:t>
                      </a:r>
                      <a:endParaRPr lang="zh-CN" sz="140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b="1">
                          <a:effectLst/>
                          <a:latin typeface="Arial" panose="020B0604020202020204" pitchFamily="34" charset="0"/>
                          <a:ea typeface="宋体" panose="02010600030101010101" pitchFamily="2" charset="-122"/>
                          <a:cs typeface="Arial" panose="020B0604020202020204" pitchFamily="34" charset="0"/>
                        </a:rPr>
                        <a:t>(the ‘type’ definition from UE features should be based on the granularity of 1) Per UE or 2) Per Band or 3) Per BC or 4) Per FS or 5) Per FSPC)</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1278628"/>
                  </a:ext>
                </a:extLst>
              </a:tr>
              <a:tr h="2554680">
                <a:tc>
                  <a:txBody>
                    <a:bodyPr/>
                    <a:lstStyle/>
                    <a:p>
                      <a:pPr>
                        <a:lnSpc>
                          <a:spcPct val="107000"/>
                        </a:lnSpc>
                        <a:spcAft>
                          <a:spcPts val="800"/>
                        </a:spcAft>
                      </a:pPr>
                      <a:r>
                        <a:rPr lang="en-GB" sz="1200">
                          <a:effectLst/>
                          <a:latin typeface="Arial" panose="020B0604020202020204" pitchFamily="34" charset="0"/>
                          <a:ea typeface="宋体" panose="02010600030101010101" pitchFamily="2" charset="-122"/>
                          <a:cs typeface="Arial" panose="020B0604020202020204" pitchFamily="34" charset="0"/>
                        </a:rPr>
                        <a:t> 28.</a:t>
                      </a:r>
                      <a:r>
                        <a:rPr lang="en-GB" sz="1200">
                          <a:effectLst/>
                          <a:latin typeface="Arial" panose="020B0604020202020204" pitchFamily="34" charset="0"/>
                          <a:ea typeface="宋体" panose="02010600030101010101" pitchFamily="2" charset="-122"/>
                          <a:cs typeface="Times New Roman" panose="02020603050405020304" pitchFamily="18" charset="0"/>
                        </a:rPr>
                        <a:t> </a:t>
                      </a:r>
                      <a:r>
                        <a:rPr lang="en-GB" sz="1200">
                          <a:effectLst/>
                          <a:latin typeface="Arial" panose="020B0604020202020204" pitchFamily="34" charset="0"/>
                          <a:ea typeface="宋体" panose="02010600030101010101" pitchFamily="2" charset="-122"/>
                          <a:cs typeface="Arial" panose="020B0604020202020204" pitchFamily="34" charset="0"/>
                        </a:rPr>
                        <a:t>NR_redcap</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200">
                          <a:effectLst/>
                          <a:latin typeface="Arial" panose="020B0604020202020204" pitchFamily="34" charset="0"/>
                          <a:ea typeface="宋体" panose="02010600030101010101" pitchFamily="2" charset="-122"/>
                          <a:cs typeface="Arial" panose="020B0604020202020204" pitchFamily="34" charset="0"/>
                        </a:rPr>
                        <a:t>28-1</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200">
                          <a:effectLst/>
                          <a:latin typeface="Arial" panose="020B0604020202020204" pitchFamily="34" charset="0"/>
                          <a:ea typeface="宋体" panose="02010600030101010101" pitchFamily="2" charset="-122"/>
                          <a:cs typeface="Arial" panose="020B0604020202020204" pitchFamily="34" charset="0"/>
                        </a:rPr>
                        <a:t>RedCap UE</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1. Maximum FR1 RedCap UE bandwidth is 20 MHz.</a:t>
                      </a:r>
                      <a:endParaRPr lang="zh-CN" sz="140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2. Maximum FR2 RedCap UE bandwidth is 100 MHz.</a:t>
                      </a:r>
                      <a:endParaRPr lang="zh-CN" sz="140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3. Early indication of RedCap UE in Msg.1 for 4-step RACH</a:t>
                      </a:r>
                      <a:endParaRPr lang="zh-CN" sz="140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4.</a:t>
                      </a:r>
                      <a:r>
                        <a:rPr lang="en-GB" sz="1800">
                          <a:effectLst/>
                          <a:latin typeface="Times New Roman" panose="02020603050405020304" pitchFamily="18" charset="0"/>
                          <a:ea typeface="MS Gothic" panose="020B0609070205080204" pitchFamily="49" charset="-128"/>
                          <a:cs typeface="Arial" panose="020B0604020202020204" pitchFamily="34" charset="0"/>
                        </a:rPr>
                        <a:t> </a:t>
                      </a:r>
                      <a:r>
                        <a:rPr lang="en-GB" sz="1200">
                          <a:effectLst/>
                          <a:latin typeface="Arial" panose="020B0604020202020204" pitchFamily="34" charset="0"/>
                          <a:ea typeface="MS Gothic" panose="020B0609070205080204" pitchFamily="49" charset="-128"/>
                          <a:cs typeface="Arial" panose="020B0604020202020204" pitchFamily="34" charset="0"/>
                        </a:rPr>
                        <a:t>Separate initial UL BWP for RedCap UEs</a:t>
                      </a:r>
                      <a:endParaRPr lang="zh-CN" sz="1400">
                        <a:effectLst/>
                        <a:latin typeface="Arial" panose="020B0604020202020204" pitchFamily="34" charset="0"/>
                        <a:ea typeface="Calibri" panose="020F0502020204030204" pitchFamily="34" charset="0"/>
                        <a:cs typeface="Arial" panose="020B0604020202020204" pitchFamily="34" charset="0"/>
                      </a:endParaRPr>
                    </a:p>
                    <a:p>
                      <a:pPr indent="57150"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 It includes the configuration(s) needed for RedCap UE to perform random access</a:t>
                      </a:r>
                      <a:endParaRPr lang="zh-CN" sz="1400">
                        <a:effectLst/>
                        <a:latin typeface="Arial" panose="020B0604020202020204" pitchFamily="34" charset="0"/>
                        <a:ea typeface="Calibri" panose="020F0502020204030204" pitchFamily="34" charset="0"/>
                        <a:cs typeface="Arial" panose="020B0604020202020204" pitchFamily="34" charset="0"/>
                      </a:endParaRPr>
                    </a:p>
                    <a:p>
                      <a:pPr indent="57150"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 Enabling/disabling of frequency hopping for common PUCCH resources</a:t>
                      </a:r>
                      <a:endParaRPr lang="zh-CN" sz="140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5. Separate initial DL BWP for RedCap UEs</a:t>
                      </a:r>
                      <a:endParaRPr lang="zh-CN" sz="1400">
                        <a:effectLst/>
                        <a:latin typeface="Arial" panose="020B0604020202020204" pitchFamily="34" charset="0"/>
                        <a:ea typeface="Calibri" panose="020F0502020204030204" pitchFamily="34" charset="0"/>
                        <a:cs typeface="Arial" panose="020B0604020202020204" pitchFamily="34" charset="0"/>
                      </a:endParaRPr>
                    </a:p>
                    <a:p>
                      <a:pPr indent="57150"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 It includes CSS/CORESET for random access</a:t>
                      </a:r>
                      <a:endParaRPr lang="zh-CN" sz="1400">
                        <a:effectLst/>
                        <a:latin typeface="Arial" panose="020B0604020202020204" pitchFamily="34" charset="0"/>
                        <a:ea typeface="Calibri" panose="020F0502020204030204" pitchFamily="34" charset="0"/>
                        <a:cs typeface="Arial" panose="020B0604020202020204" pitchFamily="34" charset="0"/>
                      </a:endParaRPr>
                    </a:p>
                    <a:p>
                      <a:pPr indent="57150"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 FFS: For separate initial DL BWP used for paging, CD-SSB is included</a:t>
                      </a:r>
                      <a:endParaRPr lang="zh-CN" sz="1400">
                        <a:effectLst/>
                        <a:latin typeface="Arial" panose="020B0604020202020204" pitchFamily="34" charset="0"/>
                        <a:ea typeface="Calibri" panose="020F0502020204030204" pitchFamily="34" charset="0"/>
                        <a:cs typeface="Arial" panose="020B0604020202020204" pitchFamily="34" charset="0"/>
                      </a:endParaRPr>
                    </a:p>
                    <a:p>
                      <a:pPr indent="57150"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 For separate initial DL BWP only used for RACH, SSB may or may not be included</a:t>
                      </a:r>
                      <a:endParaRPr lang="zh-CN" sz="140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FFS whether to add any other basic features for RedCap UE</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200">
                          <a:effectLst/>
                          <a:highlight>
                            <a:srgbClr val="FFFF00"/>
                          </a:highlight>
                          <a:latin typeface="Arial" panose="020B0604020202020204" pitchFamily="34" charset="0"/>
                          <a:ea typeface="宋体" panose="02010600030101010101" pitchFamily="2" charset="-122"/>
                          <a:cs typeface="Arial" panose="020B0604020202020204" pitchFamily="34" charset="0"/>
                        </a:rPr>
                        <a:t>[Per UE]</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7381258"/>
                  </a:ext>
                </a:extLst>
              </a:tr>
              <a:tr h="520489">
                <a:tc>
                  <a:txBody>
                    <a:bodyPr/>
                    <a:lstStyle/>
                    <a:p>
                      <a:pPr>
                        <a:lnSpc>
                          <a:spcPct val="107000"/>
                        </a:lnSpc>
                        <a:spcAft>
                          <a:spcPts val="800"/>
                        </a:spcAft>
                      </a:pPr>
                      <a:r>
                        <a:rPr lang="en-GB" sz="1200">
                          <a:effectLst/>
                          <a:latin typeface="Arial" panose="020B0604020202020204" pitchFamily="34" charset="0"/>
                          <a:ea typeface="宋体" panose="02010600030101010101" pitchFamily="2" charset="-122"/>
                          <a:cs typeface="Arial" panose="020B0604020202020204" pitchFamily="34" charset="0"/>
                        </a:rPr>
                        <a:t>28. NR_redcap</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200">
                          <a:effectLst/>
                          <a:latin typeface="Arial" panose="020B0604020202020204" pitchFamily="34" charset="0"/>
                          <a:ea typeface="宋体" panose="02010600030101010101" pitchFamily="2" charset="-122"/>
                          <a:cs typeface="Arial" panose="020B0604020202020204" pitchFamily="34" charset="0"/>
                        </a:rPr>
                        <a:t>28-3</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200">
                          <a:effectLst/>
                          <a:latin typeface="Arial" panose="020B0604020202020204" pitchFamily="34" charset="0"/>
                          <a:ea typeface="宋体" panose="02010600030101010101" pitchFamily="2" charset="-122"/>
                          <a:cs typeface="Arial" panose="020B0604020202020204" pitchFamily="34" charset="0"/>
                        </a:rPr>
                        <a:t>Half-duplex FDD operation type A for RedCap UE</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en-GB" sz="1200">
                          <a:effectLst/>
                          <a:latin typeface="Arial" panose="020B0604020202020204" pitchFamily="34" charset="0"/>
                          <a:ea typeface="MS Gothic" panose="020B0609070205080204" pitchFamily="49" charset="-128"/>
                          <a:cs typeface="Arial" panose="020B0604020202020204" pitchFamily="34" charset="0"/>
                        </a:rPr>
                        <a:t>1. Half-duplex FDD operation (instead of full-duplex FDD operation) type A for RedCap UE</a:t>
                      </a:r>
                      <a:endParaRPr lang="zh-CN" sz="140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200" dirty="0">
                          <a:effectLst/>
                          <a:highlight>
                            <a:srgbClr val="FFFF00"/>
                          </a:highlight>
                          <a:latin typeface="Arial" panose="020B0604020202020204" pitchFamily="34" charset="0"/>
                          <a:ea typeface="宋体" panose="02010600030101010101" pitchFamily="2" charset="-122"/>
                          <a:cs typeface="Arial" panose="020B0604020202020204" pitchFamily="34" charset="0"/>
                        </a:rPr>
                        <a:t>[Per band]</a:t>
                      </a:r>
                      <a:endParaRPr lang="zh-CN" sz="1400" dirty="0">
                        <a:effectLst/>
                        <a:latin typeface="Arial" panose="020B0604020202020204" pitchFamily="34" charset="0"/>
                        <a:ea typeface="Calibri" panose="020F0502020204030204" pitchFamily="34" charset="0"/>
                        <a:cs typeface="Arial" panose="020B0604020202020204" pitchFamily="34" charset="0"/>
                      </a:endParaRPr>
                    </a:p>
                  </a:txBody>
                  <a:tcPr marL="49366" marR="493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7042936"/>
                  </a:ext>
                </a:extLst>
              </a:tr>
            </a:tbl>
          </a:graphicData>
        </a:graphic>
      </p:graphicFrame>
    </p:spTree>
    <p:extLst>
      <p:ext uri="{BB962C8B-B14F-4D97-AF65-F5344CB8AC3E}">
        <p14:creationId xmlns:p14="http://schemas.microsoft.com/office/powerpoint/2010/main" val="30301806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D13AE7-6995-428A-BE97-F5B8FEA7D1EF}"/>
              </a:ext>
            </a:extLst>
          </p:cNvPr>
          <p:cNvSpPr>
            <a:spLocks noGrp="1"/>
          </p:cNvSpPr>
          <p:nvPr>
            <p:ph type="title"/>
          </p:nvPr>
        </p:nvSpPr>
        <p:spPr>
          <a:xfrm>
            <a:off x="2574752" y="64698"/>
            <a:ext cx="9846020" cy="988326"/>
          </a:xfrm>
        </p:spPr>
        <p:txBody>
          <a:bodyPr/>
          <a:lstStyle/>
          <a:p>
            <a:r>
              <a:rPr lang="en-US" altLang="zh-CN" sz="4400" dirty="0"/>
              <a:t>Possible Agreement 3</a:t>
            </a:r>
            <a:endParaRPr lang="zh-CN" altLang="en-US" dirty="0"/>
          </a:p>
        </p:txBody>
      </p:sp>
      <p:sp>
        <p:nvSpPr>
          <p:cNvPr id="3" name="内容占位符 2">
            <a:extLst>
              <a:ext uri="{FF2B5EF4-FFF2-40B4-BE49-F238E27FC236}">
                <a16:creationId xmlns:a16="http://schemas.microsoft.com/office/drawing/2014/main" id="{8DCB268F-EA12-4CC6-B680-D9044E6509CE}"/>
              </a:ext>
            </a:extLst>
          </p:cNvPr>
          <p:cNvSpPr>
            <a:spLocks noGrp="1"/>
          </p:cNvSpPr>
          <p:nvPr>
            <p:ph idx="1"/>
          </p:nvPr>
        </p:nvSpPr>
        <p:spPr>
          <a:xfrm>
            <a:off x="831147" y="837362"/>
            <a:ext cx="13756312" cy="6020637"/>
          </a:xfrm>
        </p:spPr>
        <p:txBody>
          <a:bodyPr/>
          <a:lstStyle/>
          <a:p>
            <a:r>
              <a:rPr lang="en-US" altLang="zh-CN" sz="2800" b="1" dirty="0"/>
              <a:t>FG 28-1 is reported per UE, and FG 28-3 is reported per band</a:t>
            </a:r>
          </a:p>
          <a:p>
            <a:pPr marL="0" indent="0">
              <a:buNone/>
            </a:pPr>
            <a:endParaRPr lang="en-US" altLang="zh-CN" sz="2800" b="1" dirty="0"/>
          </a:p>
          <a:p>
            <a:pPr marL="0" indent="0">
              <a:buNone/>
            </a:pPr>
            <a:r>
              <a:rPr lang="en-US" altLang="zh-CN" sz="2800" b="1" dirty="0">
                <a:highlight>
                  <a:srgbClr val="FFFF00"/>
                </a:highlight>
              </a:rPr>
              <a:t>For discussion reference: Justification for reporting FG 28-1 “Per band”</a:t>
            </a:r>
          </a:p>
          <a:p>
            <a:r>
              <a:rPr lang="en-US" altLang="zh-CN" sz="1800" dirty="0"/>
              <a:t>In FR1 below 2.5 GHz, there are FDD and TDD </a:t>
            </a:r>
            <a:r>
              <a:rPr lang="en-US" altLang="zh-CN" sz="1800" dirty="0" err="1"/>
              <a:t>bandswith</a:t>
            </a:r>
            <a:r>
              <a:rPr lang="en-US" altLang="zh-CN" sz="1800" dirty="0"/>
              <a:t> CBW no more than 20 MHz and requiring a R15/16 </a:t>
            </a:r>
            <a:r>
              <a:rPr lang="en-US" altLang="zh-CN" sz="1800" dirty="0" err="1"/>
              <a:t>eMBB</a:t>
            </a:r>
            <a:r>
              <a:rPr lang="en-US" altLang="zh-CN" sz="1800" dirty="0"/>
              <a:t> UE to have a minimum of 2 RX branches</a:t>
            </a:r>
          </a:p>
          <a:p>
            <a:r>
              <a:rPr lang="en-US" altLang="zh-CN" sz="1800" dirty="0"/>
              <a:t>On these bands, a “high-end” Rel-17 </a:t>
            </a:r>
            <a:r>
              <a:rPr lang="en-US" altLang="zh-CN" sz="1800" dirty="0" err="1"/>
              <a:t>RedCap</a:t>
            </a:r>
            <a:r>
              <a:rPr lang="en-US" altLang="zh-CN" sz="1800" dirty="0"/>
              <a:t> device supporting the envelope of radio and upper layer capabilities (2 RX, FD-FDD, 256 QAM, and etc.) will behave the same way as a Rel-15/16 </a:t>
            </a:r>
            <a:r>
              <a:rPr lang="en-US" altLang="zh-CN" sz="1800" dirty="0" err="1"/>
              <a:t>eMBB</a:t>
            </a:r>
            <a:r>
              <a:rPr lang="en-US" altLang="zh-CN" sz="1800" dirty="0"/>
              <a:t> UE, without using capabilities not intended for </a:t>
            </a:r>
            <a:r>
              <a:rPr lang="en-US" altLang="zh-CN" sz="1800" dirty="0" err="1"/>
              <a:t>RedCap</a:t>
            </a:r>
            <a:r>
              <a:rPr lang="en-US" altLang="zh-CN" sz="1800" dirty="0"/>
              <a:t> UE</a:t>
            </a:r>
          </a:p>
          <a:p>
            <a:pPr lvl="1"/>
            <a:r>
              <a:rPr lang="en-US" altLang="zh-CN" sz="1600" dirty="0"/>
              <a:t>Such high- end p </a:t>
            </a:r>
            <a:r>
              <a:rPr lang="en-US" altLang="zh-CN" sz="1600" dirty="0" err="1"/>
              <a:t>RedCap</a:t>
            </a:r>
            <a:r>
              <a:rPr lang="en-US" altLang="zh-CN" sz="1600" dirty="0"/>
              <a:t> UEs can access the legacy cells supporting R15/16 </a:t>
            </a:r>
            <a:r>
              <a:rPr lang="en-US" altLang="zh-CN" sz="1600" dirty="0" err="1"/>
              <a:t>eMBB</a:t>
            </a:r>
            <a:r>
              <a:rPr lang="en-US" altLang="zh-CN" sz="1600" dirty="0"/>
              <a:t> UE without requesting NW to upgrade its HW/SW</a:t>
            </a:r>
          </a:p>
          <a:p>
            <a:r>
              <a:rPr lang="en-US" altLang="zh-CN" sz="1800" dirty="0"/>
              <a:t>Benefits of “Per Band” Reporting for FG 28-1 </a:t>
            </a:r>
          </a:p>
          <a:p>
            <a:pPr lvl="1"/>
            <a:r>
              <a:rPr lang="en-US" altLang="zh-CN" sz="1600" dirty="0"/>
              <a:t>Improve deployment flexibility of Rel-15/16/17 NR UE</a:t>
            </a:r>
          </a:p>
          <a:p>
            <a:pPr lvl="1"/>
            <a:r>
              <a:rPr lang="en-US" altLang="zh-CN" sz="1600" dirty="0"/>
              <a:t>Reduce cost/latency to roll-out Rel-17 </a:t>
            </a:r>
            <a:r>
              <a:rPr lang="en-US" altLang="zh-CN" sz="1600" dirty="0" err="1"/>
              <a:t>RedCap</a:t>
            </a:r>
            <a:r>
              <a:rPr lang="en-US" altLang="zh-CN" sz="1600" dirty="0"/>
              <a:t> UE</a:t>
            </a:r>
          </a:p>
          <a:p>
            <a:pPr lvl="1"/>
            <a:r>
              <a:rPr lang="en-US" altLang="zh-CN" sz="1600" dirty="0"/>
              <a:t>Better co-existence with legacy NR UEs without causing market fragmentation</a:t>
            </a:r>
          </a:p>
          <a:p>
            <a:pPr lvl="1"/>
            <a:r>
              <a:rPr lang="en-US" altLang="zh-CN" sz="1600" dirty="0"/>
              <a:t>Simplify IODT testing and avoid negative interaction with UE testing on NTN and unlicensed spectrum</a:t>
            </a:r>
          </a:p>
          <a:p>
            <a:pPr lvl="1"/>
            <a:r>
              <a:rPr lang="en-US" altLang="zh-CN" sz="1600" dirty="0"/>
              <a:t>No need for </a:t>
            </a:r>
            <a:r>
              <a:rPr lang="en-US" altLang="zh-CN" sz="1600" dirty="0" err="1"/>
              <a:t>xDD</a:t>
            </a:r>
            <a:r>
              <a:rPr lang="en-US" altLang="zh-CN" sz="1600" dirty="0"/>
              <a:t> and FR differentiation</a:t>
            </a:r>
          </a:p>
          <a:p>
            <a:pPr lvl="1"/>
            <a:r>
              <a:rPr lang="en-US" altLang="zh-CN" sz="1600" dirty="0"/>
              <a:t>Compliant with WID requirements and previous agreements in Plenary/WGs</a:t>
            </a:r>
          </a:p>
          <a:p>
            <a:pPr marL="457176" lvl="1" indent="-457176">
              <a:buBlip>
                <a:blip r:embed="rId2"/>
              </a:buBlip>
            </a:pPr>
            <a:r>
              <a:rPr lang="en-US" altLang="zh-CN" sz="1800" dirty="0">
                <a:ea typeface="+mn-ea"/>
                <a:cs typeface="+mn-cs"/>
              </a:rPr>
              <a:t>“Per band” reporting will NOT violate the restrictions on R17 p </a:t>
            </a:r>
            <a:r>
              <a:rPr lang="en-US" altLang="zh-CN" sz="1800" dirty="0" err="1">
                <a:ea typeface="+mn-ea"/>
                <a:cs typeface="+mn-cs"/>
              </a:rPr>
              <a:t>RedCap</a:t>
            </a:r>
            <a:r>
              <a:rPr lang="en-US" altLang="zh-CN" sz="1800" dirty="0">
                <a:ea typeface="+mn-ea"/>
                <a:cs typeface="+mn-cs"/>
              </a:rPr>
              <a:t> UE, including CA, DC, wider CBW, more than 2 Rx branches, and etc.</a:t>
            </a:r>
          </a:p>
          <a:p>
            <a:r>
              <a:rPr lang="en-US" altLang="zh-CN" sz="1800" dirty="0"/>
              <a:t>The mandatory restrictions imposed on p </a:t>
            </a:r>
            <a:r>
              <a:rPr lang="en-US" altLang="zh-CN" sz="1800" dirty="0" err="1"/>
              <a:t>RedCap</a:t>
            </a:r>
            <a:r>
              <a:rPr lang="en-US" altLang="zh-CN" sz="1800" dirty="0"/>
              <a:t> UEs will prevent a non-</a:t>
            </a:r>
            <a:r>
              <a:rPr lang="en-US" altLang="zh-CN" sz="1800" dirty="0" err="1"/>
              <a:t>RedCap</a:t>
            </a:r>
            <a:r>
              <a:rPr lang="en-US" altLang="zh-CN" sz="1800" dirty="0"/>
              <a:t> UE (supporting CA/DC/wider CBW/more than 2 Rx branches/advanced upper layer functionalities) to declare itself as “</a:t>
            </a:r>
            <a:r>
              <a:rPr lang="en-US" altLang="zh-CN" sz="1800" dirty="0" err="1"/>
              <a:t>RedCap</a:t>
            </a:r>
            <a:r>
              <a:rPr lang="en-US" altLang="zh-CN" sz="1800" dirty="0"/>
              <a:t> UE”</a:t>
            </a:r>
          </a:p>
        </p:txBody>
      </p:sp>
    </p:spTree>
    <p:extLst>
      <p:ext uri="{BB962C8B-B14F-4D97-AF65-F5344CB8AC3E}">
        <p14:creationId xmlns:p14="http://schemas.microsoft.com/office/powerpoint/2010/main" val="223412762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745840" y="228603"/>
            <a:ext cx="13756312" cy="694264"/>
          </a:xfrm>
        </p:spPr>
        <p:txBody>
          <a:bodyPr/>
          <a:lstStyle/>
          <a:p>
            <a:r>
              <a:rPr lang="en-US" altLang="zh-CN" sz="3600" dirty="0"/>
              <a:t>Possible Agreement 5 (</a:t>
            </a:r>
            <a:r>
              <a:rPr lang="en-US" sz="3600" dirty="0"/>
              <a:t>Background of left Issues – left Issue 5)</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45840" y="811162"/>
            <a:ext cx="13756312" cy="5995082"/>
          </a:xfrm>
        </p:spPr>
        <p:txBody>
          <a:bodyPr/>
          <a:lstStyle/>
          <a:p>
            <a:r>
              <a:rPr lang="en-US" sz="2400" dirty="0"/>
              <a:t>Left Issue 5 - </a:t>
            </a:r>
            <a:r>
              <a:rPr lang="en-US" altLang="zh-CN" sz="2400" dirty="0"/>
              <a:t>CR for operating bands</a:t>
            </a:r>
          </a:p>
          <a:p>
            <a:pPr lvl="1"/>
            <a:r>
              <a:rPr lang="en-US" altLang="zh-CN" sz="1800" dirty="0">
                <a:ea typeface="+mn-ea"/>
                <a:cs typeface="+mn-cs"/>
              </a:rPr>
              <a:t>RP-220462, company CR to TS 38.101-1, proposes to implement a new operating band section for Redcap UE</a:t>
            </a:r>
          </a:p>
          <a:p>
            <a:r>
              <a:rPr lang="en-US" sz="2400" dirty="0"/>
              <a:t> Initial round discussion</a:t>
            </a:r>
          </a:p>
          <a:p>
            <a:pPr lvl="1"/>
            <a:r>
              <a:rPr lang="en-US" altLang="zh-CN" sz="1800" dirty="0">
                <a:ea typeface="+mn-ea"/>
                <a:cs typeface="+mn-cs"/>
              </a:rPr>
              <a:t>Questions “Approve the CR in RP-220462? Yes/No”</a:t>
            </a:r>
          </a:p>
          <a:p>
            <a:pPr lvl="1"/>
            <a:r>
              <a:rPr lang="en-US" altLang="zh-CN" sz="1800" dirty="0">
                <a:ea typeface="+mn-ea"/>
                <a:cs typeface="+mn-cs"/>
              </a:rPr>
              <a:t>In the 13 companies attending the discussion, 7 companies think this CR is not needed, 4 companies support this CR, 1 company is fine with the CR, but note that it is premature to approve the CR, 1 one company think it redundant but helpful, additionally, two of the proponent companies think this CR should not be discussed anymore if it is not approved in RAN#95. </a:t>
            </a:r>
          </a:p>
          <a:p>
            <a:r>
              <a:rPr lang="en-US" altLang="zh-CN" sz="2400" dirty="0"/>
              <a:t>Second round discussion</a:t>
            </a:r>
          </a:p>
          <a:p>
            <a:pPr lvl="1"/>
            <a:r>
              <a:rPr lang="en-US" altLang="zh-CN" sz="1800" dirty="0">
                <a:ea typeface="+mn-ea"/>
                <a:cs typeface="+mn-cs"/>
              </a:rPr>
              <a:t>Question “It is not pursued to approve the CR in RP-220462.”</a:t>
            </a:r>
          </a:p>
          <a:p>
            <a:pPr lvl="1"/>
            <a:r>
              <a:rPr lang="en-US" altLang="zh-CN" sz="1800" dirty="0">
                <a:ea typeface="+mn-ea"/>
                <a:cs typeface="+mn-cs"/>
              </a:rPr>
              <a:t>It is observed that some companies think it necessary for </a:t>
            </a:r>
            <a:r>
              <a:rPr lang="en-US" altLang="zh-CN" sz="1800" dirty="0" err="1">
                <a:ea typeface="+mn-ea"/>
                <a:cs typeface="+mn-cs"/>
              </a:rPr>
              <a:t>RedCap</a:t>
            </a:r>
            <a:r>
              <a:rPr lang="en-US" altLang="zh-CN" sz="1800" dirty="0">
                <a:ea typeface="+mn-ea"/>
                <a:cs typeface="+mn-cs"/>
              </a:rPr>
              <a:t> UE, some companies think otherwise, and some other companies think it is fine to without this band list even they prefer, at least from moderator's observation, approving this CR is not the only way to support </a:t>
            </a:r>
            <a:r>
              <a:rPr lang="en-US" altLang="zh-CN" sz="1800" dirty="0" err="1">
                <a:ea typeface="+mn-ea"/>
                <a:cs typeface="+mn-cs"/>
              </a:rPr>
              <a:t>RedCap</a:t>
            </a:r>
            <a:r>
              <a:rPr lang="en-US" altLang="zh-CN" sz="1800" dirty="0">
                <a:ea typeface="+mn-ea"/>
                <a:cs typeface="+mn-cs"/>
              </a:rPr>
              <a:t>, just try to confirm or deny the observation/understanding in the final round</a:t>
            </a:r>
          </a:p>
          <a:p>
            <a:r>
              <a:rPr lang="en-US" altLang="zh-CN" sz="2400" dirty="0"/>
              <a:t>Final round discussion</a:t>
            </a:r>
          </a:p>
          <a:p>
            <a:pPr lvl="1"/>
            <a:r>
              <a:rPr lang="en-US" altLang="zh-CN" sz="1800" dirty="0">
                <a:ea typeface="+mn-ea"/>
                <a:cs typeface="+mn-cs"/>
              </a:rPr>
              <a:t>Question “Can </a:t>
            </a:r>
            <a:r>
              <a:rPr lang="en-US" altLang="zh-CN" sz="1800" dirty="0" err="1">
                <a:ea typeface="+mn-ea"/>
                <a:cs typeface="+mn-cs"/>
              </a:rPr>
              <a:t>RedCap</a:t>
            </a:r>
            <a:r>
              <a:rPr lang="en-US" altLang="zh-CN" sz="1800" dirty="0">
                <a:ea typeface="+mn-ea"/>
                <a:cs typeface="+mn-cs"/>
              </a:rPr>
              <a:t> UE be supported without approving CR in RP-220462</a:t>
            </a:r>
            <a:r>
              <a:rPr lang="zh-CN" altLang="en-US" sz="1800" dirty="0">
                <a:ea typeface="+mn-ea"/>
                <a:cs typeface="+mn-cs"/>
              </a:rPr>
              <a:t>？</a:t>
            </a:r>
            <a:r>
              <a:rPr lang="en-US" altLang="zh-CN" sz="1800" dirty="0">
                <a:ea typeface="+mn-ea"/>
                <a:cs typeface="+mn-cs"/>
              </a:rPr>
              <a:t>”</a:t>
            </a:r>
          </a:p>
          <a:p>
            <a:pPr lvl="1"/>
            <a:r>
              <a:rPr lang="en-US" altLang="zh-CN" sz="1800" dirty="0">
                <a:ea typeface="+mn-ea"/>
                <a:cs typeface="+mn-cs"/>
              </a:rPr>
              <a:t>7 of the 9 companies confirm that </a:t>
            </a:r>
            <a:r>
              <a:rPr lang="en-US" altLang="zh-CN" sz="1800" dirty="0" err="1">
                <a:ea typeface="+mn-ea"/>
                <a:cs typeface="+mn-cs"/>
              </a:rPr>
              <a:t>RedCap</a:t>
            </a:r>
            <a:r>
              <a:rPr lang="en-US" altLang="zh-CN" sz="1800" dirty="0">
                <a:ea typeface="+mn-ea"/>
                <a:cs typeface="+mn-cs"/>
              </a:rPr>
              <a:t> UE can be supported without approving this CR, 1 company comments that this CR can be helpful for improving clarity, but without the CR, the specification is not broken, 1 company strong prefer approving this CR from standard effort and specification implementation. In addition, some companies prefer to continue to discuss it in RAN4, while some companies comment it does not make more sense to repeat this discussion and it should be concluded in this meeting</a:t>
            </a:r>
          </a:p>
          <a:p>
            <a:pPr lvl="1"/>
            <a:endParaRPr lang="en-US" altLang="zh-CN" sz="1800" dirty="0">
              <a:ea typeface="+mn-ea"/>
              <a:cs typeface="+mn-cs"/>
            </a:endParaRPr>
          </a:p>
          <a:p>
            <a:pPr lvl="1"/>
            <a:endParaRPr lang="en-US" altLang="zh-CN" sz="1800" dirty="0">
              <a:ea typeface="+mn-ea"/>
              <a:cs typeface="+mn-cs"/>
            </a:endParaRPr>
          </a:p>
          <a:p>
            <a:pPr lvl="1"/>
            <a:endParaRPr lang="en-US" sz="1800" dirty="0"/>
          </a:p>
        </p:txBody>
      </p:sp>
    </p:spTree>
    <p:extLst>
      <p:ext uri="{BB962C8B-B14F-4D97-AF65-F5344CB8AC3E}">
        <p14:creationId xmlns:p14="http://schemas.microsoft.com/office/powerpoint/2010/main" val="14080476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87688" y="228603"/>
            <a:ext cx="11706046" cy="1143000"/>
          </a:xfrm>
        </p:spPr>
        <p:txBody>
          <a:bodyPr/>
          <a:lstStyle/>
          <a:p>
            <a:r>
              <a:rPr lang="en-US" sz="4400" dirty="0"/>
              <a:t>Possible Agreement 5</a:t>
            </a:r>
            <a:endParaRPr lang="en-US"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45840" y="1252809"/>
            <a:ext cx="13756312" cy="4830233"/>
          </a:xfrm>
        </p:spPr>
        <p:txBody>
          <a:bodyPr/>
          <a:lstStyle/>
          <a:p>
            <a:r>
              <a:rPr lang="en-US" altLang="zh-CN" sz="2800" b="1" dirty="0"/>
              <a:t>It is not pursued to approve the CR in RP-220462 in Rel-17.</a:t>
            </a:r>
            <a:endParaRPr lang="en-US" sz="2800" b="1" dirty="0"/>
          </a:p>
        </p:txBody>
      </p:sp>
    </p:spTree>
    <p:extLst>
      <p:ext uri="{BB962C8B-B14F-4D97-AF65-F5344CB8AC3E}">
        <p14:creationId xmlns:p14="http://schemas.microsoft.com/office/powerpoint/2010/main" val="11873008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15B31F-A505-448F-BBFC-DDCAB5539B3D}"/>
              </a:ext>
            </a:extLst>
          </p:cNvPr>
          <p:cNvSpPr>
            <a:spLocks noGrp="1"/>
          </p:cNvSpPr>
          <p:nvPr>
            <p:ph type="title"/>
          </p:nvPr>
        </p:nvSpPr>
        <p:spPr/>
        <p:txBody>
          <a:bodyPr/>
          <a:lstStyle/>
          <a:p>
            <a:r>
              <a:rPr lang="en-US" altLang="zh-CN" sz="4400" dirty="0"/>
              <a:t>Offline Agreement 2</a:t>
            </a:r>
            <a:endParaRPr lang="zh-CN" altLang="en-US" dirty="0"/>
          </a:p>
        </p:txBody>
      </p:sp>
      <p:sp>
        <p:nvSpPr>
          <p:cNvPr id="3" name="内容占位符 2">
            <a:extLst>
              <a:ext uri="{FF2B5EF4-FFF2-40B4-BE49-F238E27FC236}">
                <a16:creationId xmlns:a16="http://schemas.microsoft.com/office/drawing/2014/main" id="{AEE5F3BB-8FFB-47EA-88F5-3D71BA2931AA}"/>
              </a:ext>
            </a:extLst>
          </p:cNvPr>
          <p:cNvSpPr>
            <a:spLocks noGrp="1"/>
          </p:cNvSpPr>
          <p:nvPr>
            <p:ph idx="1"/>
          </p:nvPr>
        </p:nvSpPr>
        <p:spPr>
          <a:xfrm>
            <a:off x="619606" y="1195969"/>
            <a:ext cx="13756312" cy="3548154"/>
          </a:xfrm>
        </p:spPr>
        <p:txBody>
          <a:bodyPr/>
          <a:lstStyle/>
          <a:p>
            <a:r>
              <a:rPr lang="en-US" altLang="zh-CN" sz="3200" dirty="0"/>
              <a:t>Confirm all the tasks of RAN4 except "Agree </a:t>
            </a:r>
            <a:r>
              <a:rPr lang="en-US" altLang="zh-CN" sz="3200" dirty="0" err="1"/>
              <a:t>RedCap</a:t>
            </a:r>
            <a:r>
              <a:rPr lang="en-US" altLang="zh-CN" sz="3200" dirty="0"/>
              <a:t> operating band list in FR1 and add the operating band clause" in RP-220292</a:t>
            </a:r>
          </a:p>
          <a:p>
            <a:pPr lvl="1"/>
            <a:r>
              <a:rPr lang="en-US" altLang="zh-CN" sz="2800" dirty="0"/>
              <a:t>Whether to keep "Agree </a:t>
            </a:r>
            <a:r>
              <a:rPr lang="en-US" altLang="zh-CN" sz="2800" dirty="0" err="1"/>
              <a:t>RedCap</a:t>
            </a:r>
            <a:r>
              <a:rPr lang="en-US" altLang="zh-CN" sz="2800" dirty="0"/>
              <a:t> operating band list in FR1 and add the operating band clause" in the final exception sheet is decided by the outcome of Issue 5. </a:t>
            </a:r>
          </a:p>
          <a:p>
            <a:r>
              <a:rPr lang="en-US" altLang="zh-CN" sz="3200" dirty="0"/>
              <a:t>The performance part Rel-17 </a:t>
            </a:r>
            <a:r>
              <a:rPr lang="en-US" altLang="zh-CN" sz="3200" dirty="0" err="1"/>
              <a:t>RedCap</a:t>
            </a:r>
            <a:r>
              <a:rPr lang="en-US" altLang="zh-CN" sz="3200" dirty="0"/>
              <a:t> WI target completion date is extended to 6 months after the core part target completion date, and is allocated the relevant meetings of the TU allocation requested in the SR (see Table in RP-220135, excerpted as below).</a:t>
            </a:r>
            <a:endParaRPr lang="zh-CN" altLang="en-US" sz="3200" dirty="0"/>
          </a:p>
        </p:txBody>
      </p:sp>
      <p:graphicFrame>
        <p:nvGraphicFramePr>
          <p:cNvPr id="4" name="表格 3">
            <a:extLst>
              <a:ext uri="{FF2B5EF4-FFF2-40B4-BE49-F238E27FC236}">
                <a16:creationId xmlns:a16="http://schemas.microsoft.com/office/drawing/2014/main" id="{F07A9F13-6082-4D1C-8485-500FA9D05E99}"/>
              </a:ext>
            </a:extLst>
          </p:cNvPr>
          <p:cNvGraphicFramePr>
            <a:graphicFrameLocks noGrp="1"/>
          </p:cNvGraphicFramePr>
          <p:nvPr>
            <p:extLst>
              <p:ext uri="{D42A27DB-BD31-4B8C-83A1-F6EECF244321}">
                <p14:modId xmlns:p14="http://schemas.microsoft.com/office/powerpoint/2010/main" val="1712797607"/>
              </p:ext>
            </p:extLst>
          </p:nvPr>
        </p:nvGraphicFramePr>
        <p:xfrm>
          <a:off x="1592131" y="5386073"/>
          <a:ext cx="11629016" cy="1348214"/>
        </p:xfrm>
        <a:graphic>
          <a:graphicData uri="http://schemas.openxmlformats.org/drawingml/2006/table">
            <a:tbl>
              <a:tblPr firstRow="1" firstCol="1" bandRow="1">
                <a:tableStyleId>{5C22544A-7EE6-4342-B048-85BDC9FD1C3A}</a:tableStyleId>
              </a:tblPr>
              <a:tblGrid>
                <a:gridCol w="979682">
                  <a:extLst>
                    <a:ext uri="{9D8B030D-6E8A-4147-A177-3AD203B41FA5}">
                      <a16:colId xmlns:a16="http://schemas.microsoft.com/office/drawing/2014/main" val="2199076203"/>
                    </a:ext>
                  </a:extLst>
                </a:gridCol>
                <a:gridCol w="1527042">
                  <a:extLst>
                    <a:ext uri="{9D8B030D-6E8A-4147-A177-3AD203B41FA5}">
                      <a16:colId xmlns:a16="http://schemas.microsoft.com/office/drawing/2014/main" val="2441026137"/>
                    </a:ext>
                  </a:extLst>
                </a:gridCol>
                <a:gridCol w="1358717">
                  <a:extLst>
                    <a:ext uri="{9D8B030D-6E8A-4147-A177-3AD203B41FA5}">
                      <a16:colId xmlns:a16="http://schemas.microsoft.com/office/drawing/2014/main" val="772251856"/>
                    </a:ext>
                  </a:extLst>
                </a:gridCol>
                <a:gridCol w="1527042">
                  <a:extLst>
                    <a:ext uri="{9D8B030D-6E8A-4147-A177-3AD203B41FA5}">
                      <a16:colId xmlns:a16="http://schemas.microsoft.com/office/drawing/2014/main" val="1968846414"/>
                    </a:ext>
                  </a:extLst>
                </a:gridCol>
                <a:gridCol w="1461649">
                  <a:extLst>
                    <a:ext uri="{9D8B030D-6E8A-4147-A177-3AD203B41FA5}">
                      <a16:colId xmlns:a16="http://schemas.microsoft.com/office/drawing/2014/main" val="3462683956"/>
                    </a:ext>
                  </a:extLst>
                </a:gridCol>
                <a:gridCol w="1835842">
                  <a:extLst>
                    <a:ext uri="{9D8B030D-6E8A-4147-A177-3AD203B41FA5}">
                      <a16:colId xmlns:a16="http://schemas.microsoft.com/office/drawing/2014/main" val="2061695119"/>
                    </a:ext>
                  </a:extLst>
                </a:gridCol>
                <a:gridCol w="1527042">
                  <a:extLst>
                    <a:ext uri="{9D8B030D-6E8A-4147-A177-3AD203B41FA5}">
                      <a16:colId xmlns:a16="http://schemas.microsoft.com/office/drawing/2014/main" val="2726013483"/>
                    </a:ext>
                  </a:extLst>
                </a:gridCol>
                <a:gridCol w="1412000">
                  <a:extLst>
                    <a:ext uri="{9D8B030D-6E8A-4147-A177-3AD203B41FA5}">
                      <a16:colId xmlns:a16="http://schemas.microsoft.com/office/drawing/2014/main" val="2793793776"/>
                    </a:ext>
                  </a:extLst>
                </a:gridCol>
              </a:tblGrid>
              <a:tr h="674107">
                <a:tc>
                  <a:txBody>
                    <a:bodyPr/>
                    <a:lstStyle/>
                    <a:p>
                      <a:pPr marL="6350" indent="-6350" algn="ctr">
                        <a:lnSpc>
                          <a:spcPct val="107000"/>
                        </a:lnSpc>
                        <a:spcAft>
                          <a:spcPts val="800"/>
                        </a:spcAft>
                      </a:pPr>
                      <a:r>
                        <a:rPr lang="en-GB" sz="2000" dirty="0">
                          <a:effectLst/>
                        </a:rPr>
                        <a:t> </a:t>
                      </a:r>
                      <a:endParaRPr 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dirty="0">
                          <a:effectLst/>
                        </a:rPr>
                        <a:t>RAN4#103</a:t>
                      </a:r>
                      <a:endParaRPr 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RAN#96</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dirty="0">
                          <a:effectLst/>
                        </a:rPr>
                        <a:t>RAN4#104</a:t>
                      </a:r>
                      <a:endParaRPr 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RAN#97</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RAN4#104bis</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RAN4#105</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dirty="0">
                          <a:effectLst/>
                        </a:rPr>
                        <a:t>RAN#98</a:t>
                      </a:r>
                      <a:endParaRPr 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extLst>
                  <a:ext uri="{0D108BD9-81ED-4DB2-BD59-A6C34878D82A}">
                    <a16:rowId xmlns:a16="http://schemas.microsoft.com/office/drawing/2014/main" val="1927443439"/>
                  </a:ext>
                </a:extLst>
              </a:tr>
              <a:tr h="674107">
                <a:tc>
                  <a:txBody>
                    <a:bodyPr/>
                    <a:lstStyle/>
                    <a:p>
                      <a:pPr marL="6350" indent="-6350" algn="ctr">
                        <a:lnSpc>
                          <a:spcPct val="107000"/>
                        </a:lnSpc>
                        <a:spcAft>
                          <a:spcPts val="1005"/>
                        </a:spcAft>
                      </a:pPr>
                      <a:r>
                        <a:rPr lang="en-GB" sz="2000" dirty="0">
                          <a:effectLst/>
                        </a:rPr>
                        <a:t>R4RD</a:t>
                      </a:r>
                      <a:endParaRPr 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dirty="0">
                          <a:solidFill>
                            <a:schemeClr val="tx1"/>
                          </a:solidFill>
                          <a:effectLst/>
                        </a:rPr>
                        <a:t>0.75</a:t>
                      </a:r>
                      <a:endParaRPr lang="zh-CN" sz="2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Jun. 2022</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dirty="0">
                          <a:effectLst/>
                        </a:rPr>
                        <a:t>1</a:t>
                      </a:r>
                      <a:endParaRPr 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Sept. 2022</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0.75</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a:effectLst/>
                        </a:rPr>
                        <a:t>0.5</a:t>
                      </a:r>
                      <a:endParaRPr lang="zh-CN" sz="2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tc>
                  <a:txBody>
                    <a:bodyPr/>
                    <a:lstStyle/>
                    <a:p>
                      <a:pPr marL="2540" indent="-6350" algn="ctr">
                        <a:lnSpc>
                          <a:spcPct val="107000"/>
                        </a:lnSpc>
                        <a:spcAft>
                          <a:spcPts val="1005"/>
                        </a:spcAft>
                      </a:pPr>
                      <a:r>
                        <a:rPr lang="en-GB" sz="2000" dirty="0">
                          <a:effectLst/>
                        </a:rPr>
                        <a:t>Dec. 2022</a:t>
                      </a:r>
                      <a:endParaRPr lang="zh-C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8740" marR="78740" marT="26670" marB="0"/>
                </a:tc>
                <a:extLst>
                  <a:ext uri="{0D108BD9-81ED-4DB2-BD59-A6C34878D82A}">
                    <a16:rowId xmlns:a16="http://schemas.microsoft.com/office/drawing/2014/main" val="206487940"/>
                  </a:ext>
                </a:extLst>
              </a:tr>
            </a:tbl>
          </a:graphicData>
        </a:graphic>
      </p:graphicFrame>
    </p:spTree>
    <p:extLst>
      <p:ext uri="{BB962C8B-B14F-4D97-AF65-F5344CB8AC3E}">
        <p14:creationId xmlns:p14="http://schemas.microsoft.com/office/powerpoint/2010/main" val="259555675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4997" y="228603"/>
            <a:ext cx="11374390" cy="1143000"/>
          </a:xfrm>
        </p:spPr>
        <p:txBody>
          <a:bodyPr/>
          <a:lstStyle/>
          <a:p>
            <a:r>
              <a:rPr lang="en-US" altLang="zh-CN" dirty="0"/>
              <a:t>Wrap up</a:t>
            </a:r>
            <a:endParaRPr lang="en-US" dirty="0"/>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03849" y="1454152"/>
            <a:ext cx="13949104" cy="4830233"/>
          </a:xfrm>
        </p:spPr>
        <p:txBody>
          <a:bodyPr/>
          <a:lstStyle/>
          <a:p>
            <a:pPr algn="l"/>
            <a:r>
              <a:rPr lang="en-US" altLang="zh-CN" sz="3201" dirty="0"/>
              <a:t>Note RP-220964, final SR</a:t>
            </a:r>
          </a:p>
          <a:p>
            <a:pPr lvl="1"/>
            <a:r>
              <a:rPr lang="en-US" altLang="zh-CN" sz="2670" dirty="0"/>
              <a:t>Reflecting conclusions/agreements achieved in [95e-31-R17-RedCap-WI]</a:t>
            </a:r>
          </a:p>
          <a:p>
            <a:r>
              <a:rPr lang="en-US" altLang="zh-CN" sz="3201" dirty="0"/>
              <a:t>Approve RP-220965, exception sheet</a:t>
            </a:r>
          </a:p>
          <a:p>
            <a:pPr lvl="1"/>
            <a:r>
              <a:rPr lang="en-US" altLang="zh-CN" sz="2670" dirty="0"/>
              <a:t>Including RAN4 tasks only, reflecting conclusions/agreements achieved in [95e-31-R17-RedCap-WI] </a:t>
            </a:r>
          </a:p>
          <a:p>
            <a:r>
              <a:rPr lang="en-US" altLang="zh-CN" sz="3201" dirty="0"/>
              <a:t>Approve RP-220966, update of WID </a:t>
            </a:r>
          </a:p>
          <a:p>
            <a:pPr lvl="1"/>
            <a:r>
              <a:rPr lang="en-US" altLang="zh-CN" sz="2670" dirty="0"/>
              <a:t>Reflecting conclusions/agreements achieved in [95e-31-R17-RedCap-WI]</a:t>
            </a:r>
            <a:br>
              <a:rPr lang="en-US" altLang="zh-CN" sz="1100" b="0" i="0" dirty="0">
                <a:solidFill>
                  <a:srgbClr val="354052"/>
                </a:solidFill>
                <a:effectLst/>
                <a:latin typeface="-apple-system"/>
              </a:rPr>
            </a:br>
            <a:endParaRPr lang="en-US" altLang="zh-CN" sz="2670" dirty="0"/>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45580</TotalTime>
  <Words>1087</Words>
  <Application>Microsoft Office PowerPoint</Application>
  <PresentationFormat>自定义</PresentationFormat>
  <Paragraphs>93</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7</vt:i4>
      </vt:variant>
    </vt:vector>
  </HeadingPairs>
  <TitlesOfParts>
    <vt:vector size="17" baseType="lpstr">
      <vt:lpstr>-apple-system</vt:lpstr>
      <vt:lpstr>Nokia Pure Headline Ultra Light</vt:lpstr>
      <vt:lpstr>Nokia Pure Text</vt:lpstr>
      <vt:lpstr>Nokia Pure Text Light</vt:lpstr>
      <vt:lpstr>Arial</vt:lpstr>
      <vt:lpstr>Calibri</vt:lpstr>
      <vt:lpstr>Times New Roman</vt:lpstr>
      <vt:lpstr>Wingdings</vt:lpstr>
      <vt:lpstr>Nokia White Master with headline</vt:lpstr>
      <vt:lpstr>2_Office Theme</vt:lpstr>
      <vt:lpstr> Outline of left issues of  [95e-31-R17-RedCap-WI] </vt:lpstr>
      <vt:lpstr>Possible Agreement 3(Background of left Issues – left Issue 2)</vt:lpstr>
      <vt:lpstr>Possible Agreement 3</vt:lpstr>
      <vt:lpstr>Possible Agreement 5 (Background of left Issues – left Issue 5)</vt:lpstr>
      <vt:lpstr>Possible Agreement 5</vt:lpstr>
      <vt:lpstr>Offline Agreement 2</vt:lpstr>
      <vt:lpstr>Wrap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cmcc</cp:lastModifiedBy>
  <cp:revision>658</cp:revision>
  <dcterms:created xsi:type="dcterms:W3CDTF">2018-05-24T11:49:12Z</dcterms:created>
  <dcterms:modified xsi:type="dcterms:W3CDTF">2022-03-23T11:07:13Z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