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1" r:id="rId5"/>
  </p:sldMasterIdLst>
  <p:notesMasterIdLst>
    <p:notesMasterId r:id="rId25"/>
  </p:notesMasterIdLst>
  <p:sldIdLst>
    <p:sldId id="1249" r:id="rId6"/>
    <p:sldId id="1255" r:id="rId7"/>
    <p:sldId id="1256" r:id="rId8"/>
    <p:sldId id="1002" r:id="rId9"/>
    <p:sldId id="1258" r:id="rId10"/>
    <p:sldId id="980" r:id="rId11"/>
    <p:sldId id="985" r:id="rId12"/>
    <p:sldId id="1264" r:id="rId13"/>
    <p:sldId id="1005" r:id="rId14"/>
    <p:sldId id="1266" r:id="rId15"/>
    <p:sldId id="1268" r:id="rId16"/>
    <p:sldId id="1278" r:id="rId17"/>
    <p:sldId id="990" r:id="rId18"/>
    <p:sldId id="976" r:id="rId19"/>
    <p:sldId id="977" r:id="rId20"/>
    <p:sldId id="984" r:id="rId21"/>
    <p:sldId id="987" r:id="rId22"/>
    <p:sldId id="1253" r:id="rId23"/>
    <p:sldId id="1254" r:id="rId24"/>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C" lastIdx="2" clrIdx="0">
    <p:extLst>
      <p:ext uri="{19B8F6BF-5375-455C-9EA6-DF929625EA0E}">
        <p15:presenceInfo xmlns:p15="http://schemas.microsoft.com/office/powerpoint/2012/main" userId="S::wanshic@qti.qualcomm.com::3a7dbef4-3474-47c6-9897-007f5734ef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0066FF"/>
    <a:srgbClr val="FA7100"/>
    <a:srgbClr val="C5C5C5"/>
    <a:srgbClr val="C800BE"/>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4BE8E7-F4D7-48CC-94A8-19EDB6D36C14}" v="32" dt="2022-03-14T23:36:41.2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71" autoAdjust="0"/>
    <p:restoredTop sz="96357" autoAdjust="0"/>
  </p:normalViewPr>
  <p:slideViewPr>
    <p:cSldViewPr snapToGrid="0">
      <p:cViewPr varScale="1">
        <p:scale>
          <a:sx n="113" d="100"/>
          <a:sy n="113" d="100"/>
        </p:scale>
        <p:origin x="150" y="12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E14BE8E7-F4D7-48CC-94A8-19EDB6D36C14}"/>
    <pc:docChg chg="custSel delSld modSld">
      <pc:chgData name="Wanshi Chen" userId="3a7dbef4-3474-47c6-9897-007f5734efb0" providerId="ADAL" clId="{E14BE8E7-F4D7-48CC-94A8-19EDB6D36C14}" dt="2022-03-14T23:37:35.872" v="296" actId="13926"/>
      <pc:docMkLst>
        <pc:docMk/>
      </pc:docMkLst>
      <pc:sldChg chg="modSp del mod">
        <pc:chgData name="Wanshi Chen" userId="3a7dbef4-3474-47c6-9897-007f5734efb0" providerId="ADAL" clId="{E14BE8E7-F4D7-48CC-94A8-19EDB6D36C14}" dt="2022-03-14T23:12:51.555" v="2" actId="47"/>
        <pc:sldMkLst>
          <pc:docMk/>
          <pc:sldMk cId="399343419" sldId="434"/>
        </pc:sldMkLst>
        <pc:spChg chg="mod">
          <ac:chgData name="Wanshi Chen" userId="3a7dbef4-3474-47c6-9897-007f5734efb0" providerId="ADAL" clId="{E14BE8E7-F4D7-48CC-94A8-19EDB6D36C14}" dt="2022-03-14T23:12:45.908" v="1" actId="20577"/>
          <ac:spMkLst>
            <pc:docMk/>
            <pc:sldMk cId="399343419" sldId="434"/>
            <ac:spMk id="2" creationId="{D5F8CA0F-D8F1-4A1D-B054-9C9D5323BB36}"/>
          </ac:spMkLst>
        </pc:spChg>
      </pc:sldChg>
      <pc:sldChg chg="del">
        <pc:chgData name="Wanshi Chen" userId="3a7dbef4-3474-47c6-9897-007f5734efb0" providerId="ADAL" clId="{E14BE8E7-F4D7-48CC-94A8-19EDB6D36C14}" dt="2022-03-14T23:12:52.702" v="3" actId="47"/>
        <pc:sldMkLst>
          <pc:docMk/>
          <pc:sldMk cId="1586269898" sldId="448"/>
        </pc:sldMkLst>
      </pc:sldChg>
      <pc:sldChg chg="del">
        <pc:chgData name="Wanshi Chen" userId="3a7dbef4-3474-47c6-9897-007f5734efb0" providerId="ADAL" clId="{E14BE8E7-F4D7-48CC-94A8-19EDB6D36C14}" dt="2022-03-14T23:14:56.948" v="89" actId="47"/>
        <pc:sldMkLst>
          <pc:docMk/>
          <pc:sldMk cId="25047988" sldId="973"/>
        </pc:sldMkLst>
      </pc:sldChg>
      <pc:sldChg chg="del">
        <pc:chgData name="Wanshi Chen" userId="3a7dbef4-3474-47c6-9897-007f5734efb0" providerId="ADAL" clId="{E14BE8E7-F4D7-48CC-94A8-19EDB6D36C14}" dt="2022-03-14T23:12:56.115" v="13" actId="47"/>
        <pc:sldMkLst>
          <pc:docMk/>
          <pc:sldMk cId="798527589" sldId="974"/>
        </pc:sldMkLst>
      </pc:sldChg>
      <pc:sldChg chg="del">
        <pc:chgData name="Wanshi Chen" userId="3a7dbef4-3474-47c6-9897-007f5734efb0" providerId="ADAL" clId="{E14BE8E7-F4D7-48CC-94A8-19EDB6D36C14}" dt="2022-03-14T23:12:56.318" v="14" actId="47"/>
        <pc:sldMkLst>
          <pc:docMk/>
          <pc:sldMk cId="322605676" sldId="975"/>
        </pc:sldMkLst>
      </pc:sldChg>
      <pc:sldChg chg="modSp mod">
        <pc:chgData name="Wanshi Chen" userId="3a7dbef4-3474-47c6-9897-007f5734efb0" providerId="ADAL" clId="{E14BE8E7-F4D7-48CC-94A8-19EDB6D36C14}" dt="2022-03-14T23:34:49.950" v="259" actId="403"/>
        <pc:sldMkLst>
          <pc:docMk/>
          <pc:sldMk cId="1302915037" sldId="976"/>
        </pc:sldMkLst>
        <pc:spChg chg="mod">
          <ac:chgData name="Wanshi Chen" userId="3a7dbef4-3474-47c6-9897-007f5734efb0" providerId="ADAL" clId="{E14BE8E7-F4D7-48CC-94A8-19EDB6D36C14}" dt="2022-03-14T23:34:49.950" v="259" actId="403"/>
          <ac:spMkLst>
            <pc:docMk/>
            <pc:sldMk cId="1302915037" sldId="976"/>
            <ac:spMk id="6" creationId="{4653FC17-6DDA-4C90-8331-B521BC2ADE4B}"/>
          </ac:spMkLst>
        </pc:spChg>
      </pc:sldChg>
      <pc:sldChg chg="modSp mod">
        <pc:chgData name="Wanshi Chen" userId="3a7dbef4-3474-47c6-9897-007f5734efb0" providerId="ADAL" clId="{E14BE8E7-F4D7-48CC-94A8-19EDB6D36C14}" dt="2022-03-14T23:34:59.310" v="262" actId="403"/>
        <pc:sldMkLst>
          <pc:docMk/>
          <pc:sldMk cId="4060049755" sldId="977"/>
        </pc:sldMkLst>
        <pc:spChg chg="mod">
          <ac:chgData name="Wanshi Chen" userId="3a7dbef4-3474-47c6-9897-007f5734efb0" providerId="ADAL" clId="{E14BE8E7-F4D7-48CC-94A8-19EDB6D36C14}" dt="2022-03-14T23:34:59.310" v="262" actId="403"/>
          <ac:spMkLst>
            <pc:docMk/>
            <pc:sldMk cId="4060049755" sldId="977"/>
            <ac:spMk id="6" creationId="{4653FC17-6DDA-4C90-8331-B521BC2ADE4B}"/>
          </ac:spMkLst>
        </pc:spChg>
      </pc:sldChg>
      <pc:sldChg chg="del">
        <pc:chgData name="Wanshi Chen" userId="3a7dbef4-3474-47c6-9897-007f5734efb0" providerId="ADAL" clId="{E14BE8E7-F4D7-48CC-94A8-19EDB6D36C14}" dt="2022-03-14T23:15:06.774" v="91" actId="47"/>
        <pc:sldMkLst>
          <pc:docMk/>
          <pc:sldMk cId="59859301" sldId="978"/>
        </pc:sldMkLst>
      </pc:sldChg>
      <pc:sldChg chg="del">
        <pc:chgData name="Wanshi Chen" userId="3a7dbef4-3474-47c6-9897-007f5734efb0" providerId="ADAL" clId="{E14BE8E7-F4D7-48CC-94A8-19EDB6D36C14}" dt="2022-03-14T23:15:08.086" v="92" actId="47"/>
        <pc:sldMkLst>
          <pc:docMk/>
          <pc:sldMk cId="3034873754" sldId="979"/>
        </pc:sldMkLst>
      </pc:sldChg>
      <pc:sldChg chg="modSp mod">
        <pc:chgData name="Wanshi Chen" userId="3a7dbef4-3474-47c6-9897-007f5734efb0" providerId="ADAL" clId="{E14BE8E7-F4D7-48CC-94A8-19EDB6D36C14}" dt="2022-03-14T23:32:35.663" v="165" actId="207"/>
        <pc:sldMkLst>
          <pc:docMk/>
          <pc:sldMk cId="96947055" sldId="980"/>
        </pc:sldMkLst>
        <pc:spChg chg="mod">
          <ac:chgData name="Wanshi Chen" userId="3a7dbef4-3474-47c6-9897-007f5734efb0" providerId="ADAL" clId="{E14BE8E7-F4D7-48CC-94A8-19EDB6D36C14}" dt="2022-03-14T23:32:35.663" v="165" actId="207"/>
          <ac:spMkLst>
            <pc:docMk/>
            <pc:sldMk cId="96947055" sldId="980"/>
            <ac:spMk id="6" creationId="{4653FC17-6DDA-4C90-8331-B521BC2ADE4B}"/>
          </ac:spMkLst>
        </pc:spChg>
      </pc:sldChg>
      <pc:sldChg chg="del">
        <pc:chgData name="Wanshi Chen" userId="3a7dbef4-3474-47c6-9897-007f5734efb0" providerId="ADAL" clId="{E14BE8E7-F4D7-48CC-94A8-19EDB6D36C14}" dt="2022-03-14T23:15:11.912" v="93" actId="47"/>
        <pc:sldMkLst>
          <pc:docMk/>
          <pc:sldMk cId="3075647317" sldId="981"/>
        </pc:sldMkLst>
      </pc:sldChg>
      <pc:sldChg chg="del">
        <pc:chgData name="Wanshi Chen" userId="3a7dbef4-3474-47c6-9897-007f5734efb0" providerId="ADAL" clId="{E14BE8E7-F4D7-48CC-94A8-19EDB6D36C14}" dt="2022-03-14T23:15:13.408" v="94" actId="47"/>
        <pc:sldMkLst>
          <pc:docMk/>
          <pc:sldMk cId="2317777283" sldId="982"/>
        </pc:sldMkLst>
      </pc:sldChg>
      <pc:sldChg chg="del">
        <pc:chgData name="Wanshi Chen" userId="3a7dbef4-3474-47c6-9897-007f5734efb0" providerId="ADAL" clId="{E14BE8E7-F4D7-48CC-94A8-19EDB6D36C14}" dt="2022-03-14T23:15:15.683" v="95" actId="47"/>
        <pc:sldMkLst>
          <pc:docMk/>
          <pc:sldMk cId="14799133" sldId="983"/>
        </pc:sldMkLst>
      </pc:sldChg>
      <pc:sldChg chg="modSp mod">
        <pc:chgData name="Wanshi Chen" userId="3a7dbef4-3474-47c6-9897-007f5734efb0" providerId="ADAL" clId="{E14BE8E7-F4D7-48CC-94A8-19EDB6D36C14}" dt="2022-03-14T23:35:08.055" v="265" actId="403"/>
        <pc:sldMkLst>
          <pc:docMk/>
          <pc:sldMk cId="3610802678" sldId="984"/>
        </pc:sldMkLst>
        <pc:spChg chg="mod">
          <ac:chgData name="Wanshi Chen" userId="3a7dbef4-3474-47c6-9897-007f5734efb0" providerId="ADAL" clId="{E14BE8E7-F4D7-48CC-94A8-19EDB6D36C14}" dt="2022-03-14T23:19:24.088" v="111" actId="6549"/>
          <ac:spMkLst>
            <pc:docMk/>
            <pc:sldMk cId="3610802678" sldId="984"/>
            <ac:spMk id="3" creationId="{B1BE6906-4FA3-42DA-8E86-BA4DD12F41A6}"/>
          </ac:spMkLst>
        </pc:spChg>
        <pc:spChg chg="mod">
          <ac:chgData name="Wanshi Chen" userId="3a7dbef4-3474-47c6-9897-007f5734efb0" providerId="ADAL" clId="{E14BE8E7-F4D7-48CC-94A8-19EDB6D36C14}" dt="2022-03-14T23:35:08.055" v="265" actId="403"/>
          <ac:spMkLst>
            <pc:docMk/>
            <pc:sldMk cId="3610802678" sldId="984"/>
            <ac:spMk id="6" creationId="{4653FC17-6DDA-4C90-8331-B521BC2ADE4B}"/>
          </ac:spMkLst>
        </pc:spChg>
      </pc:sldChg>
      <pc:sldChg chg="modSp mod">
        <pc:chgData name="Wanshi Chen" userId="3a7dbef4-3474-47c6-9897-007f5734efb0" providerId="ADAL" clId="{E14BE8E7-F4D7-48CC-94A8-19EDB6D36C14}" dt="2022-03-14T23:36:50.765" v="290" actId="13926"/>
        <pc:sldMkLst>
          <pc:docMk/>
          <pc:sldMk cId="3820845124" sldId="985"/>
        </pc:sldMkLst>
        <pc:spChg chg="mod">
          <ac:chgData name="Wanshi Chen" userId="3a7dbef4-3474-47c6-9897-007f5734efb0" providerId="ADAL" clId="{E14BE8E7-F4D7-48CC-94A8-19EDB6D36C14}" dt="2022-03-14T23:36:50.765" v="290" actId="13926"/>
          <ac:spMkLst>
            <pc:docMk/>
            <pc:sldMk cId="3820845124" sldId="985"/>
            <ac:spMk id="3" creationId="{B1BE6906-4FA3-42DA-8E86-BA4DD12F41A6}"/>
          </ac:spMkLst>
        </pc:spChg>
        <pc:spChg chg="mod">
          <ac:chgData name="Wanshi Chen" userId="3a7dbef4-3474-47c6-9897-007f5734efb0" providerId="ADAL" clId="{E14BE8E7-F4D7-48CC-94A8-19EDB6D36C14}" dt="2022-03-14T23:33:02.142" v="166" actId="6549"/>
          <ac:spMkLst>
            <pc:docMk/>
            <pc:sldMk cId="3820845124" sldId="985"/>
            <ac:spMk id="6" creationId="{4653FC17-6DDA-4C90-8331-B521BC2ADE4B}"/>
          </ac:spMkLst>
        </pc:spChg>
      </pc:sldChg>
      <pc:sldChg chg="del">
        <pc:chgData name="Wanshi Chen" userId="3a7dbef4-3474-47c6-9897-007f5734efb0" providerId="ADAL" clId="{E14BE8E7-F4D7-48CC-94A8-19EDB6D36C14}" dt="2022-03-14T23:16:51.313" v="103" actId="47"/>
        <pc:sldMkLst>
          <pc:docMk/>
          <pc:sldMk cId="4268489742" sldId="986"/>
        </pc:sldMkLst>
      </pc:sldChg>
      <pc:sldChg chg="modSp mod">
        <pc:chgData name="Wanshi Chen" userId="3a7dbef4-3474-47c6-9897-007f5734efb0" providerId="ADAL" clId="{E14BE8E7-F4D7-48CC-94A8-19EDB6D36C14}" dt="2022-03-14T23:37:35.872" v="296" actId="13926"/>
        <pc:sldMkLst>
          <pc:docMk/>
          <pc:sldMk cId="2927163188" sldId="987"/>
        </pc:sldMkLst>
        <pc:spChg chg="mod">
          <ac:chgData name="Wanshi Chen" userId="3a7dbef4-3474-47c6-9897-007f5734efb0" providerId="ADAL" clId="{E14BE8E7-F4D7-48CC-94A8-19EDB6D36C14}" dt="2022-03-14T23:37:35.872" v="296" actId="13926"/>
          <ac:spMkLst>
            <pc:docMk/>
            <pc:sldMk cId="2927163188" sldId="987"/>
            <ac:spMk id="3" creationId="{B1BE6906-4FA3-42DA-8E86-BA4DD12F41A6}"/>
          </ac:spMkLst>
        </pc:spChg>
        <pc:spChg chg="mod">
          <ac:chgData name="Wanshi Chen" userId="3a7dbef4-3474-47c6-9897-007f5734efb0" providerId="ADAL" clId="{E14BE8E7-F4D7-48CC-94A8-19EDB6D36C14}" dt="2022-03-14T23:35:17.950" v="267" actId="403"/>
          <ac:spMkLst>
            <pc:docMk/>
            <pc:sldMk cId="2927163188" sldId="987"/>
            <ac:spMk id="6" creationId="{4653FC17-6DDA-4C90-8331-B521BC2ADE4B}"/>
          </ac:spMkLst>
        </pc:spChg>
      </pc:sldChg>
      <pc:sldChg chg="del">
        <pc:chgData name="Wanshi Chen" userId="3a7dbef4-3474-47c6-9897-007f5734efb0" providerId="ADAL" clId="{E14BE8E7-F4D7-48CC-94A8-19EDB6D36C14}" dt="2022-03-14T23:16:55.278" v="104" actId="47"/>
        <pc:sldMkLst>
          <pc:docMk/>
          <pc:sldMk cId="1174786583" sldId="988"/>
        </pc:sldMkLst>
      </pc:sldChg>
      <pc:sldChg chg="del">
        <pc:chgData name="Wanshi Chen" userId="3a7dbef4-3474-47c6-9897-007f5734efb0" providerId="ADAL" clId="{E14BE8E7-F4D7-48CC-94A8-19EDB6D36C14}" dt="2022-03-14T23:17:09.392" v="107" actId="47"/>
        <pc:sldMkLst>
          <pc:docMk/>
          <pc:sldMk cId="349255093" sldId="989"/>
        </pc:sldMkLst>
      </pc:sldChg>
      <pc:sldChg chg="modSp mod">
        <pc:chgData name="Wanshi Chen" userId="3a7dbef4-3474-47c6-9897-007f5734efb0" providerId="ADAL" clId="{E14BE8E7-F4D7-48CC-94A8-19EDB6D36C14}" dt="2022-03-14T23:37:20.751" v="293" actId="13926"/>
        <pc:sldMkLst>
          <pc:docMk/>
          <pc:sldMk cId="916493591" sldId="990"/>
        </pc:sldMkLst>
        <pc:spChg chg="mod">
          <ac:chgData name="Wanshi Chen" userId="3a7dbef4-3474-47c6-9897-007f5734efb0" providerId="ADAL" clId="{E14BE8E7-F4D7-48CC-94A8-19EDB6D36C14}" dt="2022-03-14T23:37:20.751" v="293" actId="13926"/>
          <ac:spMkLst>
            <pc:docMk/>
            <pc:sldMk cId="916493591" sldId="990"/>
            <ac:spMk id="2" creationId="{00000000-0000-0000-0000-000000000000}"/>
          </ac:spMkLst>
        </pc:spChg>
        <pc:spChg chg="mod">
          <ac:chgData name="Wanshi Chen" userId="3a7dbef4-3474-47c6-9897-007f5734efb0" providerId="ADAL" clId="{E14BE8E7-F4D7-48CC-94A8-19EDB6D36C14}" dt="2022-03-14T23:34:41.659" v="257" actId="6549"/>
          <ac:spMkLst>
            <pc:docMk/>
            <pc:sldMk cId="916493591" sldId="990"/>
            <ac:spMk id="3" creationId="{00000000-0000-0000-0000-000000000000}"/>
          </ac:spMkLst>
        </pc:spChg>
      </pc:sldChg>
      <pc:sldChg chg="del">
        <pc:chgData name="Wanshi Chen" userId="3a7dbef4-3474-47c6-9897-007f5734efb0" providerId="ADAL" clId="{E14BE8E7-F4D7-48CC-94A8-19EDB6D36C14}" dt="2022-03-14T23:14:01.789" v="27" actId="47"/>
        <pc:sldMkLst>
          <pc:docMk/>
          <pc:sldMk cId="3057231149" sldId="1000"/>
        </pc:sldMkLst>
      </pc:sldChg>
      <pc:sldChg chg="del">
        <pc:chgData name="Wanshi Chen" userId="3a7dbef4-3474-47c6-9897-007f5734efb0" providerId="ADAL" clId="{E14BE8E7-F4D7-48CC-94A8-19EDB6D36C14}" dt="2022-03-14T23:14:03.596" v="28" actId="47"/>
        <pc:sldMkLst>
          <pc:docMk/>
          <pc:sldMk cId="2990192568" sldId="1001"/>
        </pc:sldMkLst>
      </pc:sldChg>
      <pc:sldChg chg="modSp mod">
        <pc:chgData name="Wanshi Chen" userId="3a7dbef4-3474-47c6-9897-007f5734efb0" providerId="ADAL" clId="{E14BE8E7-F4D7-48CC-94A8-19EDB6D36C14}" dt="2022-03-14T23:36:41.262" v="287" actId="403"/>
        <pc:sldMkLst>
          <pc:docMk/>
          <pc:sldMk cId="3719482044" sldId="1002"/>
        </pc:sldMkLst>
        <pc:spChg chg="mod">
          <ac:chgData name="Wanshi Chen" userId="3a7dbef4-3474-47c6-9897-007f5734efb0" providerId="ADAL" clId="{E14BE8E7-F4D7-48CC-94A8-19EDB6D36C14}" dt="2022-03-14T23:36:33.966" v="284" actId="13926"/>
          <ac:spMkLst>
            <pc:docMk/>
            <pc:sldMk cId="3719482044" sldId="1002"/>
            <ac:spMk id="3" creationId="{B1BE6906-4FA3-42DA-8E86-BA4DD12F41A6}"/>
          </ac:spMkLst>
        </pc:spChg>
        <pc:spChg chg="mod">
          <ac:chgData name="Wanshi Chen" userId="3a7dbef4-3474-47c6-9897-007f5734efb0" providerId="ADAL" clId="{E14BE8E7-F4D7-48CC-94A8-19EDB6D36C14}" dt="2022-03-14T23:36:41.262" v="287" actId="403"/>
          <ac:spMkLst>
            <pc:docMk/>
            <pc:sldMk cId="3719482044" sldId="1002"/>
            <ac:spMk id="6" creationId="{4653FC17-6DDA-4C90-8331-B521BC2ADE4B}"/>
          </ac:spMkLst>
        </pc:spChg>
      </pc:sldChg>
      <pc:sldChg chg="del">
        <pc:chgData name="Wanshi Chen" userId="3a7dbef4-3474-47c6-9897-007f5734efb0" providerId="ADAL" clId="{E14BE8E7-F4D7-48CC-94A8-19EDB6D36C14}" dt="2022-03-14T23:14:08.079" v="30" actId="47"/>
        <pc:sldMkLst>
          <pc:docMk/>
          <pc:sldMk cId="2576864903" sldId="1003"/>
        </pc:sldMkLst>
      </pc:sldChg>
      <pc:sldChg chg="del">
        <pc:chgData name="Wanshi Chen" userId="3a7dbef4-3474-47c6-9897-007f5734efb0" providerId="ADAL" clId="{E14BE8E7-F4D7-48CC-94A8-19EDB6D36C14}" dt="2022-03-14T23:15:37.581" v="100" actId="47"/>
        <pc:sldMkLst>
          <pc:docMk/>
          <pc:sldMk cId="140339732" sldId="1004"/>
        </pc:sldMkLst>
      </pc:sldChg>
      <pc:sldChg chg="addSp delSp modSp mod">
        <pc:chgData name="Wanshi Chen" userId="3a7dbef4-3474-47c6-9897-007f5734efb0" providerId="ADAL" clId="{E14BE8E7-F4D7-48CC-94A8-19EDB6D36C14}" dt="2022-03-14T23:37:03.576" v="292" actId="478"/>
        <pc:sldMkLst>
          <pc:docMk/>
          <pc:sldMk cId="1830046702" sldId="1005"/>
        </pc:sldMkLst>
        <pc:spChg chg="del">
          <ac:chgData name="Wanshi Chen" userId="3a7dbef4-3474-47c6-9897-007f5734efb0" providerId="ADAL" clId="{E14BE8E7-F4D7-48CC-94A8-19EDB6D36C14}" dt="2022-03-14T23:33:49.561" v="245" actId="478"/>
          <ac:spMkLst>
            <pc:docMk/>
            <pc:sldMk cId="1830046702" sldId="1005"/>
            <ac:spMk id="2" creationId="{F28D100E-9CD6-4C31-AD5B-7E5369D96FE6}"/>
          </ac:spMkLst>
        </pc:spChg>
        <pc:spChg chg="mod">
          <ac:chgData name="Wanshi Chen" userId="3a7dbef4-3474-47c6-9897-007f5734efb0" providerId="ADAL" clId="{E14BE8E7-F4D7-48CC-94A8-19EDB6D36C14}" dt="2022-03-14T23:35:54.550" v="279" actId="404"/>
          <ac:spMkLst>
            <pc:docMk/>
            <pc:sldMk cId="1830046702" sldId="1005"/>
            <ac:spMk id="4" creationId="{F9C7DE87-F933-40E6-BCB2-D230ACE5897D}"/>
          </ac:spMkLst>
        </pc:spChg>
        <pc:spChg chg="add del mod">
          <ac:chgData name="Wanshi Chen" userId="3a7dbef4-3474-47c6-9897-007f5734efb0" providerId="ADAL" clId="{E14BE8E7-F4D7-48CC-94A8-19EDB6D36C14}" dt="2022-03-14T23:33:51.892" v="246" actId="478"/>
          <ac:spMkLst>
            <pc:docMk/>
            <pc:sldMk cId="1830046702" sldId="1005"/>
            <ac:spMk id="5" creationId="{AC6479D7-7989-4E9A-896D-8326BB1C7F07}"/>
          </ac:spMkLst>
        </pc:spChg>
        <pc:spChg chg="mod">
          <ac:chgData name="Wanshi Chen" userId="3a7dbef4-3474-47c6-9897-007f5734efb0" providerId="ADAL" clId="{E14BE8E7-F4D7-48CC-94A8-19EDB6D36C14}" dt="2022-03-14T23:36:58.799" v="291" actId="13926"/>
          <ac:spMkLst>
            <pc:docMk/>
            <pc:sldMk cId="1830046702" sldId="1005"/>
            <ac:spMk id="6" creationId="{270E1259-E6E2-4F4B-B1A8-A4E3A9AFCACA}"/>
          </ac:spMkLst>
        </pc:spChg>
        <pc:spChg chg="del">
          <ac:chgData name="Wanshi Chen" userId="3a7dbef4-3474-47c6-9897-007f5734efb0" providerId="ADAL" clId="{E14BE8E7-F4D7-48CC-94A8-19EDB6D36C14}" dt="2022-03-14T23:37:03.576" v="292" actId="478"/>
          <ac:spMkLst>
            <pc:docMk/>
            <pc:sldMk cId="1830046702" sldId="1005"/>
            <ac:spMk id="7" creationId="{93ABC912-E2BB-4337-B361-41E90D0CE761}"/>
          </ac:spMkLst>
        </pc:spChg>
      </pc:sldChg>
      <pc:sldChg chg="del">
        <pc:chgData name="Wanshi Chen" userId="3a7dbef4-3474-47c6-9897-007f5734efb0" providerId="ADAL" clId="{E14BE8E7-F4D7-48CC-94A8-19EDB6D36C14}" dt="2022-03-14T23:12:54.732" v="8" actId="47"/>
        <pc:sldMkLst>
          <pc:docMk/>
          <pc:sldMk cId="4214525790" sldId="1113"/>
        </pc:sldMkLst>
      </pc:sldChg>
      <pc:sldChg chg="del">
        <pc:chgData name="Wanshi Chen" userId="3a7dbef4-3474-47c6-9897-007f5734efb0" providerId="ADAL" clId="{E14BE8E7-F4D7-48CC-94A8-19EDB6D36C14}" dt="2022-03-14T23:12:54.561" v="7" actId="47"/>
        <pc:sldMkLst>
          <pc:docMk/>
          <pc:sldMk cId="1064337417" sldId="1120"/>
        </pc:sldMkLst>
      </pc:sldChg>
      <pc:sldChg chg="del">
        <pc:chgData name="Wanshi Chen" userId="3a7dbef4-3474-47c6-9897-007f5734efb0" providerId="ADAL" clId="{E14BE8E7-F4D7-48CC-94A8-19EDB6D36C14}" dt="2022-03-14T23:12:53.375" v="4" actId="47"/>
        <pc:sldMkLst>
          <pc:docMk/>
          <pc:sldMk cId="858778684" sldId="1198"/>
        </pc:sldMkLst>
      </pc:sldChg>
      <pc:sldChg chg="del">
        <pc:chgData name="Wanshi Chen" userId="3a7dbef4-3474-47c6-9897-007f5734efb0" providerId="ADAL" clId="{E14BE8E7-F4D7-48CC-94A8-19EDB6D36C14}" dt="2022-03-14T23:12:56.702" v="16" actId="47"/>
        <pc:sldMkLst>
          <pc:docMk/>
          <pc:sldMk cId="1532106690" sldId="1238"/>
        </pc:sldMkLst>
      </pc:sldChg>
      <pc:sldChg chg="del">
        <pc:chgData name="Wanshi Chen" userId="3a7dbef4-3474-47c6-9897-007f5734efb0" providerId="ADAL" clId="{E14BE8E7-F4D7-48CC-94A8-19EDB6D36C14}" dt="2022-03-14T23:12:56.522" v="15" actId="47"/>
        <pc:sldMkLst>
          <pc:docMk/>
          <pc:sldMk cId="1192877760" sldId="1245"/>
        </pc:sldMkLst>
      </pc:sldChg>
      <pc:sldChg chg="del">
        <pc:chgData name="Wanshi Chen" userId="3a7dbef4-3474-47c6-9897-007f5734efb0" providerId="ADAL" clId="{E14BE8E7-F4D7-48CC-94A8-19EDB6D36C14}" dt="2022-03-14T23:12:54.229" v="5" actId="47"/>
        <pc:sldMkLst>
          <pc:docMk/>
          <pc:sldMk cId="643693332" sldId="1246"/>
        </pc:sldMkLst>
      </pc:sldChg>
      <pc:sldChg chg="del">
        <pc:chgData name="Wanshi Chen" userId="3a7dbef4-3474-47c6-9897-007f5734efb0" providerId="ADAL" clId="{E14BE8E7-F4D7-48CC-94A8-19EDB6D36C14}" dt="2022-03-14T23:12:54.910" v="9" actId="47"/>
        <pc:sldMkLst>
          <pc:docMk/>
          <pc:sldMk cId="4006439301" sldId="1247"/>
        </pc:sldMkLst>
      </pc:sldChg>
      <pc:sldChg chg="addSp delSp modSp mod">
        <pc:chgData name="Wanshi Chen" userId="3a7dbef4-3474-47c6-9897-007f5734efb0" providerId="ADAL" clId="{E14BE8E7-F4D7-48CC-94A8-19EDB6D36C14}" dt="2022-03-14T23:32:08.088" v="159" actId="478"/>
        <pc:sldMkLst>
          <pc:docMk/>
          <pc:sldMk cId="1126989823" sldId="1249"/>
        </pc:sldMkLst>
        <pc:spChg chg="mod">
          <ac:chgData name="Wanshi Chen" userId="3a7dbef4-3474-47c6-9897-007f5734efb0" providerId="ADAL" clId="{E14BE8E7-F4D7-48CC-94A8-19EDB6D36C14}" dt="2022-03-14T23:13:37.116" v="26" actId="20577"/>
          <ac:spMkLst>
            <pc:docMk/>
            <pc:sldMk cId="1126989823" sldId="1249"/>
            <ac:spMk id="2" creationId="{12DD0395-6E2A-4D67-A1A6-3A5C1DB567C4}"/>
          </ac:spMkLst>
        </pc:spChg>
        <pc:spChg chg="del mod">
          <ac:chgData name="Wanshi Chen" userId="3a7dbef4-3474-47c6-9897-007f5734efb0" providerId="ADAL" clId="{E14BE8E7-F4D7-48CC-94A8-19EDB6D36C14}" dt="2022-03-14T23:13:15.013" v="18" actId="478"/>
          <ac:spMkLst>
            <pc:docMk/>
            <pc:sldMk cId="1126989823" sldId="1249"/>
            <ac:spMk id="3" creationId="{85903BC0-EB37-4C3E-8DD6-27F0E6CA817C}"/>
          </ac:spMkLst>
        </pc:spChg>
        <pc:spChg chg="add del mod">
          <ac:chgData name="Wanshi Chen" userId="3a7dbef4-3474-47c6-9897-007f5734efb0" providerId="ADAL" clId="{E14BE8E7-F4D7-48CC-94A8-19EDB6D36C14}" dt="2022-03-14T23:13:17.365" v="19" actId="478"/>
          <ac:spMkLst>
            <pc:docMk/>
            <pc:sldMk cId="1126989823" sldId="1249"/>
            <ac:spMk id="4" creationId="{5130A117-A8ED-4469-88BA-6AEBBA86E85B}"/>
          </ac:spMkLst>
        </pc:spChg>
        <pc:spChg chg="add del mod">
          <ac:chgData name="Wanshi Chen" userId="3a7dbef4-3474-47c6-9897-007f5734efb0" providerId="ADAL" clId="{E14BE8E7-F4D7-48CC-94A8-19EDB6D36C14}" dt="2022-03-14T23:32:08.088" v="159" actId="478"/>
          <ac:spMkLst>
            <pc:docMk/>
            <pc:sldMk cId="1126989823" sldId="1249"/>
            <ac:spMk id="5" creationId="{C01E5A76-66FA-4B5C-9436-1449C569F0F2}"/>
          </ac:spMkLst>
        </pc:spChg>
      </pc:sldChg>
      <pc:sldChg chg="del">
        <pc:chgData name="Wanshi Chen" userId="3a7dbef4-3474-47c6-9897-007f5734efb0" providerId="ADAL" clId="{E14BE8E7-F4D7-48CC-94A8-19EDB6D36C14}" dt="2022-03-14T23:12:55.102" v="10" actId="47"/>
        <pc:sldMkLst>
          <pc:docMk/>
          <pc:sldMk cId="3586070417" sldId="1250"/>
        </pc:sldMkLst>
      </pc:sldChg>
      <pc:sldChg chg="del">
        <pc:chgData name="Wanshi Chen" userId="3a7dbef4-3474-47c6-9897-007f5734efb0" providerId="ADAL" clId="{E14BE8E7-F4D7-48CC-94A8-19EDB6D36C14}" dt="2022-03-14T23:12:55.281" v="11" actId="47"/>
        <pc:sldMkLst>
          <pc:docMk/>
          <pc:sldMk cId="2317191668" sldId="1251"/>
        </pc:sldMkLst>
      </pc:sldChg>
      <pc:sldChg chg="del">
        <pc:chgData name="Wanshi Chen" userId="3a7dbef4-3474-47c6-9897-007f5734efb0" providerId="ADAL" clId="{E14BE8E7-F4D7-48CC-94A8-19EDB6D36C14}" dt="2022-03-14T23:17:19.406" v="108" actId="47"/>
        <pc:sldMkLst>
          <pc:docMk/>
          <pc:sldMk cId="1298203097" sldId="1252"/>
        </pc:sldMkLst>
      </pc:sldChg>
      <pc:sldChg chg="modSp mod">
        <pc:chgData name="Wanshi Chen" userId="3a7dbef4-3474-47c6-9897-007f5734efb0" providerId="ADAL" clId="{E14BE8E7-F4D7-48CC-94A8-19EDB6D36C14}" dt="2022-03-14T23:35:24.782" v="270" actId="403"/>
        <pc:sldMkLst>
          <pc:docMk/>
          <pc:sldMk cId="1616908320" sldId="1253"/>
        </pc:sldMkLst>
        <pc:spChg chg="mod">
          <ac:chgData name="Wanshi Chen" userId="3a7dbef4-3474-47c6-9897-007f5734efb0" providerId="ADAL" clId="{E14BE8E7-F4D7-48CC-94A8-19EDB6D36C14}" dt="2022-03-14T23:35:24.782" v="270" actId="403"/>
          <ac:spMkLst>
            <pc:docMk/>
            <pc:sldMk cId="1616908320" sldId="1253"/>
            <ac:spMk id="6" creationId="{4653FC17-6DDA-4C90-8331-B521BC2ADE4B}"/>
          </ac:spMkLst>
        </pc:spChg>
      </pc:sldChg>
      <pc:sldChg chg="modSp mod">
        <pc:chgData name="Wanshi Chen" userId="3a7dbef4-3474-47c6-9897-007f5734efb0" providerId="ADAL" clId="{E14BE8E7-F4D7-48CC-94A8-19EDB6D36C14}" dt="2022-03-14T23:35:31.759" v="272" actId="403"/>
        <pc:sldMkLst>
          <pc:docMk/>
          <pc:sldMk cId="3240141480" sldId="1254"/>
        </pc:sldMkLst>
        <pc:spChg chg="mod">
          <ac:chgData name="Wanshi Chen" userId="3a7dbef4-3474-47c6-9897-007f5734efb0" providerId="ADAL" clId="{E14BE8E7-F4D7-48CC-94A8-19EDB6D36C14}" dt="2022-03-14T23:35:31.759" v="272" actId="403"/>
          <ac:spMkLst>
            <pc:docMk/>
            <pc:sldMk cId="3240141480" sldId="1254"/>
            <ac:spMk id="6" creationId="{4653FC17-6DDA-4C90-8331-B521BC2ADE4B}"/>
          </ac:spMkLst>
        </pc:spChg>
      </pc:sldChg>
      <pc:sldChg chg="modSp mod">
        <pc:chgData name="Wanshi Chen" userId="3a7dbef4-3474-47c6-9897-007f5734efb0" providerId="ADAL" clId="{E14BE8E7-F4D7-48CC-94A8-19EDB6D36C14}" dt="2022-03-14T23:36:26.454" v="283" actId="13926"/>
        <pc:sldMkLst>
          <pc:docMk/>
          <pc:sldMk cId="1946522663" sldId="1255"/>
        </pc:sldMkLst>
        <pc:spChg chg="mod">
          <ac:chgData name="Wanshi Chen" userId="3a7dbef4-3474-47c6-9897-007f5734efb0" providerId="ADAL" clId="{E14BE8E7-F4D7-48CC-94A8-19EDB6D36C14}" dt="2022-03-14T23:36:26.454" v="283" actId="13926"/>
          <ac:spMkLst>
            <pc:docMk/>
            <pc:sldMk cId="1946522663" sldId="1255"/>
            <ac:spMk id="3" creationId="{B1BE6906-4FA3-42DA-8E86-BA4DD12F41A6}"/>
          </ac:spMkLst>
        </pc:spChg>
        <pc:spChg chg="mod">
          <ac:chgData name="Wanshi Chen" userId="3a7dbef4-3474-47c6-9897-007f5734efb0" providerId="ADAL" clId="{E14BE8E7-F4D7-48CC-94A8-19EDB6D36C14}" dt="2022-03-14T23:32:16.733" v="160" actId="6549"/>
          <ac:spMkLst>
            <pc:docMk/>
            <pc:sldMk cId="1946522663" sldId="1255"/>
            <ac:spMk id="6" creationId="{4653FC17-6DDA-4C90-8331-B521BC2ADE4B}"/>
          </ac:spMkLst>
        </pc:spChg>
      </pc:sldChg>
      <pc:sldChg chg="modSp mod">
        <pc:chgData name="Wanshi Chen" userId="3a7dbef4-3474-47c6-9897-007f5734efb0" providerId="ADAL" clId="{E14BE8E7-F4D7-48CC-94A8-19EDB6D36C14}" dt="2022-03-14T23:32:21.851" v="161" actId="6549"/>
        <pc:sldMkLst>
          <pc:docMk/>
          <pc:sldMk cId="2098348563" sldId="1256"/>
        </pc:sldMkLst>
        <pc:spChg chg="mod">
          <ac:chgData name="Wanshi Chen" userId="3a7dbef4-3474-47c6-9897-007f5734efb0" providerId="ADAL" clId="{E14BE8E7-F4D7-48CC-94A8-19EDB6D36C14}" dt="2022-03-14T23:32:21.851" v="161" actId="6549"/>
          <ac:spMkLst>
            <pc:docMk/>
            <pc:sldMk cId="2098348563" sldId="1256"/>
            <ac:spMk id="6" creationId="{4653FC17-6DDA-4C90-8331-B521BC2ADE4B}"/>
          </ac:spMkLst>
        </pc:spChg>
      </pc:sldChg>
      <pc:sldChg chg="del">
        <pc:chgData name="Wanshi Chen" userId="3a7dbef4-3474-47c6-9897-007f5734efb0" providerId="ADAL" clId="{E14BE8E7-F4D7-48CC-94A8-19EDB6D36C14}" dt="2022-03-14T23:14:07.125" v="29" actId="47"/>
        <pc:sldMkLst>
          <pc:docMk/>
          <pc:sldMk cId="2588247782" sldId="1257"/>
        </pc:sldMkLst>
      </pc:sldChg>
      <pc:sldChg chg="modSp mod">
        <pc:chgData name="Wanshi Chen" userId="3a7dbef4-3474-47c6-9897-007f5734efb0" providerId="ADAL" clId="{E14BE8E7-F4D7-48CC-94A8-19EDB6D36C14}" dt="2022-03-14T23:32:29.234" v="163" actId="6549"/>
        <pc:sldMkLst>
          <pc:docMk/>
          <pc:sldMk cId="4089959314" sldId="1258"/>
        </pc:sldMkLst>
        <pc:spChg chg="mod">
          <ac:chgData name="Wanshi Chen" userId="3a7dbef4-3474-47c6-9897-007f5734efb0" providerId="ADAL" clId="{E14BE8E7-F4D7-48CC-94A8-19EDB6D36C14}" dt="2022-03-14T23:32:29.234" v="163" actId="6549"/>
          <ac:spMkLst>
            <pc:docMk/>
            <pc:sldMk cId="4089959314" sldId="1258"/>
            <ac:spMk id="6" creationId="{4653FC17-6DDA-4C90-8331-B521BC2ADE4B}"/>
          </ac:spMkLst>
        </pc:spChg>
      </pc:sldChg>
      <pc:sldChg chg="del">
        <pc:chgData name="Wanshi Chen" userId="3a7dbef4-3474-47c6-9897-007f5734efb0" providerId="ADAL" clId="{E14BE8E7-F4D7-48CC-94A8-19EDB6D36C14}" dt="2022-03-14T23:15:02.534" v="90" actId="47"/>
        <pc:sldMkLst>
          <pc:docMk/>
          <pc:sldMk cId="541600154" sldId="1259"/>
        </pc:sldMkLst>
      </pc:sldChg>
      <pc:sldChg chg="del">
        <pc:chgData name="Wanshi Chen" userId="3a7dbef4-3474-47c6-9897-007f5734efb0" providerId="ADAL" clId="{E14BE8E7-F4D7-48CC-94A8-19EDB6D36C14}" dt="2022-03-14T23:15:16.608" v="96" actId="47"/>
        <pc:sldMkLst>
          <pc:docMk/>
          <pc:sldMk cId="1751495352" sldId="1260"/>
        </pc:sldMkLst>
      </pc:sldChg>
      <pc:sldChg chg="del">
        <pc:chgData name="Wanshi Chen" userId="3a7dbef4-3474-47c6-9897-007f5734efb0" providerId="ADAL" clId="{E14BE8E7-F4D7-48CC-94A8-19EDB6D36C14}" dt="2022-03-14T23:15:35.113" v="97" actId="47"/>
        <pc:sldMkLst>
          <pc:docMk/>
          <pc:sldMk cId="2379721440" sldId="1261"/>
        </pc:sldMkLst>
      </pc:sldChg>
      <pc:sldChg chg="del">
        <pc:chgData name="Wanshi Chen" userId="3a7dbef4-3474-47c6-9897-007f5734efb0" providerId="ADAL" clId="{E14BE8E7-F4D7-48CC-94A8-19EDB6D36C14}" dt="2022-03-14T23:15:35.769" v="98" actId="47"/>
        <pc:sldMkLst>
          <pc:docMk/>
          <pc:sldMk cId="3106283659" sldId="1262"/>
        </pc:sldMkLst>
      </pc:sldChg>
      <pc:sldChg chg="del">
        <pc:chgData name="Wanshi Chen" userId="3a7dbef4-3474-47c6-9897-007f5734efb0" providerId="ADAL" clId="{E14BE8E7-F4D7-48CC-94A8-19EDB6D36C14}" dt="2022-03-14T23:15:36.493" v="99" actId="47"/>
        <pc:sldMkLst>
          <pc:docMk/>
          <pc:sldMk cId="1546238422" sldId="1263"/>
        </pc:sldMkLst>
      </pc:sldChg>
      <pc:sldChg chg="delSp modSp mod">
        <pc:chgData name="Wanshi Chen" userId="3a7dbef4-3474-47c6-9897-007f5734efb0" providerId="ADAL" clId="{E14BE8E7-F4D7-48CC-94A8-19EDB6D36C14}" dt="2022-03-14T23:36:00.863" v="280" actId="404"/>
        <pc:sldMkLst>
          <pc:docMk/>
          <pc:sldMk cId="2362143860" sldId="1264"/>
        </pc:sldMkLst>
        <pc:spChg chg="del mod">
          <ac:chgData name="Wanshi Chen" userId="3a7dbef4-3474-47c6-9897-007f5734efb0" providerId="ADAL" clId="{E14BE8E7-F4D7-48CC-94A8-19EDB6D36C14}" dt="2022-03-14T23:33:26.374" v="185" actId="478"/>
          <ac:spMkLst>
            <pc:docMk/>
            <pc:sldMk cId="2362143860" sldId="1264"/>
            <ac:spMk id="2" creationId="{F28D100E-9CD6-4C31-AD5B-7E5369D96FE6}"/>
          </ac:spMkLst>
        </pc:spChg>
        <pc:spChg chg="mod">
          <ac:chgData name="Wanshi Chen" userId="3a7dbef4-3474-47c6-9897-007f5734efb0" providerId="ADAL" clId="{E14BE8E7-F4D7-48CC-94A8-19EDB6D36C14}" dt="2022-03-14T23:36:00.863" v="280" actId="404"/>
          <ac:spMkLst>
            <pc:docMk/>
            <pc:sldMk cId="2362143860" sldId="1264"/>
            <ac:spMk id="4" creationId="{F9C7DE87-F933-40E6-BCB2-D230ACE5897D}"/>
          </ac:spMkLst>
        </pc:spChg>
        <pc:spChg chg="mod">
          <ac:chgData name="Wanshi Chen" userId="3a7dbef4-3474-47c6-9897-007f5734efb0" providerId="ADAL" clId="{E14BE8E7-F4D7-48CC-94A8-19EDB6D36C14}" dt="2022-03-14T23:33:28.716" v="186" actId="1076"/>
          <ac:spMkLst>
            <pc:docMk/>
            <pc:sldMk cId="2362143860" sldId="1264"/>
            <ac:spMk id="6" creationId="{270E1259-E6E2-4F4B-B1A8-A4E3A9AFCACA}"/>
          </ac:spMkLst>
        </pc:spChg>
        <pc:spChg chg="del">
          <ac:chgData name="Wanshi Chen" userId="3a7dbef4-3474-47c6-9897-007f5734efb0" providerId="ADAL" clId="{E14BE8E7-F4D7-48CC-94A8-19EDB6D36C14}" dt="2022-03-14T23:30:37.573" v="122" actId="478"/>
          <ac:spMkLst>
            <pc:docMk/>
            <pc:sldMk cId="2362143860" sldId="1264"/>
            <ac:spMk id="7" creationId="{47334937-503E-4C30-8F39-A0CC35E5D42D}"/>
          </ac:spMkLst>
        </pc:spChg>
      </pc:sldChg>
      <pc:sldChg chg="del">
        <pc:chgData name="Wanshi Chen" userId="3a7dbef4-3474-47c6-9897-007f5734efb0" providerId="ADAL" clId="{E14BE8E7-F4D7-48CC-94A8-19EDB6D36C14}" dt="2022-03-14T23:16:41.190" v="101" actId="47"/>
        <pc:sldMkLst>
          <pc:docMk/>
          <pc:sldMk cId="4294519335" sldId="1265"/>
        </pc:sldMkLst>
      </pc:sldChg>
      <pc:sldChg chg="modSp mod">
        <pc:chgData name="Wanshi Chen" userId="3a7dbef4-3474-47c6-9897-007f5734efb0" providerId="ADAL" clId="{E14BE8E7-F4D7-48CC-94A8-19EDB6D36C14}" dt="2022-03-14T23:34:18.837" v="252" actId="403"/>
        <pc:sldMkLst>
          <pc:docMk/>
          <pc:sldMk cId="2531549871" sldId="1266"/>
        </pc:sldMkLst>
        <pc:spChg chg="mod">
          <ac:chgData name="Wanshi Chen" userId="3a7dbef4-3474-47c6-9897-007f5734efb0" providerId="ADAL" clId="{E14BE8E7-F4D7-48CC-94A8-19EDB6D36C14}" dt="2022-03-14T23:34:18.837" v="252" actId="403"/>
          <ac:spMkLst>
            <pc:docMk/>
            <pc:sldMk cId="2531549871" sldId="1266"/>
            <ac:spMk id="3" creationId="{00000000-0000-0000-0000-000000000000}"/>
          </ac:spMkLst>
        </pc:spChg>
      </pc:sldChg>
      <pc:sldChg chg="del">
        <pc:chgData name="Wanshi Chen" userId="3a7dbef4-3474-47c6-9897-007f5734efb0" providerId="ADAL" clId="{E14BE8E7-F4D7-48CC-94A8-19EDB6D36C14}" dt="2022-03-14T23:16:47.146" v="102" actId="47"/>
        <pc:sldMkLst>
          <pc:docMk/>
          <pc:sldMk cId="4046840380" sldId="1267"/>
        </pc:sldMkLst>
      </pc:sldChg>
      <pc:sldChg chg="modSp mod">
        <pc:chgData name="Wanshi Chen" userId="3a7dbef4-3474-47c6-9897-007f5734efb0" providerId="ADAL" clId="{E14BE8E7-F4D7-48CC-94A8-19EDB6D36C14}" dt="2022-03-14T23:34:24.851" v="253" actId="6549"/>
        <pc:sldMkLst>
          <pc:docMk/>
          <pc:sldMk cId="1869215261" sldId="1268"/>
        </pc:sldMkLst>
        <pc:spChg chg="mod">
          <ac:chgData name="Wanshi Chen" userId="3a7dbef4-3474-47c6-9897-007f5734efb0" providerId="ADAL" clId="{E14BE8E7-F4D7-48CC-94A8-19EDB6D36C14}" dt="2022-03-14T23:34:24.851" v="253" actId="6549"/>
          <ac:spMkLst>
            <pc:docMk/>
            <pc:sldMk cId="1869215261" sldId="1268"/>
            <ac:spMk id="3" creationId="{00000000-0000-0000-0000-000000000000}"/>
          </ac:spMkLst>
        </pc:spChg>
      </pc:sldChg>
      <pc:sldChg chg="del">
        <pc:chgData name="Wanshi Chen" userId="3a7dbef4-3474-47c6-9897-007f5734efb0" providerId="ADAL" clId="{E14BE8E7-F4D7-48CC-94A8-19EDB6D36C14}" dt="2022-03-14T23:29:22.960" v="112" actId="47"/>
        <pc:sldMkLst>
          <pc:docMk/>
          <pc:sldMk cId="58595017" sldId="1269"/>
        </pc:sldMkLst>
      </pc:sldChg>
      <pc:sldChg chg="del">
        <pc:chgData name="Wanshi Chen" userId="3a7dbef4-3474-47c6-9897-007f5734efb0" providerId="ADAL" clId="{E14BE8E7-F4D7-48CC-94A8-19EDB6D36C14}" dt="2022-03-14T23:29:28.852" v="113" actId="47"/>
        <pc:sldMkLst>
          <pc:docMk/>
          <pc:sldMk cId="4258901202" sldId="1270"/>
        </pc:sldMkLst>
      </pc:sldChg>
      <pc:sldChg chg="del">
        <pc:chgData name="Wanshi Chen" userId="3a7dbef4-3474-47c6-9897-007f5734efb0" providerId="ADAL" clId="{E14BE8E7-F4D7-48CC-94A8-19EDB6D36C14}" dt="2022-03-14T23:29:31.613" v="114" actId="47"/>
        <pc:sldMkLst>
          <pc:docMk/>
          <pc:sldMk cId="3487533996" sldId="1271"/>
        </pc:sldMkLst>
      </pc:sldChg>
      <pc:sldChg chg="del">
        <pc:chgData name="Wanshi Chen" userId="3a7dbef4-3474-47c6-9897-007f5734efb0" providerId="ADAL" clId="{E14BE8E7-F4D7-48CC-94A8-19EDB6D36C14}" dt="2022-03-14T23:29:34.242" v="115" actId="47"/>
        <pc:sldMkLst>
          <pc:docMk/>
          <pc:sldMk cId="4264763514" sldId="1272"/>
        </pc:sldMkLst>
      </pc:sldChg>
      <pc:sldChg chg="del">
        <pc:chgData name="Wanshi Chen" userId="3a7dbef4-3474-47c6-9897-007f5734efb0" providerId="ADAL" clId="{E14BE8E7-F4D7-48CC-94A8-19EDB6D36C14}" dt="2022-03-14T23:29:41.889" v="117" actId="47"/>
        <pc:sldMkLst>
          <pc:docMk/>
          <pc:sldMk cId="308741196" sldId="1273"/>
        </pc:sldMkLst>
      </pc:sldChg>
      <pc:sldChg chg="del">
        <pc:chgData name="Wanshi Chen" userId="3a7dbef4-3474-47c6-9897-007f5734efb0" providerId="ADAL" clId="{E14BE8E7-F4D7-48CC-94A8-19EDB6D36C14}" dt="2022-03-14T23:29:39.242" v="116" actId="47"/>
        <pc:sldMkLst>
          <pc:docMk/>
          <pc:sldMk cId="2231500838" sldId="1274"/>
        </pc:sldMkLst>
      </pc:sldChg>
      <pc:sldChg chg="del">
        <pc:chgData name="Wanshi Chen" userId="3a7dbef4-3474-47c6-9897-007f5734efb0" providerId="ADAL" clId="{E14BE8E7-F4D7-48CC-94A8-19EDB6D36C14}" dt="2022-03-14T23:12:54.393" v="6" actId="47"/>
        <pc:sldMkLst>
          <pc:docMk/>
          <pc:sldMk cId="2051606714" sldId="1275"/>
        </pc:sldMkLst>
      </pc:sldChg>
      <pc:sldChg chg="del">
        <pc:chgData name="Wanshi Chen" userId="3a7dbef4-3474-47c6-9897-007f5734efb0" providerId="ADAL" clId="{E14BE8E7-F4D7-48CC-94A8-19EDB6D36C14}" dt="2022-03-14T23:17:02.245" v="105" actId="47"/>
        <pc:sldMkLst>
          <pc:docMk/>
          <pc:sldMk cId="3591540146" sldId="1276"/>
        </pc:sldMkLst>
      </pc:sldChg>
      <pc:sldChg chg="del">
        <pc:chgData name="Wanshi Chen" userId="3a7dbef4-3474-47c6-9897-007f5734efb0" providerId="ADAL" clId="{E14BE8E7-F4D7-48CC-94A8-19EDB6D36C14}" dt="2022-03-14T23:17:03.870" v="106" actId="47"/>
        <pc:sldMkLst>
          <pc:docMk/>
          <pc:sldMk cId="3033896334" sldId="1277"/>
        </pc:sldMkLst>
      </pc:sldChg>
      <pc:sldChg chg="modSp mod">
        <pc:chgData name="Wanshi Chen" userId="3a7dbef4-3474-47c6-9897-007f5734efb0" providerId="ADAL" clId="{E14BE8E7-F4D7-48CC-94A8-19EDB6D36C14}" dt="2022-03-14T23:34:37.382" v="256" actId="14100"/>
        <pc:sldMkLst>
          <pc:docMk/>
          <pc:sldMk cId="2244878176" sldId="1278"/>
        </pc:sldMkLst>
        <pc:spChg chg="mod">
          <ac:chgData name="Wanshi Chen" userId="3a7dbef4-3474-47c6-9897-007f5734efb0" providerId="ADAL" clId="{E14BE8E7-F4D7-48CC-94A8-19EDB6D36C14}" dt="2022-03-14T23:34:37.382" v="256" actId="14100"/>
          <ac:spMkLst>
            <pc:docMk/>
            <pc:sldMk cId="2244878176" sldId="1278"/>
            <ac:spMk id="3" creationId="{00000000-0000-0000-0000-000000000000}"/>
          </ac:spMkLst>
        </pc:spChg>
      </pc:sldChg>
      <pc:sldChg chg="del">
        <pc:chgData name="Wanshi Chen" userId="3a7dbef4-3474-47c6-9897-007f5734efb0" providerId="ADAL" clId="{E14BE8E7-F4D7-48CC-94A8-19EDB6D36C14}" dt="2022-03-14T23:12:55.460" v="12" actId="47"/>
        <pc:sldMkLst>
          <pc:docMk/>
          <pc:sldMk cId="1162181078" sldId="127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3/14/2022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10107ACB-6C9C-4721-BBBF-F429AA9FB76B}"/>
              </a:ext>
            </a:extLst>
          </p:cNvPr>
          <p:cNvSpPr txBox="1">
            <a:spLocks/>
          </p:cNvSpPr>
          <p:nvPr userDrawn="1"/>
        </p:nvSpPr>
        <p:spPr>
          <a:xfrm>
            <a:off x="687301" y="6421261"/>
            <a:ext cx="650431" cy="164340"/>
          </a:xfrm>
          <a:prstGeom prst="rect">
            <a:avLst/>
          </a:prstGeom>
        </p:spPr>
        <p:txBody>
          <a:bodyPr wrap="square"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68" dirty="0">
                <a:solidFill>
                  <a:schemeClr val="tx2"/>
                </a:solidFill>
                <a:latin typeface="Arial" panose="020B0604020202020204" pitchFamily="34" charset="0"/>
                <a:ea typeface="Nokia Pure Text Light" panose="020B0304040602060303" pitchFamily="34" charset="0"/>
                <a:cs typeface="Arial" panose="020B0604020202020204" pitchFamily="34" charset="0"/>
              </a:rPr>
              <a:t>Slide </a:t>
            </a: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sldNum="0" hd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56090" y="2286466"/>
            <a:ext cx="10348957" cy="1046235"/>
          </a:xfrm>
        </p:spPr>
        <p:txBody>
          <a:bodyPr/>
          <a:lstStyle/>
          <a:p>
            <a:r>
              <a:rPr lang="en-US" sz="4000" dirty="0">
                <a:latin typeface="TimesNewRomanPSMT"/>
              </a:rPr>
              <a:t>Proposed detailed scope for potential RAN4 R18 items</a:t>
            </a:r>
            <a:endParaRPr lang="en-US" sz="4000" dirty="0"/>
          </a:p>
        </p:txBody>
      </p:sp>
    </p:spTree>
    <p:extLst>
      <p:ext uri="{BB962C8B-B14F-4D97-AF65-F5344CB8AC3E}">
        <p14:creationId xmlns:p14="http://schemas.microsoft.com/office/powerpoint/2010/main" val="1126989823"/>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011363" y="1612669"/>
            <a:ext cx="10972799" cy="4513500"/>
          </a:xfrm>
        </p:spPr>
        <p:txBody>
          <a:bodyPr/>
          <a:lstStyle/>
          <a:p>
            <a:r>
              <a:rPr lang="en-US" altLang="zh-CN" sz="1600" b="1" dirty="0"/>
              <a:t>Detailed Objective:</a:t>
            </a:r>
            <a:endParaRPr lang="en-US" altLang="zh-CN" sz="1600" dirty="0"/>
          </a:p>
          <a:p>
            <a:pPr lvl="1"/>
            <a:r>
              <a:rPr lang="en-US" altLang="zh-CN" sz="1400" dirty="0"/>
              <a:t>Evaluate and specify advanced receiver to cancel inter-user interference for MU-</a:t>
            </a:r>
            <a:r>
              <a:rPr lang="en-US" altLang="zh-CN" sz="1400" dirty="0" err="1"/>
              <a:t>MIMO</a:t>
            </a:r>
            <a:r>
              <a:rPr lang="en-US" altLang="zh-CN" sz="1400" dirty="0"/>
              <a:t> </a:t>
            </a:r>
          </a:p>
          <a:p>
            <a:pPr lvl="2"/>
            <a:r>
              <a:rPr lang="en-GB" altLang="zh-CN" sz="1400" dirty="0"/>
              <a:t>Phase I: Study the performance gain, reference receiver assumption, testability, required signalling overhead, as well as impact on other </a:t>
            </a:r>
            <a:r>
              <a:rPr lang="en-GB" altLang="zh-CN" sz="1400" dirty="0" err="1"/>
              <a:t>WGs</a:t>
            </a:r>
            <a:r>
              <a:rPr lang="en-GB" altLang="zh-CN" sz="1400" dirty="0"/>
              <a:t> </a:t>
            </a:r>
            <a:endParaRPr lang="zh-CN" altLang="zh-CN" sz="1400" dirty="0"/>
          </a:p>
          <a:p>
            <a:pPr lvl="3"/>
            <a:r>
              <a:rPr lang="en-GB" altLang="zh-CN" sz="1400" dirty="0"/>
              <a:t>Further discuss reference receiver assumption with below candidates</a:t>
            </a:r>
            <a:endParaRPr lang="zh-CN" altLang="zh-CN" sz="1400" dirty="0"/>
          </a:p>
          <a:p>
            <a:pPr lvl="4"/>
            <a:r>
              <a:rPr lang="en-GB" altLang="zh-CN" sz="1400" dirty="0"/>
              <a:t>E-</a:t>
            </a:r>
            <a:r>
              <a:rPr lang="en-GB" altLang="zh-CN" sz="1400" dirty="0" err="1"/>
              <a:t>MMSE</a:t>
            </a:r>
            <a:r>
              <a:rPr lang="en-GB" altLang="zh-CN" sz="1400" dirty="0"/>
              <a:t>-IRC</a:t>
            </a:r>
            <a:endParaRPr lang="zh-CN" altLang="zh-CN" sz="1400" dirty="0"/>
          </a:p>
          <a:p>
            <a:pPr lvl="4"/>
            <a:r>
              <a:rPr lang="en-GB" altLang="zh-CN" sz="1400" dirty="0"/>
              <a:t>R-ML</a:t>
            </a:r>
            <a:endParaRPr lang="zh-CN" altLang="zh-CN" sz="1400" dirty="0"/>
          </a:p>
          <a:p>
            <a:pPr lvl="3"/>
            <a:r>
              <a:rPr lang="en-GB" altLang="zh-CN" sz="1400" dirty="0"/>
              <a:t>Target scenario: Focus on slot based transmission </a:t>
            </a:r>
            <a:endParaRPr lang="zh-CN" altLang="zh-CN" sz="1400" dirty="0"/>
          </a:p>
          <a:p>
            <a:pPr lvl="2"/>
            <a:r>
              <a:rPr lang="en-GB" altLang="zh-CN" sz="1400" dirty="0"/>
              <a:t>Phase II (if any pending on the conclusion for phase I): </a:t>
            </a:r>
            <a:endParaRPr lang="zh-CN" altLang="zh-CN" sz="1400" dirty="0"/>
          </a:p>
          <a:p>
            <a:pPr lvl="3"/>
            <a:r>
              <a:rPr lang="en-GB" altLang="zh-CN" sz="1400" dirty="0"/>
              <a:t>Specify </a:t>
            </a:r>
            <a:r>
              <a:rPr lang="en-GB" altLang="zh-CN" sz="1400" dirty="0" err="1"/>
              <a:t>PDSCH</a:t>
            </a:r>
            <a:r>
              <a:rPr lang="en-GB" altLang="zh-CN" sz="1400" dirty="0"/>
              <a:t> demodulation requirements under MU-</a:t>
            </a:r>
            <a:r>
              <a:rPr lang="en-GB" altLang="zh-CN" sz="1400" dirty="0" err="1"/>
              <a:t>MIMO</a:t>
            </a:r>
            <a:r>
              <a:rPr lang="en-GB" altLang="zh-CN" sz="1400" dirty="0"/>
              <a:t> scenario with advanced receiver</a:t>
            </a:r>
          </a:p>
          <a:p>
            <a:pPr lvl="4"/>
            <a:r>
              <a:rPr lang="en-US" altLang="zh-CN" sz="1400" dirty="0"/>
              <a:t>Note: Performance requirements shall be specified under single reference receiver assumption</a:t>
            </a:r>
            <a:endParaRPr lang="en-GB" altLang="zh-CN" sz="1400" dirty="0"/>
          </a:p>
          <a:p>
            <a:pPr marL="0" indent="0">
              <a:buNone/>
            </a:pPr>
            <a:r>
              <a:rPr lang="en-GB" altLang="zh-CN" sz="1400" u="sng" dirty="0">
                <a:solidFill>
                  <a:srgbClr val="FF0000"/>
                </a:solidFill>
              </a:rPr>
              <a:t>Note: To check the status of the study in RAN#100.</a:t>
            </a:r>
          </a:p>
          <a:p>
            <a:pPr marL="0" indent="0">
              <a:buNone/>
            </a:pPr>
            <a:r>
              <a:rPr lang="en-GB" altLang="zh-CN" sz="1400" dirty="0"/>
              <a:t>Note: The study on this objective assumes that the network scheduler has full flexibility to pair co-channel </a:t>
            </a:r>
            <a:r>
              <a:rPr lang="en-GB" altLang="zh-CN" sz="1400" dirty="0" err="1"/>
              <a:t>UEs</a:t>
            </a:r>
            <a:r>
              <a:rPr lang="en-GB" altLang="zh-CN" sz="1400" dirty="0"/>
              <a:t>. (this note no need to be included into WID objective). </a:t>
            </a:r>
            <a:endParaRPr lang="zh-CN" altLang="zh-CN" sz="2200" dirty="0"/>
          </a:p>
          <a:p>
            <a:pPr lvl="0"/>
            <a:r>
              <a:rPr lang="en-GB" altLang="zh-CN" sz="1600" b="1" dirty="0"/>
              <a:t>Status: Stable enough, this objective can be included into WI</a:t>
            </a:r>
          </a:p>
          <a:p>
            <a:pPr marL="0" indent="0">
              <a:buNone/>
            </a:pPr>
            <a:endParaRPr lang="zh-CN" altLang="en-US" dirty="0"/>
          </a:p>
        </p:txBody>
      </p:sp>
      <p:sp>
        <p:nvSpPr>
          <p:cNvPr id="3" name="标题 2"/>
          <p:cNvSpPr>
            <a:spLocks noGrp="1"/>
          </p:cNvSpPr>
          <p:nvPr>
            <p:ph type="title"/>
          </p:nvPr>
        </p:nvSpPr>
        <p:spPr/>
        <p:txBody>
          <a:bodyPr/>
          <a:lstStyle/>
          <a:p>
            <a:pPr lvl="1"/>
            <a:r>
              <a:rPr lang="en-GB" altLang="zh-CN" sz="2800" b="1" dirty="0">
                <a:latin typeface="+mj-ea"/>
                <a:ea typeface="+mj-ea"/>
                <a:cs typeface="+mj-cs"/>
              </a:rPr>
              <a:t>A</a:t>
            </a:r>
            <a:r>
              <a:rPr lang="en-US" altLang="zh-CN" sz="2800" b="1" dirty="0" err="1">
                <a:latin typeface="+mj-ea"/>
                <a:ea typeface="+mj-ea"/>
                <a:cs typeface="+mj-cs"/>
              </a:rPr>
              <a:t>dvanced</a:t>
            </a:r>
            <a:r>
              <a:rPr lang="en-US" altLang="zh-CN" sz="2800" b="1" dirty="0">
                <a:latin typeface="+mj-ea"/>
                <a:ea typeface="+mj-ea"/>
                <a:cs typeface="+mj-cs"/>
              </a:rPr>
              <a:t> receiver to cancel inter-user interference for MU-</a:t>
            </a:r>
            <a:r>
              <a:rPr lang="en-US" altLang="zh-CN" sz="2800" b="1" dirty="0" err="1">
                <a:latin typeface="+mj-ea"/>
                <a:ea typeface="+mj-ea"/>
                <a:cs typeface="+mj-cs"/>
              </a:rPr>
              <a:t>MIMO</a:t>
            </a:r>
            <a:endParaRPr lang="zh-CN" altLang="zh-CN" sz="2800" b="1" dirty="0">
              <a:latin typeface="+mj-ea"/>
              <a:ea typeface="+mj-ea"/>
              <a:cs typeface="+mj-cs"/>
            </a:endParaRPr>
          </a:p>
        </p:txBody>
      </p:sp>
    </p:spTree>
    <p:extLst>
      <p:ext uri="{BB962C8B-B14F-4D97-AF65-F5344CB8AC3E}">
        <p14:creationId xmlns:p14="http://schemas.microsoft.com/office/powerpoint/2010/main" val="2531549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1600" b="1" dirty="0"/>
              <a:t>Detailed Objectives:</a:t>
            </a:r>
          </a:p>
          <a:p>
            <a:pPr lvl="1"/>
            <a:r>
              <a:rPr lang="en-US" altLang="zh-CN" sz="1400" dirty="0"/>
              <a:t>Specify absolute physical layer throughput requirements with link adaption</a:t>
            </a:r>
            <a:endParaRPr lang="zh-CN" altLang="zh-CN" sz="1400" dirty="0"/>
          </a:p>
          <a:p>
            <a:pPr lvl="2"/>
            <a:r>
              <a:rPr lang="en-GB" altLang="zh-CN" sz="1400" dirty="0"/>
              <a:t>Note: </a:t>
            </a:r>
            <a:r>
              <a:rPr lang="en-GB" altLang="zh-CN" sz="1400" dirty="0" err="1"/>
              <a:t>Rel</a:t>
            </a:r>
            <a:r>
              <a:rPr lang="en-GB" altLang="zh-CN" sz="1400" dirty="0"/>
              <a:t>-17 </a:t>
            </a:r>
            <a:r>
              <a:rPr lang="en-GB" altLang="zh-CN" sz="1400" dirty="0" err="1"/>
              <a:t>RAN4</a:t>
            </a:r>
            <a:r>
              <a:rPr lang="en-GB" altLang="zh-CN" sz="1400" dirty="0"/>
              <a:t> study outcome is a starting point for this objective</a:t>
            </a:r>
            <a:endParaRPr lang="zh-CN" altLang="zh-CN" sz="1400" dirty="0"/>
          </a:p>
          <a:p>
            <a:r>
              <a:rPr lang="en-US" altLang="zh-CN" sz="1600" b="1" dirty="0"/>
              <a:t> Status: Objective stable enough, </a:t>
            </a:r>
            <a:r>
              <a:rPr lang="en-US" altLang="zh-CN" sz="1600" b="1" strike="sngStrike" dirty="0" err="1">
                <a:solidFill>
                  <a:srgbClr val="FF0000"/>
                </a:solidFill>
              </a:rPr>
              <a:t>FFS</a:t>
            </a:r>
            <a:r>
              <a:rPr lang="en-US" altLang="zh-CN" sz="1600" b="1" strike="sngStrike" dirty="0">
                <a:solidFill>
                  <a:srgbClr val="FF0000"/>
                </a:solidFill>
              </a:rPr>
              <a:t> for how handle this objective with two options</a:t>
            </a:r>
          </a:p>
          <a:p>
            <a:pPr lvl="1"/>
            <a:r>
              <a:rPr lang="en-US" altLang="zh-CN" sz="1600" strike="sngStrike" dirty="0">
                <a:solidFill>
                  <a:srgbClr val="FF0000"/>
                </a:solidFill>
              </a:rPr>
              <a:t>Option 1:</a:t>
            </a:r>
            <a:r>
              <a:rPr lang="en-US" altLang="zh-CN" sz="1600" dirty="0"/>
              <a:t> Included this objective into  </a:t>
            </a:r>
            <a:r>
              <a:rPr lang="en-US" altLang="zh-CN" sz="1600" dirty="0" err="1"/>
              <a:t>RAN4</a:t>
            </a:r>
            <a:r>
              <a:rPr lang="en-US" altLang="zh-CN" sz="1600" dirty="0"/>
              <a:t> performance evolution WI (majority’s preference)</a:t>
            </a:r>
            <a:endParaRPr lang="zh-CN" altLang="zh-CN" sz="1600" dirty="0"/>
          </a:p>
          <a:p>
            <a:pPr lvl="1"/>
            <a:r>
              <a:rPr lang="en-US" altLang="zh-CN" sz="1600" strike="sngStrike" dirty="0">
                <a:solidFill>
                  <a:srgbClr val="FF0000"/>
                </a:solidFill>
              </a:rPr>
              <a:t>Option 2: Included into </a:t>
            </a:r>
            <a:r>
              <a:rPr lang="en-US" altLang="zh-CN" sz="1600" strike="sngStrike" dirty="0" err="1">
                <a:solidFill>
                  <a:srgbClr val="FF0000"/>
                </a:solidFill>
              </a:rPr>
              <a:t>RAN5</a:t>
            </a:r>
            <a:r>
              <a:rPr lang="en-US" altLang="zh-CN" sz="1600" strike="sngStrike" dirty="0">
                <a:solidFill>
                  <a:srgbClr val="FF0000"/>
                </a:solidFill>
              </a:rPr>
              <a:t>-led WI with </a:t>
            </a:r>
            <a:r>
              <a:rPr lang="en-US" altLang="zh-CN" sz="1600" strike="sngStrike" dirty="0" err="1">
                <a:solidFill>
                  <a:srgbClr val="FF0000"/>
                </a:solidFill>
              </a:rPr>
              <a:t>RAN4</a:t>
            </a:r>
            <a:r>
              <a:rPr lang="en-US" altLang="zh-CN" sz="1600" strike="sngStrike" dirty="0">
                <a:solidFill>
                  <a:srgbClr val="FF0000"/>
                </a:solidFill>
              </a:rPr>
              <a:t> responsible objective </a:t>
            </a:r>
          </a:p>
          <a:p>
            <a:r>
              <a:rPr lang="en-US" altLang="zh-CN" sz="1600" b="1" dirty="0"/>
              <a:t>Moderator suggests to follow the majority, include this objective into </a:t>
            </a:r>
            <a:r>
              <a:rPr lang="en-US" altLang="zh-CN" sz="1600" b="1" dirty="0" err="1"/>
              <a:t>Rel</a:t>
            </a:r>
            <a:r>
              <a:rPr lang="en-US" altLang="zh-CN" sz="1600" b="1" dirty="0"/>
              <a:t>-18 </a:t>
            </a:r>
            <a:r>
              <a:rPr lang="en-US" altLang="zh-CN" sz="1600" b="1" dirty="0" err="1"/>
              <a:t>RAN4</a:t>
            </a:r>
            <a:r>
              <a:rPr lang="en-US" altLang="zh-CN" sz="1600" b="1" dirty="0"/>
              <a:t> WI</a:t>
            </a:r>
            <a:endParaRPr lang="zh-CN" altLang="zh-CN" sz="1600" b="1" dirty="0"/>
          </a:p>
        </p:txBody>
      </p:sp>
      <p:sp>
        <p:nvSpPr>
          <p:cNvPr id="3" name="标题 2"/>
          <p:cNvSpPr>
            <a:spLocks noGrp="1"/>
          </p:cNvSpPr>
          <p:nvPr>
            <p:ph type="title"/>
          </p:nvPr>
        </p:nvSpPr>
        <p:spPr/>
        <p:txBody>
          <a:bodyPr/>
          <a:lstStyle/>
          <a:p>
            <a:r>
              <a:rPr lang="en-US" altLang="zh-CN" sz="3200" dirty="0"/>
              <a:t>ATP</a:t>
            </a:r>
            <a:endParaRPr lang="zh-CN" altLang="en-US" sz="3200" dirty="0"/>
          </a:p>
        </p:txBody>
      </p:sp>
    </p:spTree>
    <p:extLst>
      <p:ext uri="{BB962C8B-B14F-4D97-AF65-F5344CB8AC3E}">
        <p14:creationId xmlns:p14="http://schemas.microsoft.com/office/powerpoint/2010/main" val="1869215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011363" y="1273635"/>
            <a:ext cx="10972800" cy="4525963"/>
          </a:xfrm>
        </p:spPr>
        <p:txBody>
          <a:bodyPr/>
          <a:lstStyle/>
          <a:p>
            <a:r>
              <a:rPr lang="en-US" altLang="zh-CN" sz="1600" b="1" dirty="0"/>
              <a:t>Justification:</a:t>
            </a:r>
            <a:endParaRPr lang="zh-CN" altLang="zh-CN" sz="1600" b="1" dirty="0"/>
          </a:p>
          <a:p>
            <a:pPr lvl="1"/>
            <a:r>
              <a:rPr lang="en-US" altLang="zh-CN" sz="1400" dirty="0"/>
              <a:t>In RAN1 Rel-17 WI on further enhancements on MIMO for NR (Acronym: </a:t>
            </a:r>
            <a:r>
              <a:rPr lang="en-US" altLang="zh-CN" sz="1400" dirty="0" err="1"/>
              <a:t>NR_FeMIMO</a:t>
            </a:r>
            <a:r>
              <a:rPr lang="en-US" altLang="zh-CN" sz="1400" dirty="0"/>
              <a:t>), the objective is to extend the specification to support several aspects on NR MIMO including multi-panel UEs which also has RAN4 impact. With RAN4 considering an objective to define requirements for UEs with multi-panel reception and up to 4DL layers for FR2-1, the FR2 test methodologies for RF, RRM, and demodulation need to be enhanced to support the verification of these new requirements, together with a preliminary assessment of the related uncertainties.</a:t>
            </a:r>
          </a:p>
          <a:p>
            <a:r>
              <a:rPr lang="en-US" altLang="zh-CN" sz="1600" b="1" dirty="0"/>
              <a:t>Detailed objective:</a:t>
            </a:r>
            <a:endParaRPr lang="zh-CN" altLang="zh-CN" sz="1600" b="1" dirty="0"/>
          </a:p>
          <a:p>
            <a:pPr lvl="1"/>
            <a:r>
              <a:rPr lang="en-US" altLang="zh-CN" sz="1400" dirty="0"/>
              <a:t>Define a test methodology for RF/RRM/Demodulation requirements testing for devices that can receive/transmit simultaneously from multiple </a:t>
            </a:r>
            <a:r>
              <a:rPr lang="en-US" altLang="zh-CN" sz="1400" dirty="0" err="1"/>
              <a:t>AoAs</a:t>
            </a:r>
            <a:endParaRPr lang="en-US" altLang="zh-CN" sz="1400" dirty="0"/>
          </a:p>
          <a:p>
            <a:pPr lvl="2"/>
            <a:r>
              <a:rPr lang="en-US" altLang="zh-CN" sz="1000" dirty="0"/>
              <a:t>The multiple </a:t>
            </a:r>
            <a:r>
              <a:rPr lang="en-US" altLang="zh-CN" sz="1000" dirty="0" err="1"/>
              <a:t>AoA</a:t>
            </a:r>
            <a:r>
              <a:rPr lang="en-US" altLang="zh-CN" sz="1000" dirty="0"/>
              <a:t> test setup should enable testing of up to 2 DL Layers with dual polarization for each angle</a:t>
            </a:r>
          </a:p>
          <a:p>
            <a:pPr lvl="2"/>
            <a:r>
              <a:rPr lang="en-US" altLang="zh-CN" sz="1000" dirty="0"/>
              <a:t>For RRM, the target should be 4 angles with 2 angles used simultaneously</a:t>
            </a:r>
          </a:p>
          <a:p>
            <a:pPr lvl="1"/>
            <a:r>
              <a:rPr lang="en-US" altLang="zh-CN" sz="1400" dirty="0"/>
              <a:t>Define a test methodology for up to 4 DL MIMO layer demodulation testing</a:t>
            </a:r>
          </a:p>
          <a:p>
            <a:pPr lvl="1"/>
            <a:r>
              <a:rPr lang="en-US" altLang="zh-CN" sz="1400" dirty="0"/>
              <a:t>Smartphone form factor should be the first priority, other UE types should also be discussed as 2nd priority</a:t>
            </a:r>
          </a:p>
          <a:p>
            <a:pPr lvl="1"/>
            <a:r>
              <a:rPr lang="en-US" altLang="zh-CN" sz="1400" dirty="0"/>
              <a:t>Develop the related preliminary uncertainty assessments for the test methodologies</a:t>
            </a:r>
          </a:p>
          <a:p>
            <a:pPr lvl="1"/>
            <a:r>
              <a:rPr lang="en-US" altLang="zh-CN" sz="1400" dirty="0"/>
              <a:t>Rel-15 and Rel-17 FR2 test methods should be used as the baseline. As such, the conclusions and agreements in TR 38.810 and TR 38.884 should be taken into account.</a:t>
            </a:r>
          </a:p>
          <a:p>
            <a:pPr lvl="1"/>
            <a:r>
              <a:rPr lang="en-US" altLang="zh-CN" sz="1400" dirty="0"/>
              <a:t>The tests shall take the test system reuse, test system complexity and test time into account to keep the whole test costs within a reasonable level.</a:t>
            </a:r>
          </a:p>
          <a:p>
            <a:r>
              <a:rPr lang="en-US" altLang="zh-CN" sz="1600" b="1" dirty="0"/>
              <a:t>SI/WI: </a:t>
            </a:r>
            <a:r>
              <a:rPr lang="en-US" altLang="zh-CN" sz="1600" dirty="0"/>
              <a:t>Include as part of dedicated Rel-18 FR2 OTA testing enhancements SI</a:t>
            </a:r>
          </a:p>
          <a:p>
            <a:r>
              <a:rPr lang="en-US" altLang="zh-CN" sz="1600" b="1" dirty="0"/>
              <a:t>Potential Impact to Other WGs: </a:t>
            </a:r>
            <a:r>
              <a:rPr lang="en-US" altLang="zh-CN" sz="1600" dirty="0"/>
              <a:t>None</a:t>
            </a:r>
          </a:p>
          <a:p>
            <a:r>
              <a:rPr lang="en-US" altLang="zh-CN" sz="1600" b="1" dirty="0"/>
              <a:t>Status: </a:t>
            </a:r>
            <a:r>
              <a:rPr lang="en-US" altLang="zh-CN" sz="1600" dirty="0"/>
              <a:t>Moderator recommends to include this topic/area into Rel-18 SI for approval at RAN#95e</a:t>
            </a:r>
          </a:p>
        </p:txBody>
      </p:sp>
      <p:sp>
        <p:nvSpPr>
          <p:cNvPr id="3" name="标题 2"/>
          <p:cNvSpPr>
            <a:spLocks noGrp="1"/>
          </p:cNvSpPr>
          <p:nvPr>
            <p:ph type="title"/>
          </p:nvPr>
        </p:nvSpPr>
        <p:spPr>
          <a:xfrm>
            <a:off x="2011361" y="197726"/>
            <a:ext cx="10502371" cy="1143000"/>
          </a:xfrm>
        </p:spPr>
        <p:txBody>
          <a:bodyPr/>
          <a:lstStyle/>
          <a:p>
            <a:r>
              <a:rPr lang="en-US" altLang="zh-CN" sz="2800" b="1" dirty="0"/>
              <a:t>FR2-1 OTA testing for UEs with multi-panel reception and 4DL layer </a:t>
            </a:r>
            <a:endParaRPr lang="zh-CN" altLang="en-US" sz="2800" b="1" dirty="0"/>
          </a:p>
        </p:txBody>
      </p:sp>
    </p:spTree>
    <p:extLst>
      <p:ext uri="{BB962C8B-B14F-4D97-AF65-F5344CB8AC3E}">
        <p14:creationId xmlns:p14="http://schemas.microsoft.com/office/powerpoint/2010/main" val="2244878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011363" y="1612669"/>
            <a:ext cx="10972799" cy="4513500"/>
          </a:xfrm>
        </p:spPr>
        <p:txBody>
          <a:bodyPr/>
          <a:lstStyle/>
          <a:p>
            <a:r>
              <a:rPr lang="en-US" altLang="zh-CN" sz="1600" b="1" dirty="0"/>
              <a:t>Justification and Detailed Objectives:</a:t>
            </a:r>
          </a:p>
          <a:p>
            <a:pPr lvl="1"/>
            <a:r>
              <a:rPr lang="en-US" altLang="zh-CN" sz="1400" dirty="0"/>
              <a:t>Justification and Detailed Objectives will use the justification and scope in the draft WID in RP-211825 as a baseline with the corrections identified in the initial round and suggested updates to E-UTRA UEs and the timeline identified during the intermediate round</a:t>
            </a:r>
            <a:endParaRPr lang="en-US" altLang="zh-CN" sz="800" dirty="0"/>
          </a:p>
          <a:p>
            <a:pPr lvl="1"/>
            <a:r>
              <a:rPr lang="en-US" altLang="zh-CN" sz="1400" dirty="0"/>
              <a:t>Additional item added to Phase 1 objectives as follows in brackets to allow for further discussion at RAN#95e.</a:t>
            </a:r>
          </a:p>
          <a:p>
            <a:pPr lvl="2"/>
            <a:r>
              <a:rPr lang="en-US" altLang="zh-CN" sz="1000" strike="sngStrike" dirty="0">
                <a:solidFill>
                  <a:srgbClr val="FF0000"/>
                </a:solidFill>
              </a:rPr>
              <a:t>[4. Study the possibility to draft a single EMC specification for network nodes (BS, Repeaters, IAB, etc.; all RATs) to replace multiple legacy EMC specs.]</a:t>
            </a:r>
          </a:p>
          <a:p>
            <a:r>
              <a:rPr lang="en-US" altLang="zh-CN" sz="1600" b="1" dirty="0"/>
              <a:t>SI/WI: </a:t>
            </a:r>
            <a:r>
              <a:rPr lang="en-US" altLang="zh-CN" sz="1600" dirty="0"/>
              <a:t>Dedicated WI</a:t>
            </a:r>
          </a:p>
          <a:p>
            <a:r>
              <a:rPr lang="en-US" altLang="zh-CN" sz="1600" b="1" dirty="0"/>
              <a:t>Potential Impact to Other WGs: </a:t>
            </a:r>
            <a:r>
              <a:rPr lang="en-US" altLang="zh-CN" sz="1600" dirty="0"/>
              <a:t>None</a:t>
            </a:r>
          </a:p>
          <a:p>
            <a:r>
              <a:rPr lang="en-GB" altLang="zh-CN" sz="1600" b="1" dirty="0"/>
              <a:t>Status:</a:t>
            </a:r>
            <a:endParaRPr lang="en-US" altLang="zh-CN" sz="1600" b="1" dirty="0"/>
          </a:p>
          <a:p>
            <a:pPr lvl="1"/>
            <a:r>
              <a:rPr lang="en-US" altLang="zh-CN" sz="1400" dirty="0"/>
              <a:t>Justification and Detailed Objectives stable with exception of proposed study below</a:t>
            </a:r>
          </a:p>
          <a:p>
            <a:pPr lvl="1"/>
            <a:r>
              <a:rPr lang="en-US" altLang="zh-CN" sz="1400" dirty="0"/>
              <a:t>Needs minimal discussion at RAN#95e concerning a proposal to add a study of the possibility to draft a single EMC specification for network nodes</a:t>
            </a:r>
          </a:p>
          <a:p>
            <a:pPr lvl="1"/>
            <a:r>
              <a:rPr lang="en-US" altLang="zh-CN" sz="1400" dirty="0"/>
              <a:t>Moderator recommends to include this topic/area as Rel-18 WI for approval at RAN#95e</a:t>
            </a:r>
            <a:endParaRPr lang="en-GB" altLang="zh-CN" sz="1600" dirty="0"/>
          </a:p>
        </p:txBody>
      </p:sp>
      <p:sp>
        <p:nvSpPr>
          <p:cNvPr id="3" name="标题 2"/>
          <p:cNvSpPr>
            <a:spLocks noGrp="1"/>
          </p:cNvSpPr>
          <p:nvPr>
            <p:ph type="title"/>
          </p:nvPr>
        </p:nvSpPr>
        <p:spPr/>
        <p:txBody>
          <a:bodyPr/>
          <a:lstStyle/>
          <a:p>
            <a:pPr lvl="1"/>
            <a:r>
              <a:rPr lang="en-GB" altLang="zh-CN" sz="3200" b="1" dirty="0">
                <a:latin typeface="+mj-ea"/>
                <a:ea typeface="+mj-ea"/>
                <a:cs typeface="+mj-cs"/>
              </a:rPr>
              <a:t>EMC enhancement</a:t>
            </a:r>
            <a:endParaRPr lang="zh-CN" altLang="zh-CN" sz="3200" b="1" dirty="0">
              <a:latin typeface="+mj-ea"/>
              <a:ea typeface="+mj-ea"/>
              <a:cs typeface="+mj-cs"/>
            </a:endParaRPr>
          </a:p>
        </p:txBody>
      </p:sp>
    </p:spTree>
    <p:extLst>
      <p:ext uri="{BB962C8B-B14F-4D97-AF65-F5344CB8AC3E}">
        <p14:creationId xmlns:p14="http://schemas.microsoft.com/office/powerpoint/2010/main" val="9164935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641185" y="700761"/>
            <a:ext cx="13952687" cy="5095171"/>
          </a:xfrm>
        </p:spPr>
        <p:txBody>
          <a:bodyPr/>
          <a:lstStyle/>
          <a:p>
            <a:pPr>
              <a:spcBef>
                <a:spcPts val="0"/>
              </a:spcBef>
              <a:spcAft>
                <a:spcPts val="300"/>
              </a:spcAft>
            </a:pPr>
            <a:r>
              <a:rPr lang="en-US" altLang="zh-CN" sz="1600" b="1" dirty="0"/>
              <a:t>Recommended Objectives: (New SID: Simplification of band combination specification)</a:t>
            </a:r>
          </a:p>
          <a:p>
            <a:pPr lvl="1">
              <a:spcBef>
                <a:spcPts val="0"/>
              </a:spcBef>
              <a:spcAft>
                <a:spcPts val="300"/>
              </a:spcAft>
              <a:buSzPts val="1100"/>
            </a:pPr>
            <a:r>
              <a:rPr lang="en-US" altLang="zh-CN" sz="1400" dirty="0"/>
              <a:t>Investigate and simplify the working procedure for approving documents for TS and TR to improve the efficiency to specify band combinations and the quality of specifications</a:t>
            </a:r>
            <a:endParaRPr lang="zh-CN" altLang="zh-CN" sz="1400" dirty="0"/>
          </a:p>
          <a:p>
            <a:pPr lvl="2">
              <a:spcBef>
                <a:spcPts val="0"/>
              </a:spcBef>
              <a:spcAft>
                <a:spcPts val="300"/>
              </a:spcAft>
              <a:buSzPts val="1100"/>
            </a:pPr>
            <a:r>
              <a:rPr lang="en-US" altLang="zh-CN" sz="1400" dirty="0"/>
              <a:t>Improve the efficiency considering</a:t>
            </a:r>
            <a:endParaRPr lang="zh-CN" altLang="zh-CN" sz="1400" dirty="0"/>
          </a:p>
          <a:p>
            <a:pPr lvl="3">
              <a:spcBef>
                <a:spcPts val="0"/>
              </a:spcBef>
              <a:spcAft>
                <a:spcPts val="300"/>
              </a:spcAft>
              <a:buSzPts val="1100"/>
            </a:pPr>
            <a:r>
              <a:rPr lang="en-US" altLang="zh-CN" sz="1400" dirty="0"/>
              <a:t>RAN4 reduces the redundant and unnecessary work for big CRs, draft CRs and/or TPs, if any</a:t>
            </a:r>
            <a:endParaRPr lang="zh-CN" altLang="zh-CN" sz="1400" dirty="0"/>
          </a:p>
          <a:p>
            <a:pPr lvl="3">
              <a:spcBef>
                <a:spcPts val="0"/>
              </a:spcBef>
              <a:spcAft>
                <a:spcPts val="300"/>
              </a:spcAft>
              <a:buSzPts val="1100"/>
            </a:pPr>
            <a:r>
              <a:rPr lang="en-US" altLang="zh-CN" sz="1400" dirty="0"/>
              <a:t>The following rules will be investigated and defined if necessary</a:t>
            </a:r>
            <a:endParaRPr lang="zh-CN" altLang="zh-CN" sz="1400" dirty="0"/>
          </a:p>
          <a:p>
            <a:pPr lvl="4">
              <a:spcBef>
                <a:spcPts val="0"/>
              </a:spcBef>
              <a:spcAft>
                <a:spcPts val="300"/>
              </a:spcAft>
              <a:buSzPts val="1100"/>
            </a:pPr>
            <a:r>
              <a:rPr lang="en-US" altLang="zh-CN" sz="1400" dirty="0"/>
              <a:t>Investigate whether the workflow can be improved under the condition that quality can be guaranteed.</a:t>
            </a:r>
            <a:endParaRPr lang="zh-CN" altLang="zh-CN" sz="1400" dirty="0"/>
          </a:p>
          <a:p>
            <a:pPr lvl="4">
              <a:spcBef>
                <a:spcPts val="0"/>
              </a:spcBef>
              <a:spcAft>
                <a:spcPts val="300"/>
              </a:spcAft>
              <a:buSzPts val="1100"/>
            </a:pPr>
            <a:r>
              <a:rPr lang="en-US" altLang="zh-CN" sz="1400" dirty="0"/>
              <a:t>Develop rules or guidelines covering the process of not for block approval.</a:t>
            </a:r>
            <a:endParaRPr lang="zh-CN" altLang="zh-CN" sz="1400" dirty="0"/>
          </a:p>
          <a:p>
            <a:pPr lvl="3">
              <a:spcBef>
                <a:spcPts val="0"/>
              </a:spcBef>
              <a:spcAft>
                <a:spcPts val="300"/>
              </a:spcAft>
              <a:buSzPts val="1100"/>
            </a:pPr>
            <a:r>
              <a:rPr lang="en-US" altLang="zh-CN" sz="1400" dirty="0"/>
              <a:t>Develop the necessary tools to reduce RAN4’s workloads if feasible</a:t>
            </a:r>
            <a:endParaRPr lang="zh-CN" altLang="zh-CN" sz="1400" dirty="0"/>
          </a:p>
          <a:p>
            <a:pPr lvl="2">
              <a:spcBef>
                <a:spcPts val="0"/>
              </a:spcBef>
              <a:spcAft>
                <a:spcPts val="300"/>
              </a:spcAft>
              <a:buSzPts val="1100"/>
            </a:pPr>
            <a:r>
              <a:rPr lang="en-US" altLang="zh-CN" sz="1400" dirty="0"/>
              <a:t>Improve the quality considering</a:t>
            </a:r>
            <a:endParaRPr lang="zh-CN" altLang="zh-CN" sz="1400" dirty="0"/>
          </a:p>
          <a:p>
            <a:pPr lvl="3">
              <a:spcBef>
                <a:spcPts val="0"/>
              </a:spcBef>
              <a:spcAft>
                <a:spcPts val="300"/>
              </a:spcAft>
              <a:buSzPts val="1100"/>
            </a:pPr>
            <a:r>
              <a:rPr lang="en-US" altLang="zh-CN" sz="1400" dirty="0"/>
              <a:t>RAN4 improves the procedures for cross-checking to avoid conflict between big CR/CRs across basket WIs and other WIs</a:t>
            </a:r>
            <a:endParaRPr lang="zh-CN" altLang="zh-CN" sz="1400" dirty="0"/>
          </a:p>
          <a:p>
            <a:pPr lvl="2">
              <a:spcBef>
                <a:spcPts val="0"/>
              </a:spcBef>
              <a:spcAft>
                <a:spcPts val="300"/>
              </a:spcAft>
              <a:buSzPts val="1100"/>
            </a:pPr>
            <a:r>
              <a:rPr lang="en-US" altLang="zh-CN" sz="1400" dirty="0"/>
              <a:t>RAN4 captures the agreements about the rules and guidelines including but not being limited to the outcome of the above sub-bullets in the corresponding TR</a:t>
            </a:r>
            <a:endParaRPr lang="zh-CN" altLang="zh-CN" sz="1400" dirty="0"/>
          </a:p>
          <a:p>
            <a:pPr lvl="1">
              <a:spcBef>
                <a:spcPts val="0"/>
              </a:spcBef>
              <a:spcAft>
                <a:spcPts val="300"/>
              </a:spcAft>
              <a:buSzPts val="1100"/>
            </a:pPr>
            <a:r>
              <a:rPr lang="en-US" altLang="zh-CN" sz="1400" dirty="0"/>
              <a:t>Investigate the feasibility and optimize the specification structure and reduce the test burden</a:t>
            </a:r>
            <a:endParaRPr lang="zh-CN" altLang="zh-CN" sz="1400" dirty="0"/>
          </a:p>
          <a:p>
            <a:pPr lvl="2">
              <a:spcBef>
                <a:spcPts val="0"/>
              </a:spcBef>
              <a:spcAft>
                <a:spcPts val="300"/>
              </a:spcAft>
              <a:buSzPts val="1100"/>
            </a:pPr>
            <a:r>
              <a:rPr lang="en-US" altLang="zh-CN" sz="1400" dirty="0"/>
              <a:t>Study the methodology to simplify the test efforts for a UE supporting multiple features, e.g., NR-CA, EN-DC on the same band combination</a:t>
            </a:r>
            <a:endParaRPr lang="zh-CN" altLang="zh-CN" sz="1400" dirty="0"/>
          </a:p>
          <a:p>
            <a:pPr lvl="3">
              <a:spcBef>
                <a:spcPts val="0"/>
              </a:spcBef>
              <a:spcAft>
                <a:spcPts val="300"/>
              </a:spcAft>
              <a:buSzPts val="1100"/>
            </a:pPr>
            <a:r>
              <a:rPr lang="en-US" altLang="zh-CN" sz="1400" dirty="0"/>
              <a:t>Study of similarity and dependency of RF requirements for different features on the same band combination</a:t>
            </a:r>
            <a:endParaRPr lang="zh-CN" altLang="zh-CN" sz="1400" dirty="0"/>
          </a:p>
          <a:p>
            <a:pPr lvl="2">
              <a:spcBef>
                <a:spcPts val="0"/>
              </a:spcBef>
              <a:spcAft>
                <a:spcPts val="300"/>
              </a:spcAft>
              <a:buSzPts val="1100"/>
            </a:pPr>
            <a:r>
              <a:rPr lang="en-US" altLang="zh-CN" sz="1400" dirty="0"/>
              <a:t>Study the methodology to simplify RF requirement specifications for</a:t>
            </a:r>
            <a:endParaRPr lang="zh-CN" altLang="zh-CN" sz="1400" dirty="0"/>
          </a:p>
          <a:p>
            <a:pPr lvl="3">
              <a:spcBef>
                <a:spcPts val="0"/>
              </a:spcBef>
              <a:spcAft>
                <a:spcPts val="300"/>
              </a:spcAft>
              <a:buSzPts val="1100"/>
            </a:pPr>
            <a:r>
              <a:rPr lang="en-US" altLang="zh-CN" sz="1400" dirty="0"/>
              <a:t>MSD requirements in 38.101-1 and 38.101-3, e.g., reducing the test configurations with different bandwidth combinations</a:t>
            </a:r>
            <a:endParaRPr lang="zh-CN" altLang="zh-CN" sz="1400" dirty="0"/>
          </a:p>
          <a:p>
            <a:pPr lvl="3">
              <a:spcBef>
                <a:spcPts val="0"/>
              </a:spcBef>
              <a:spcAft>
                <a:spcPts val="300"/>
              </a:spcAft>
              <a:buSzPts val="1100"/>
            </a:pPr>
            <a:r>
              <a:rPr lang="en-US" altLang="zh-CN" sz="1400" dirty="0"/>
              <a:t>For </a:t>
            </a:r>
            <a:r>
              <a:rPr lang="en-US" altLang="zh-CN" sz="1400" dirty="0" err="1"/>
              <a:t>Delta_TIB</a:t>
            </a:r>
            <a:r>
              <a:rPr lang="en-US" altLang="zh-CN" sz="1400" dirty="0"/>
              <a:t> and </a:t>
            </a:r>
            <a:r>
              <a:rPr lang="en-US" altLang="zh-CN" sz="1400" dirty="0" err="1"/>
              <a:t>Delta_RIB</a:t>
            </a:r>
            <a:r>
              <a:rPr lang="en-US" altLang="zh-CN" sz="1400" dirty="0"/>
              <a:t> requirements, investigate and define the framework of the general principle or requirements with band-combination specific exceptions</a:t>
            </a:r>
            <a:endParaRPr lang="zh-CN" altLang="zh-CN" sz="1400" dirty="0"/>
          </a:p>
          <a:p>
            <a:pPr lvl="3">
              <a:spcBef>
                <a:spcPts val="0"/>
              </a:spcBef>
              <a:spcAft>
                <a:spcPts val="300"/>
              </a:spcAft>
              <a:buSzPts val="1100"/>
            </a:pPr>
            <a:r>
              <a:rPr lang="en-US" altLang="zh-CN" sz="1400" dirty="0"/>
              <a:t>For </a:t>
            </a:r>
            <a:r>
              <a:rPr lang="en-US" altLang="zh-CN" sz="1400" dirty="0" err="1"/>
              <a:t>Delta_TC,c</a:t>
            </a:r>
            <a:r>
              <a:rPr lang="en-US" altLang="zh-CN" sz="1400" dirty="0"/>
              <a:t>, investigate whether it can be removed in low boundary formula for </a:t>
            </a:r>
            <a:r>
              <a:rPr lang="en-US" altLang="zh-CN" sz="1400" dirty="0" err="1"/>
              <a:t>Pcmax</a:t>
            </a:r>
            <a:endParaRPr lang="zh-CN" altLang="zh-CN" sz="1400" dirty="0"/>
          </a:p>
          <a:p>
            <a:pPr lvl="1">
              <a:spcBef>
                <a:spcPts val="0"/>
              </a:spcBef>
              <a:spcAft>
                <a:spcPts val="300"/>
              </a:spcAft>
              <a:buSzPts val="1100"/>
            </a:pPr>
            <a:r>
              <a:rPr lang="en-US" altLang="zh-CN" sz="1400" dirty="0"/>
              <a:t>NOTE 1: The requirements applicable to UE won’t be increased.</a:t>
            </a:r>
            <a:endParaRPr lang="zh-CN" altLang="zh-CN" sz="1400" dirty="0"/>
          </a:p>
          <a:p>
            <a:pPr lvl="1">
              <a:spcBef>
                <a:spcPts val="0"/>
              </a:spcBef>
              <a:spcAft>
                <a:spcPts val="300"/>
              </a:spcAft>
              <a:buSzPts val="1100"/>
            </a:pPr>
            <a:r>
              <a:rPr lang="en-US" altLang="zh-CN" sz="1400" dirty="0"/>
              <a:t>NOTE 2: The work should be applied to all the power classes</a:t>
            </a:r>
          </a:p>
          <a:p>
            <a:pPr>
              <a:spcBef>
                <a:spcPts val="0"/>
              </a:spcBef>
              <a:spcAft>
                <a:spcPts val="300"/>
              </a:spcAft>
            </a:pPr>
            <a:r>
              <a:rPr lang="en-US" altLang="zh-CN" sz="1600" b="1" dirty="0"/>
              <a:t>Other tentative agreement:</a:t>
            </a:r>
            <a:endParaRPr lang="zh-CN" altLang="zh-CN" sz="1600" b="1" dirty="0"/>
          </a:p>
          <a:p>
            <a:pPr lvl="1">
              <a:spcBef>
                <a:spcPts val="0"/>
              </a:spcBef>
              <a:spcAft>
                <a:spcPts val="300"/>
              </a:spcAft>
              <a:buSzPts val="1100"/>
            </a:pPr>
            <a:r>
              <a:rPr lang="en-US" altLang="zh-CN" sz="1400" dirty="0"/>
              <a:t>The consolidation/re-alignment for Rel-18 basket WI will be discussed before the Rel-18 basket WIs are approved.</a:t>
            </a:r>
            <a:endParaRPr lang="zh-CN" altLang="zh-CN" sz="1400" dirty="0"/>
          </a:p>
          <a:p>
            <a:pPr lvl="2">
              <a:spcBef>
                <a:spcPts val="0"/>
              </a:spcBef>
              <a:spcAft>
                <a:spcPts val="600"/>
              </a:spcAft>
              <a:buSzPts val="1100"/>
            </a:pPr>
            <a:endParaRPr lang="zh-CN"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2230705" y="249967"/>
            <a:ext cx="9263641" cy="450794"/>
          </a:xfrm>
        </p:spPr>
        <p:txBody>
          <a:bodyPr/>
          <a:lstStyle/>
          <a:p>
            <a:pPr>
              <a:spcBef>
                <a:spcPts val="0"/>
              </a:spcBef>
              <a:spcAft>
                <a:spcPts val="600"/>
              </a:spcAft>
            </a:pPr>
            <a:r>
              <a:rPr lang="en-US" altLang="zh-CN" sz="2800" b="1" dirty="0"/>
              <a:t>Simplification of band combination specification</a:t>
            </a:r>
          </a:p>
        </p:txBody>
      </p:sp>
    </p:spTree>
    <p:extLst>
      <p:ext uri="{BB962C8B-B14F-4D97-AF65-F5344CB8AC3E}">
        <p14:creationId xmlns:p14="http://schemas.microsoft.com/office/powerpoint/2010/main" val="1302915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871920" y="760575"/>
            <a:ext cx="13433739" cy="5095171"/>
          </a:xfrm>
        </p:spPr>
        <p:txBody>
          <a:bodyPr/>
          <a:lstStyle/>
          <a:p>
            <a:pPr>
              <a:spcBef>
                <a:spcPts val="0"/>
              </a:spcBef>
              <a:spcAft>
                <a:spcPts val="300"/>
              </a:spcAft>
            </a:pPr>
            <a:r>
              <a:rPr lang="en-US" altLang="zh-CN" sz="1800" b="1" dirty="0"/>
              <a:t>Recommended Objectives</a:t>
            </a:r>
            <a:r>
              <a:rPr lang="en-US" altLang="zh-CN" sz="1800" dirty="0"/>
              <a:t>: </a:t>
            </a:r>
            <a:r>
              <a:rPr lang="en-US" altLang="zh-CN" sz="1800" b="1" dirty="0"/>
              <a:t>(New SID: Enhancement for 700/800/900MHz band combinations)</a:t>
            </a:r>
            <a:endParaRPr lang="zh-CN" altLang="zh-CN" sz="1800" b="1" dirty="0"/>
          </a:p>
          <a:p>
            <a:pPr lvl="1">
              <a:spcBef>
                <a:spcPts val="0"/>
              </a:spcBef>
              <a:spcAft>
                <a:spcPts val="300"/>
              </a:spcAft>
              <a:buSzPts val="1100"/>
            </a:pPr>
            <a:r>
              <a:rPr lang="en-US" altLang="zh-CN" sz="1600" dirty="0"/>
              <a:t>Investigate the feasibility and solutions to enable simultaneous transmission on two UL bands and simultaneous reception on two or three bands for the band combination of 700, 800 and 900MHz spectrum for smart phone form factor</a:t>
            </a:r>
            <a:endParaRPr lang="zh-CN" altLang="zh-CN" sz="1600" dirty="0"/>
          </a:p>
          <a:p>
            <a:pPr lvl="2">
              <a:spcBef>
                <a:spcPts val="0"/>
              </a:spcBef>
              <a:spcAft>
                <a:spcPts val="300"/>
              </a:spcAft>
              <a:buSzPts val="1100"/>
            </a:pPr>
            <a:r>
              <a:rPr lang="en-US" altLang="zh-CN" sz="1600" dirty="0"/>
              <a:t>The following band combinations will be considered. And the technical discussion on three band combination will start after the completion of feasibility study of all the fallback band combinations.</a:t>
            </a:r>
            <a:endParaRPr lang="zh-CN" altLang="zh-CN" sz="1600" dirty="0"/>
          </a:p>
          <a:p>
            <a:pPr lvl="3">
              <a:spcBef>
                <a:spcPts val="0"/>
              </a:spcBef>
              <a:spcAft>
                <a:spcPts val="300"/>
              </a:spcAft>
              <a:buSzPts val="1100"/>
            </a:pPr>
            <a:r>
              <a:rPr lang="en-US" altLang="zh-CN" sz="1600" dirty="0"/>
              <a:t>CA_n8-n20-n28 with uplink configurations of CA_n8-n20, CA_n8-n28, CA_n20-n28, and the fallback modes</a:t>
            </a:r>
            <a:endParaRPr lang="zh-CN" altLang="zh-CN" sz="1600" dirty="0"/>
          </a:p>
          <a:p>
            <a:pPr lvl="3">
              <a:spcBef>
                <a:spcPts val="0"/>
              </a:spcBef>
              <a:spcAft>
                <a:spcPts val="300"/>
              </a:spcAft>
              <a:buSzPts val="1100"/>
            </a:pPr>
            <a:r>
              <a:rPr lang="en-US" altLang="zh-CN" sz="1600" dirty="0"/>
              <a:t>[CA_n5-n8-n28 with uplink configurations of CA_n5-n8, CA_n5-n28, CA_n8-n28, and the fall back modes]</a:t>
            </a:r>
            <a:endParaRPr lang="zh-CN" altLang="zh-CN" sz="1600" dirty="0"/>
          </a:p>
          <a:p>
            <a:pPr lvl="3">
              <a:spcBef>
                <a:spcPts val="0"/>
              </a:spcBef>
              <a:spcAft>
                <a:spcPts val="300"/>
              </a:spcAft>
              <a:buSzPts val="1100"/>
            </a:pPr>
            <a:r>
              <a:rPr lang="en-US" altLang="zh-CN" sz="1600" dirty="0"/>
              <a:t>[CA_n5-n8 with uplink configurations of CA_n5-n8, and the fallback modes]</a:t>
            </a:r>
            <a:endParaRPr lang="zh-CN" altLang="zh-CN" sz="1600" dirty="0"/>
          </a:p>
          <a:p>
            <a:pPr lvl="3">
              <a:spcBef>
                <a:spcPts val="0"/>
              </a:spcBef>
              <a:spcAft>
                <a:spcPts val="300"/>
              </a:spcAft>
              <a:buSzPts val="1100"/>
            </a:pPr>
            <a:r>
              <a:rPr lang="en-US" altLang="zh-CN" sz="1600" dirty="0"/>
              <a:t>CA_n20-n67 with uplink on band n20</a:t>
            </a:r>
            <a:endParaRPr lang="zh-CN" altLang="zh-CN" sz="1600" dirty="0"/>
          </a:p>
          <a:p>
            <a:pPr lvl="2">
              <a:spcBef>
                <a:spcPts val="0"/>
              </a:spcBef>
              <a:spcAft>
                <a:spcPts val="300"/>
              </a:spcAft>
              <a:buSzPts val="1100"/>
            </a:pPr>
            <a:r>
              <a:rPr lang="en-US" altLang="zh-CN" sz="1600" dirty="0"/>
              <a:t>The following aspects need be studied</a:t>
            </a:r>
            <a:endParaRPr lang="zh-CN" altLang="zh-CN" sz="1600" dirty="0"/>
          </a:p>
          <a:p>
            <a:pPr lvl="3">
              <a:spcBef>
                <a:spcPts val="0"/>
              </a:spcBef>
              <a:spcAft>
                <a:spcPts val="300"/>
              </a:spcAft>
              <a:buSzPts val="1100"/>
            </a:pPr>
            <a:r>
              <a:rPr lang="en-US" altLang="zh-CN" sz="1600" dirty="0"/>
              <a:t>UE architecture including n-</a:t>
            </a:r>
            <a:r>
              <a:rPr lang="en-US" altLang="zh-CN" sz="1600" dirty="0" err="1"/>
              <a:t>plexing</a:t>
            </a:r>
            <a:r>
              <a:rPr lang="en-US" altLang="zh-CN" sz="1600" dirty="0"/>
              <a:t>, PA</a:t>
            </a:r>
            <a:endParaRPr lang="zh-CN" altLang="zh-CN" sz="1600" dirty="0"/>
          </a:p>
          <a:p>
            <a:pPr lvl="3">
              <a:spcBef>
                <a:spcPts val="0"/>
              </a:spcBef>
              <a:spcAft>
                <a:spcPts val="300"/>
              </a:spcAft>
              <a:buSzPts val="1100"/>
            </a:pPr>
            <a:r>
              <a:rPr lang="en-US" altLang="zh-CN" sz="1600" dirty="0"/>
              <a:t>Study feasibility of low band wideband antenna</a:t>
            </a:r>
            <a:endParaRPr lang="zh-CN" altLang="zh-CN" sz="1600" dirty="0"/>
          </a:p>
          <a:p>
            <a:pPr lvl="3">
              <a:spcBef>
                <a:spcPts val="0"/>
              </a:spcBef>
              <a:spcAft>
                <a:spcPts val="300"/>
              </a:spcAft>
              <a:buSzPts val="1100"/>
            </a:pPr>
            <a:r>
              <a:rPr lang="en-US" altLang="zh-CN" sz="1600" dirty="0"/>
              <a:t>Performance due to impacts including inter-modulation products</a:t>
            </a:r>
            <a:endParaRPr lang="zh-CN" altLang="zh-CN" sz="1600" dirty="0"/>
          </a:p>
          <a:p>
            <a:pPr lvl="3">
              <a:spcBef>
                <a:spcPts val="0"/>
              </a:spcBef>
              <a:spcAft>
                <a:spcPts val="300"/>
              </a:spcAft>
              <a:buSzPts val="1100"/>
            </a:pPr>
            <a:r>
              <a:rPr lang="en-US" altLang="zh-CN" sz="1600" dirty="0"/>
              <a:t>Method to manage the inter-modulation product impacts</a:t>
            </a:r>
            <a:endParaRPr lang="zh-CN" altLang="zh-CN" sz="1600" dirty="0"/>
          </a:p>
          <a:p>
            <a:pPr lvl="2">
              <a:spcBef>
                <a:spcPts val="0"/>
              </a:spcBef>
              <a:spcAft>
                <a:spcPts val="300"/>
              </a:spcAft>
              <a:buSzPts val="1100"/>
            </a:pPr>
            <a:r>
              <a:rPr lang="en-US" altLang="zh-CN" sz="1600" dirty="0"/>
              <a:t>Power class 3 (PC3) is considered in this study</a:t>
            </a:r>
            <a:endParaRPr lang="zh-CN" altLang="zh-CN" sz="1600" dirty="0"/>
          </a:p>
          <a:p>
            <a:pPr lvl="1">
              <a:spcBef>
                <a:spcPts val="0"/>
              </a:spcBef>
              <a:spcAft>
                <a:spcPts val="300"/>
              </a:spcAft>
              <a:buSzPts val="1100"/>
            </a:pPr>
            <a:r>
              <a:rPr lang="en-US" altLang="zh-CN" sz="1600" dirty="0"/>
              <a:t>Identify necessary RAN4 requirements including Tx and Rx RF requirements</a:t>
            </a:r>
            <a:endParaRPr lang="zh-CN" altLang="zh-CN" sz="1600" dirty="0"/>
          </a:p>
          <a:p>
            <a:pPr>
              <a:spcBef>
                <a:spcPts val="0"/>
              </a:spcBef>
              <a:spcAft>
                <a:spcPts val="300"/>
              </a:spcAft>
            </a:pPr>
            <a:r>
              <a:rPr lang="en-US" altLang="zh-CN" sz="1800" b="1" dirty="0"/>
              <a:t>Issues which need further discussions in the objectives</a:t>
            </a:r>
            <a:endParaRPr lang="zh-CN" altLang="zh-CN" sz="1800" dirty="0"/>
          </a:p>
          <a:p>
            <a:pPr lvl="1">
              <a:spcBef>
                <a:spcPts val="0"/>
              </a:spcBef>
              <a:spcAft>
                <a:spcPts val="300"/>
              </a:spcAft>
              <a:buSzPts val="1100"/>
            </a:pPr>
            <a:r>
              <a:rPr lang="en-US" altLang="zh-CN" sz="1600" dirty="0"/>
              <a:t>Should CA_n5-n8-n28 with uplink configurations and CA_n5-n8 be included as the example band combinations given that the downlink of band n5 overlaps with uplink of band n8?</a:t>
            </a:r>
            <a:endParaRPr lang="zh-CN" altLang="zh-CN" sz="1600" dirty="0"/>
          </a:p>
          <a:p>
            <a:pPr>
              <a:spcBef>
                <a:spcPts val="0"/>
              </a:spcBef>
              <a:spcAft>
                <a:spcPts val="300"/>
              </a:spcAft>
            </a:pPr>
            <a:r>
              <a:rPr lang="en-US" altLang="zh-CN" sz="1800" b="1" strike="sngStrike" dirty="0">
                <a:solidFill>
                  <a:srgbClr val="FF0000"/>
                </a:solidFill>
              </a:rPr>
              <a:t>Additional tentative agreement:</a:t>
            </a:r>
            <a:endParaRPr lang="zh-CN" altLang="zh-CN" sz="1800" strike="sngStrike" dirty="0">
              <a:solidFill>
                <a:srgbClr val="FF0000"/>
              </a:solidFill>
            </a:endParaRPr>
          </a:p>
          <a:p>
            <a:pPr lvl="1">
              <a:spcBef>
                <a:spcPts val="0"/>
              </a:spcBef>
              <a:spcAft>
                <a:spcPts val="300"/>
              </a:spcAft>
              <a:buSzPts val="1100"/>
            </a:pPr>
            <a:r>
              <a:rPr lang="en-US" altLang="zh-CN" sz="1600" dirty="0"/>
              <a:t>A nine months duration for the SI, </a:t>
            </a:r>
            <a:r>
              <a:rPr lang="en-US" altLang="zh-CN" sz="1600" u="sng" dirty="0">
                <a:solidFill>
                  <a:srgbClr val="FF0000"/>
                </a:solidFill>
              </a:rPr>
              <a:t>with a potential  follow-up WI to be discussed depending on the outcome of the SI</a:t>
            </a:r>
            <a:r>
              <a:rPr lang="en-US" altLang="zh-CN" sz="1600" dirty="0"/>
              <a:t>. </a:t>
            </a:r>
            <a:r>
              <a:rPr lang="en-US" altLang="zh-CN" sz="1600" strike="sngStrike" dirty="0">
                <a:solidFill>
                  <a:srgbClr val="FF0000"/>
                </a:solidFill>
              </a:rPr>
              <a:t>should be agreed followed by a Rel-18 WI, if the outcome of the study demonstrates the feasibility.</a:t>
            </a:r>
            <a:endParaRPr lang="zh-CN" altLang="zh-CN" sz="1600" strike="sngStrike" dirty="0">
              <a:solidFill>
                <a:srgbClr val="FF0000"/>
              </a:solidFill>
            </a:endParaRPr>
          </a:p>
          <a:p>
            <a:pPr marL="1219133" lvl="2" indent="0">
              <a:spcBef>
                <a:spcPts val="0"/>
              </a:spcBef>
              <a:spcAft>
                <a:spcPts val="600"/>
              </a:spcAft>
              <a:buSzPts val="1100"/>
              <a:buNone/>
            </a:pPr>
            <a:endParaRPr lang="zh-CN" altLang="zh-CN" sz="18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2743213" y="309781"/>
            <a:ext cx="10434416" cy="450794"/>
          </a:xfrm>
        </p:spPr>
        <p:txBody>
          <a:bodyPr/>
          <a:lstStyle/>
          <a:p>
            <a:pPr algn="l">
              <a:spcBef>
                <a:spcPts val="0"/>
              </a:spcBef>
              <a:spcAft>
                <a:spcPts val="600"/>
              </a:spcAft>
            </a:pPr>
            <a:r>
              <a:rPr lang="en-US" altLang="zh-CN" sz="2800" b="1" dirty="0"/>
              <a:t>Enhancement for 700/800/900MHz band combinations</a:t>
            </a:r>
          </a:p>
        </p:txBody>
      </p:sp>
    </p:spTree>
    <p:extLst>
      <p:ext uri="{BB962C8B-B14F-4D97-AF65-F5344CB8AC3E}">
        <p14:creationId xmlns:p14="http://schemas.microsoft.com/office/powerpoint/2010/main" val="40600497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931347" y="881414"/>
            <a:ext cx="13783720" cy="5095171"/>
          </a:xfrm>
        </p:spPr>
        <p:txBody>
          <a:bodyPr/>
          <a:lstStyle/>
          <a:p>
            <a:pPr>
              <a:spcBef>
                <a:spcPts val="0"/>
              </a:spcBef>
              <a:spcAft>
                <a:spcPts val="300"/>
              </a:spcAft>
            </a:pPr>
            <a:r>
              <a:rPr lang="en-US" altLang="zh-CN" sz="1100" b="1" dirty="0"/>
              <a:t>Recommended Objectives: (New WID: NR BS RF requirement evolution for NR) </a:t>
            </a:r>
            <a:endParaRPr lang="zh-CN" altLang="zh-CN" sz="1100" dirty="0"/>
          </a:p>
          <a:p>
            <a:pPr lvl="1">
              <a:spcBef>
                <a:spcPts val="0"/>
              </a:spcBef>
              <a:spcAft>
                <a:spcPts val="300"/>
              </a:spcAft>
            </a:pPr>
            <a:r>
              <a:rPr lang="en-US" altLang="zh-CN" sz="1050" dirty="0" err="1"/>
              <a:t>mmWave</a:t>
            </a:r>
            <a:r>
              <a:rPr lang="en-US" altLang="zh-CN" sz="1050" dirty="0"/>
              <a:t> multi-band BS</a:t>
            </a:r>
            <a:endParaRPr lang="zh-CN" altLang="zh-CN" sz="1050" dirty="0"/>
          </a:p>
          <a:p>
            <a:pPr lvl="2">
              <a:spcBef>
                <a:spcPts val="0"/>
              </a:spcBef>
              <a:spcAft>
                <a:spcPts val="300"/>
              </a:spcAft>
            </a:pPr>
            <a:r>
              <a:rPr lang="en-US" altLang="zh-CN" sz="1050" dirty="0"/>
              <a:t>Example bands: 26+28GHz, 28+39GHz, 26+40GHz, 28+40GHz </a:t>
            </a:r>
            <a:endParaRPr lang="zh-CN" altLang="zh-CN" sz="1050" dirty="0"/>
          </a:p>
          <a:p>
            <a:pPr lvl="3">
              <a:spcBef>
                <a:spcPts val="0"/>
              </a:spcBef>
              <a:spcAft>
                <a:spcPts val="300"/>
              </a:spcAft>
            </a:pPr>
            <a:r>
              <a:rPr lang="en-US" altLang="zh-CN" sz="1050" dirty="0"/>
              <a:t>Target at studying and defining the generic requirements</a:t>
            </a:r>
            <a:endParaRPr lang="zh-CN" altLang="zh-CN" sz="1050" dirty="0"/>
          </a:p>
          <a:p>
            <a:pPr lvl="2">
              <a:spcBef>
                <a:spcPts val="0"/>
              </a:spcBef>
              <a:spcAft>
                <a:spcPts val="300"/>
              </a:spcAft>
            </a:pPr>
            <a:r>
              <a:rPr lang="en-US" altLang="zh-CN" sz="1050" dirty="0"/>
              <a:t>Phase I: Study phase (</a:t>
            </a:r>
            <a:r>
              <a:rPr lang="en-US" altLang="zh-CN" sz="1050" u="sng" dirty="0">
                <a:solidFill>
                  <a:srgbClr val="FF0000"/>
                </a:solidFill>
              </a:rPr>
              <a:t>12 months</a:t>
            </a:r>
            <a:r>
              <a:rPr lang="en-US" altLang="zh-CN" sz="1050" dirty="0"/>
              <a:t>)</a:t>
            </a:r>
            <a:endParaRPr lang="zh-CN" altLang="zh-CN" sz="1050" dirty="0"/>
          </a:p>
          <a:p>
            <a:pPr lvl="3">
              <a:spcBef>
                <a:spcPts val="0"/>
              </a:spcBef>
              <a:spcAft>
                <a:spcPts val="300"/>
              </a:spcAft>
            </a:pPr>
            <a:r>
              <a:rPr lang="en-US" altLang="zh-CN" sz="1050" dirty="0"/>
              <a:t>Investigate the feasibility and performance of wideband RF and antenna architectures covering multiple FR2 bands</a:t>
            </a:r>
            <a:endParaRPr lang="zh-CN" altLang="zh-CN" sz="1050" dirty="0"/>
          </a:p>
          <a:p>
            <a:pPr lvl="3">
              <a:spcBef>
                <a:spcPts val="0"/>
              </a:spcBef>
              <a:spcAft>
                <a:spcPts val="300"/>
              </a:spcAft>
            </a:pPr>
            <a:r>
              <a:rPr lang="en-US" altLang="zh-CN" sz="1050" dirty="0"/>
              <a:t>Investigate if FR1 multi-band methods are re-usable for FR2, and (if so) agree on the appropriate inter-RF BW gaps</a:t>
            </a:r>
            <a:endParaRPr lang="zh-CN" altLang="zh-CN" sz="1050" dirty="0"/>
          </a:p>
          <a:p>
            <a:pPr lvl="3">
              <a:spcBef>
                <a:spcPts val="0"/>
              </a:spcBef>
              <a:spcAft>
                <a:spcPts val="300"/>
              </a:spcAft>
            </a:pPr>
            <a:r>
              <a:rPr lang="en-US" altLang="zh-CN" sz="1050" dirty="0"/>
              <a:t>Investigate if FR1 exceptions are acceptable for FR2 </a:t>
            </a:r>
            <a:endParaRPr lang="zh-CN" altLang="zh-CN" sz="1050" dirty="0"/>
          </a:p>
          <a:p>
            <a:pPr lvl="3">
              <a:spcBef>
                <a:spcPts val="0"/>
              </a:spcBef>
              <a:spcAft>
                <a:spcPts val="300"/>
              </a:spcAft>
            </a:pPr>
            <a:r>
              <a:rPr lang="en-US" altLang="zh-CN" sz="1050" dirty="0"/>
              <a:t>Investigate whether a generic solution for all combinations within FR2-1 is possible and/or a solution for all or a part of the 24-29GHz frequency range in which n257/n258/n261 overlap should be targeted</a:t>
            </a:r>
            <a:endParaRPr lang="zh-CN" altLang="zh-CN" sz="1050" dirty="0"/>
          </a:p>
          <a:p>
            <a:pPr lvl="3">
              <a:spcBef>
                <a:spcPts val="0"/>
              </a:spcBef>
              <a:spcAft>
                <a:spcPts val="300"/>
              </a:spcAft>
            </a:pPr>
            <a:r>
              <a:rPr lang="en-US" altLang="zh-CN" sz="1050" dirty="0"/>
              <a:t>Study the definition of FR2 multi-band BS</a:t>
            </a:r>
            <a:endParaRPr lang="zh-CN" altLang="zh-CN" sz="1050" dirty="0"/>
          </a:p>
          <a:p>
            <a:pPr lvl="2">
              <a:spcBef>
                <a:spcPts val="0"/>
              </a:spcBef>
              <a:spcAft>
                <a:spcPts val="300"/>
              </a:spcAft>
            </a:pPr>
            <a:r>
              <a:rPr lang="en-US" altLang="zh-CN" sz="1050" dirty="0"/>
              <a:t>Phase II: normative work depending on the conclusion of phase I</a:t>
            </a:r>
            <a:endParaRPr lang="zh-CN" altLang="zh-CN" sz="1050" dirty="0"/>
          </a:p>
          <a:p>
            <a:pPr lvl="3">
              <a:spcBef>
                <a:spcPts val="0"/>
              </a:spcBef>
              <a:spcAft>
                <a:spcPts val="300"/>
              </a:spcAft>
            </a:pPr>
            <a:r>
              <a:rPr lang="en-US" altLang="zh-CN" sz="1050" dirty="0"/>
              <a:t>Core part: </a:t>
            </a:r>
            <a:endParaRPr lang="zh-CN" altLang="zh-CN" sz="1050" dirty="0"/>
          </a:p>
          <a:p>
            <a:pPr lvl="4">
              <a:spcBef>
                <a:spcPts val="0"/>
              </a:spcBef>
              <a:spcAft>
                <a:spcPts val="300"/>
              </a:spcAft>
            </a:pPr>
            <a:r>
              <a:rPr lang="en-US" altLang="zh-CN" sz="1050" dirty="0"/>
              <a:t>Specify the definition of multi-band for FR2, if needed</a:t>
            </a:r>
            <a:endParaRPr lang="zh-CN" altLang="zh-CN" sz="1050" dirty="0"/>
          </a:p>
          <a:p>
            <a:pPr lvl="4">
              <a:spcBef>
                <a:spcPts val="0"/>
              </a:spcBef>
              <a:spcAft>
                <a:spcPts val="300"/>
              </a:spcAft>
            </a:pPr>
            <a:r>
              <a:rPr lang="en-US" altLang="zh-CN" sz="1050" dirty="0"/>
              <a:t>Specify RF core requirements for FR2 multi-band BS, if deemed feasible</a:t>
            </a:r>
            <a:endParaRPr lang="zh-CN" altLang="zh-CN" sz="1050" dirty="0"/>
          </a:p>
          <a:p>
            <a:pPr lvl="5">
              <a:spcBef>
                <a:spcPts val="0"/>
              </a:spcBef>
              <a:spcAft>
                <a:spcPts val="300"/>
              </a:spcAft>
            </a:pPr>
            <a:r>
              <a:rPr lang="en-US" altLang="zh-CN" sz="700" dirty="0">
                <a:latin typeface="微软雅黑" panose="020B0503020204020204" pitchFamily="34" charset="-122"/>
                <a:ea typeface="微软雅黑" panose="020B0503020204020204" pitchFamily="34" charset="-122"/>
              </a:rPr>
              <a:t>Define RF core requirements to include FR2 multi-band BS</a:t>
            </a:r>
            <a:endParaRPr lang="zh-CN" altLang="zh-CN" sz="700" dirty="0">
              <a:latin typeface="微软雅黑" panose="020B0503020204020204" pitchFamily="34" charset="-122"/>
              <a:ea typeface="微软雅黑" panose="020B0503020204020204" pitchFamily="34" charset="-122"/>
            </a:endParaRPr>
          </a:p>
          <a:p>
            <a:pPr lvl="6">
              <a:spcBef>
                <a:spcPts val="0"/>
              </a:spcBef>
              <a:spcAft>
                <a:spcPts val="300"/>
              </a:spcAft>
            </a:pPr>
            <a:r>
              <a:rPr lang="en-US" altLang="zh-CN" sz="700" dirty="0">
                <a:latin typeface="微软雅黑" panose="020B0503020204020204" pitchFamily="34" charset="-122"/>
                <a:ea typeface="微软雅黑" panose="020B0503020204020204" pitchFamily="34" charset="-122"/>
              </a:rPr>
              <a:t>Dependent on the study phase outcome, this may be all or part of FR2 bands</a:t>
            </a:r>
            <a:endParaRPr lang="zh-CN" altLang="zh-CN" sz="700" dirty="0">
              <a:latin typeface="微软雅黑" panose="020B0503020204020204" pitchFamily="34" charset="-122"/>
              <a:ea typeface="微软雅黑" panose="020B0503020204020204" pitchFamily="34" charset="-122"/>
            </a:endParaRPr>
          </a:p>
          <a:p>
            <a:pPr lvl="5">
              <a:spcBef>
                <a:spcPts val="0"/>
              </a:spcBef>
              <a:spcAft>
                <a:spcPts val="300"/>
              </a:spcAft>
            </a:pPr>
            <a:r>
              <a:rPr lang="en-US" altLang="zh-CN" sz="700" dirty="0">
                <a:latin typeface="微软雅黑" panose="020B0503020204020204" pitchFamily="34" charset="-122"/>
                <a:ea typeface="微软雅黑" panose="020B0503020204020204" pitchFamily="34" charset="-122"/>
              </a:rPr>
              <a:t>Define EMC requirements</a:t>
            </a:r>
            <a:endParaRPr lang="zh-CN" altLang="zh-CN" sz="700" dirty="0">
              <a:latin typeface="微软雅黑" panose="020B0503020204020204" pitchFamily="34" charset="-122"/>
              <a:ea typeface="微软雅黑" panose="020B0503020204020204" pitchFamily="34" charset="-122"/>
            </a:endParaRPr>
          </a:p>
          <a:p>
            <a:pPr lvl="3">
              <a:spcBef>
                <a:spcPts val="0"/>
              </a:spcBef>
              <a:spcAft>
                <a:spcPts val="300"/>
              </a:spcAft>
            </a:pPr>
            <a:r>
              <a:rPr lang="en-US" altLang="zh-CN" sz="1050" dirty="0"/>
              <a:t>Perf part:</a:t>
            </a:r>
            <a:endParaRPr lang="zh-CN" altLang="zh-CN" sz="1050" dirty="0"/>
          </a:p>
          <a:p>
            <a:pPr lvl="4">
              <a:spcBef>
                <a:spcPts val="0"/>
              </a:spcBef>
              <a:spcAft>
                <a:spcPts val="300"/>
              </a:spcAft>
            </a:pPr>
            <a:r>
              <a:rPr lang="en-US" altLang="zh-CN" sz="1050" dirty="0"/>
              <a:t>Specify the BS conformance test requirements, if needed</a:t>
            </a:r>
            <a:endParaRPr lang="zh-CN" altLang="zh-CN" sz="1050" dirty="0"/>
          </a:p>
          <a:p>
            <a:pPr lvl="3">
              <a:spcBef>
                <a:spcPts val="0"/>
              </a:spcBef>
              <a:spcAft>
                <a:spcPts val="300"/>
              </a:spcAft>
            </a:pPr>
            <a:r>
              <a:rPr lang="en-US" altLang="zh-CN" sz="1050" dirty="0"/>
              <a:t>NOTE 1: The requirements for </a:t>
            </a:r>
            <a:r>
              <a:rPr lang="en-US" altLang="zh-CN" sz="1050" dirty="0" err="1"/>
              <a:t>mmWave</a:t>
            </a:r>
            <a:r>
              <a:rPr lang="en-US" altLang="zh-CN" sz="1050" dirty="0"/>
              <a:t> multi-band BS are to be defined for the synchronized operating bands.</a:t>
            </a:r>
            <a:endParaRPr lang="zh-CN" altLang="zh-CN" sz="1050" dirty="0"/>
          </a:p>
          <a:p>
            <a:pPr lvl="3">
              <a:spcBef>
                <a:spcPts val="0"/>
              </a:spcBef>
              <a:spcAft>
                <a:spcPts val="300"/>
              </a:spcAft>
            </a:pPr>
            <a:r>
              <a:rPr lang="en-US" altLang="zh-CN" sz="1050" dirty="0"/>
              <a:t>NOTE 2: No change is needed for 37 series specification since FR2 is not included in MSR AAS BS specifications.</a:t>
            </a:r>
          </a:p>
          <a:p>
            <a:pPr lvl="2">
              <a:spcBef>
                <a:spcPts val="0"/>
              </a:spcBef>
              <a:spcAft>
                <a:spcPts val="300"/>
              </a:spcAft>
            </a:pPr>
            <a:r>
              <a:rPr lang="en-US" altLang="zh-CN" sz="1050" u="sng" dirty="0">
                <a:solidFill>
                  <a:srgbClr val="FF0000"/>
                </a:solidFill>
              </a:rPr>
              <a:t>A potential follow-up WI is to be discussed depending on the outcome of the SI</a:t>
            </a:r>
            <a:endParaRPr lang="zh-CN" altLang="zh-CN" sz="1050" u="sng" dirty="0">
              <a:solidFill>
                <a:srgbClr val="FF0000"/>
              </a:solidFill>
            </a:endParaRPr>
          </a:p>
          <a:p>
            <a:pPr marL="457176" lvl="1" indent="0">
              <a:spcBef>
                <a:spcPts val="0"/>
              </a:spcBef>
              <a:spcAft>
                <a:spcPts val="300"/>
              </a:spcAft>
              <a:buSzPts val="1100"/>
              <a:buNone/>
            </a:pPr>
            <a:endParaRPr lang="en-US" altLang="zh-CN" sz="105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3" y="403791"/>
            <a:ext cx="10434416" cy="450794"/>
          </a:xfrm>
        </p:spPr>
        <p:txBody>
          <a:bodyPr/>
          <a:lstStyle/>
          <a:p>
            <a:pPr algn="l">
              <a:spcBef>
                <a:spcPts val="0"/>
              </a:spcBef>
              <a:spcAft>
                <a:spcPts val="600"/>
              </a:spcAft>
            </a:pPr>
            <a:r>
              <a:rPr lang="en-US" altLang="zh-CN" sz="3200" b="1" dirty="0"/>
              <a:t>BS RF requirement evolution</a:t>
            </a:r>
          </a:p>
        </p:txBody>
      </p:sp>
    </p:spTree>
    <p:extLst>
      <p:ext uri="{BB962C8B-B14F-4D97-AF65-F5344CB8AC3E}">
        <p14:creationId xmlns:p14="http://schemas.microsoft.com/office/powerpoint/2010/main" val="3610802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136841" y="881414"/>
            <a:ext cx="12690253" cy="5095171"/>
          </a:xfrm>
        </p:spPr>
        <p:txBody>
          <a:bodyPr/>
          <a:lstStyle/>
          <a:p>
            <a:pPr>
              <a:spcBef>
                <a:spcPts val="0"/>
              </a:spcBef>
              <a:spcAft>
                <a:spcPts val="300"/>
              </a:spcAft>
            </a:pPr>
            <a:r>
              <a:rPr lang="en-US" altLang="zh-CN" sz="1200" b="1" dirty="0"/>
              <a:t>Recommended Objectives: (New WID: Air-to-ground network for NR)</a:t>
            </a:r>
            <a:endParaRPr lang="zh-CN" altLang="zh-CN" sz="1200" dirty="0"/>
          </a:p>
          <a:p>
            <a:pPr lvl="1">
              <a:spcBef>
                <a:spcPts val="0"/>
              </a:spcBef>
              <a:spcAft>
                <a:spcPts val="300"/>
              </a:spcAft>
            </a:pPr>
            <a:r>
              <a:rPr lang="en-US" altLang="zh-CN" sz="1100" dirty="0"/>
              <a:t>Specify features to core specifications of RF requirements for coexistence between ATG and IMT terrestrial network [RAN4]</a:t>
            </a:r>
            <a:endParaRPr lang="zh-CN" altLang="zh-CN" sz="1100" dirty="0"/>
          </a:p>
          <a:p>
            <a:pPr lvl="2">
              <a:spcBef>
                <a:spcPts val="0"/>
              </a:spcBef>
              <a:spcAft>
                <a:spcPts val="300"/>
              </a:spcAft>
            </a:pPr>
            <a:r>
              <a:rPr lang="en-US" altLang="zh-CN" sz="1100" dirty="0"/>
              <a:t>Scenario</a:t>
            </a:r>
            <a:r>
              <a:rPr lang="en-US" altLang="zh-CN" sz="1100" u="sng" dirty="0">
                <a:solidFill>
                  <a:srgbClr val="FF0000"/>
                </a:solidFill>
              </a:rPr>
              <a:t>: [To further clarify the scenario &amp; the assumptions]</a:t>
            </a:r>
            <a:endParaRPr lang="zh-CN" altLang="zh-CN" sz="1100" u="sng" dirty="0">
              <a:solidFill>
                <a:srgbClr val="FF0000"/>
              </a:solidFill>
            </a:endParaRPr>
          </a:p>
          <a:p>
            <a:pPr lvl="3">
              <a:spcBef>
                <a:spcPts val="0"/>
              </a:spcBef>
              <a:spcAft>
                <a:spcPts val="300"/>
              </a:spcAft>
            </a:pPr>
            <a:r>
              <a:rPr lang="en-US" altLang="zh-CN" sz="1100" dirty="0"/>
              <a:t>BS on the ground, and the CPE type of UE mounted in the aircraft</a:t>
            </a:r>
            <a:endParaRPr lang="zh-CN" altLang="zh-CN" sz="1100" dirty="0"/>
          </a:p>
          <a:p>
            <a:pPr lvl="3">
              <a:spcBef>
                <a:spcPts val="0"/>
              </a:spcBef>
              <a:spcAft>
                <a:spcPts val="300"/>
              </a:spcAft>
            </a:pPr>
            <a:r>
              <a:rPr lang="en-US" altLang="zh-CN" sz="1100" dirty="0"/>
              <a:t>A direct radio link between BS on the ground and CPE type of UE mounted in the aircraft</a:t>
            </a:r>
            <a:endParaRPr lang="zh-CN" altLang="zh-CN" sz="1100" dirty="0"/>
          </a:p>
          <a:p>
            <a:pPr lvl="2">
              <a:spcBef>
                <a:spcPts val="0"/>
              </a:spcBef>
              <a:spcAft>
                <a:spcPts val="300"/>
              </a:spcAft>
            </a:pPr>
            <a:r>
              <a:rPr lang="en-US" altLang="zh-CN" sz="1100" dirty="0"/>
              <a:t>Core part: Specify core requirements for coexistence between ATG and IMT terrestrial network [RAN4]</a:t>
            </a:r>
            <a:endParaRPr lang="zh-CN" altLang="zh-CN" sz="1100" dirty="0"/>
          </a:p>
          <a:p>
            <a:pPr lvl="3">
              <a:spcBef>
                <a:spcPts val="0"/>
              </a:spcBef>
              <a:spcAft>
                <a:spcPts val="300"/>
              </a:spcAft>
            </a:pPr>
            <a:r>
              <a:rPr lang="en-US" altLang="zh-CN" sz="1100" dirty="0"/>
              <a:t>Example bands include n1, n78 and n79.</a:t>
            </a:r>
            <a:endParaRPr lang="zh-CN" altLang="zh-CN" sz="1100" dirty="0"/>
          </a:p>
          <a:p>
            <a:pPr lvl="3">
              <a:spcBef>
                <a:spcPts val="0"/>
              </a:spcBef>
              <a:spcAft>
                <a:spcPts val="300"/>
              </a:spcAft>
            </a:pPr>
            <a:r>
              <a:rPr lang="en-US" altLang="zh-CN" sz="1100" dirty="0"/>
              <a:t>Perform FR1 co-existence evaluation for ATG network (e.g. ACLR, ACS)</a:t>
            </a:r>
            <a:endParaRPr lang="zh-CN" altLang="zh-CN" sz="1100" dirty="0"/>
          </a:p>
          <a:p>
            <a:pPr lvl="3">
              <a:spcBef>
                <a:spcPts val="0"/>
              </a:spcBef>
              <a:spcAft>
                <a:spcPts val="300"/>
              </a:spcAft>
            </a:pPr>
            <a:r>
              <a:rPr lang="en-US" altLang="zh-CN" sz="1100" dirty="0"/>
              <a:t>Identify key characteristics where it is necessary to differentiate ATG ground-based BS and UEs from conventional ground based BS and UEs</a:t>
            </a:r>
            <a:endParaRPr lang="zh-CN" altLang="zh-CN" sz="1100" dirty="0"/>
          </a:p>
          <a:p>
            <a:pPr lvl="4">
              <a:spcBef>
                <a:spcPts val="0"/>
              </a:spcBef>
              <a:spcAft>
                <a:spcPts val="300"/>
              </a:spcAft>
            </a:pPr>
            <a:r>
              <a:rPr lang="en-US" altLang="zh-CN" sz="1100" dirty="0"/>
              <a:t>Aim to reuse existing requirements for BS and UE where possible, e.g.,</a:t>
            </a:r>
            <a:endParaRPr lang="zh-CN" altLang="zh-CN" sz="1100" dirty="0"/>
          </a:p>
          <a:p>
            <a:pPr lvl="5">
              <a:spcBef>
                <a:spcPts val="0"/>
              </a:spcBef>
              <a:spcAft>
                <a:spcPts val="300"/>
              </a:spcAft>
            </a:pPr>
            <a:r>
              <a:rPr lang="en-US" altLang="zh-CN" sz="800" dirty="0">
                <a:latin typeface="微软雅黑" panose="020B0503020204020204" pitchFamily="34" charset="-122"/>
                <a:ea typeface="微软雅黑" panose="020B0503020204020204" pitchFamily="34" charset="-122"/>
              </a:rPr>
              <a:t>Reuse TN BS requirements for ATG BS</a:t>
            </a:r>
            <a:endParaRPr lang="zh-CN" altLang="zh-CN" sz="800" dirty="0">
              <a:latin typeface="微软雅黑" panose="020B0503020204020204" pitchFamily="34" charset="-122"/>
              <a:ea typeface="微软雅黑" panose="020B0503020204020204" pitchFamily="34" charset="-122"/>
            </a:endParaRPr>
          </a:p>
          <a:p>
            <a:pPr lvl="3">
              <a:spcBef>
                <a:spcPts val="0"/>
              </a:spcBef>
              <a:spcAft>
                <a:spcPts val="300"/>
              </a:spcAft>
            </a:pPr>
            <a:r>
              <a:rPr lang="en-US" altLang="zh-CN" sz="1100" dirty="0"/>
              <a:t>Specify RF requirements for ATG UE/BS</a:t>
            </a:r>
            <a:endParaRPr lang="zh-CN" altLang="zh-CN" sz="1100" dirty="0"/>
          </a:p>
          <a:p>
            <a:pPr lvl="4">
              <a:spcBef>
                <a:spcPts val="0"/>
              </a:spcBef>
              <a:spcAft>
                <a:spcPts val="300"/>
              </a:spcAft>
            </a:pPr>
            <a:r>
              <a:rPr lang="en-US" altLang="zh-CN" sz="1100" dirty="0"/>
              <a:t>Considering the results of co-existence simulations in terms of impact on emissions and RX requirements, cell sizes and link budgets, technology capabilities, likely BS and UE architectures and other relevant aspects.</a:t>
            </a:r>
            <a:endParaRPr lang="zh-CN" altLang="zh-CN" sz="1100" dirty="0"/>
          </a:p>
          <a:p>
            <a:pPr lvl="4">
              <a:spcBef>
                <a:spcPts val="0"/>
              </a:spcBef>
              <a:spcAft>
                <a:spcPts val="300"/>
              </a:spcAft>
            </a:pPr>
            <a:r>
              <a:rPr lang="en-US" altLang="zh-CN" sz="1100" dirty="0"/>
              <a:t>Taking into account identified differences between ATG and fully ground based systems</a:t>
            </a:r>
            <a:endParaRPr lang="zh-CN" altLang="zh-CN" sz="1100" dirty="0"/>
          </a:p>
          <a:p>
            <a:pPr lvl="4">
              <a:spcBef>
                <a:spcPts val="0"/>
              </a:spcBef>
              <a:spcAft>
                <a:spcPts val="300"/>
              </a:spcAft>
            </a:pPr>
            <a:r>
              <a:rPr lang="en-US" altLang="zh-CN" sz="1100" dirty="0"/>
              <a:t>Consider BS type 1-C/1-H/1-O and specify the requirements</a:t>
            </a:r>
            <a:endParaRPr lang="zh-CN" altLang="zh-CN" sz="1100" dirty="0"/>
          </a:p>
          <a:p>
            <a:pPr lvl="4">
              <a:spcBef>
                <a:spcPts val="0"/>
              </a:spcBef>
              <a:spcAft>
                <a:spcPts val="300"/>
              </a:spcAft>
            </a:pPr>
            <a:r>
              <a:rPr lang="en-US" altLang="zh-CN" sz="1100" dirty="0"/>
              <a:t>Consider conductive requirements for UE</a:t>
            </a:r>
            <a:endParaRPr lang="zh-CN" altLang="zh-CN" sz="1100" dirty="0"/>
          </a:p>
          <a:p>
            <a:pPr lvl="3">
              <a:spcBef>
                <a:spcPts val="0"/>
              </a:spcBef>
              <a:spcAft>
                <a:spcPts val="300"/>
              </a:spcAft>
            </a:pPr>
            <a:r>
              <a:rPr lang="en-US" altLang="zh-CN" sz="1100" dirty="0"/>
              <a:t>Specify RRM core requirements for ATG UE</a:t>
            </a:r>
            <a:endParaRPr lang="zh-CN" altLang="zh-CN" sz="1100" dirty="0"/>
          </a:p>
          <a:p>
            <a:pPr lvl="4">
              <a:spcBef>
                <a:spcPts val="0"/>
              </a:spcBef>
              <a:spcAft>
                <a:spcPts val="300"/>
              </a:spcAft>
            </a:pPr>
            <a:r>
              <a:rPr lang="en-US" altLang="zh-CN" sz="1100" dirty="0"/>
              <a:t>Taking into account identified differences between ATG and fully ground based systems</a:t>
            </a:r>
            <a:endParaRPr lang="zh-CN" altLang="zh-CN" sz="1100" dirty="0"/>
          </a:p>
          <a:p>
            <a:pPr lvl="4">
              <a:spcBef>
                <a:spcPts val="0"/>
              </a:spcBef>
              <a:spcAft>
                <a:spcPts val="300"/>
              </a:spcAft>
            </a:pPr>
            <a:r>
              <a:rPr lang="en-US" altLang="zh-CN" sz="1100" dirty="0"/>
              <a:t>Considering the different nature of ATG UEs and their view of the network, increased cell sizes and other relevant aspects</a:t>
            </a:r>
            <a:endParaRPr lang="zh-CN" altLang="zh-CN" sz="1100" dirty="0"/>
          </a:p>
          <a:p>
            <a:pPr lvl="3">
              <a:spcBef>
                <a:spcPts val="0"/>
              </a:spcBef>
              <a:spcAft>
                <a:spcPts val="300"/>
              </a:spcAft>
            </a:pPr>
            <a:r>
              <a:rPr lang="en-US" altLang="zh-CN" sz="1100" dirty="0"/>
              <a:t>Specify new UE/BS type(s) for ATG network if necessary</a:t>
            </a:r>
            <a:endParaRPr lang="zh-CN" altLang="zh-CN" sz="1100" dirty="0"/>
          </a:p>
          <a:p>
            <a:pPr lvl="2">
              <a:spcBef>
                <a:spcPts val="0"/>
              </a:spcBef>
              <a:spcAft>
                <a:spcPts val="300"/>
              </a:spcAft>
            </a:pPr>
            <a:r>
              <a:rPr lang="en-US" altLang="zh-CN" sz="1100" dirty="0"/>
              <a:t>Perf part: Identify and specify RRM/demodulation performance requirements for ATG. [RAN4]</a:t>
            </a:r>
            <a:endParaRPr lang="zh-CN" altLang="zh-CN" sz="1100" dirty="0"/>
          </a:p>
          <a:p>
            <a:pPr lvl="3">
              <a:spcBef>
                <a:spcPts val="0"/>
              </a:spcBef>
              <a:spcAft>
                <a:spcPts val="300"/>
              </a:spcAft>
            </a:pPr>
            <a:r>
              <a:rPr lang="en-US" altLang="zh-CN" sz="1100" dirty="0"/>
              <a:t>Identify key performance requirements where it is necessary to differentiate ATG BS and UEs from conventional ground based BS and ground-based UEs</a:t>
            </a:r>
            <a:endParaRPr lang="zh-CN" altLang="zh-CN" sz="1100" dirty="0"/>
          </a:p>
          <a:p>
            <a:pPr lvl="4">
              <a:spcBef>
                <a:spcPts val="0"/>
              </a:spcBef>
              <a:spcAft>
                <a:spcPts val="300"/>
              </a:spcAft>
            </a:pPr>
            <a:r>
              <a:rPr lang="en-US" altLang="zh-CN" sz="1100" dirty="0"/>
              <a:t>Aim to reuse existing requirements for BS and UE where possible, e.g.,</a:t>
            </a:r>
            <a:endParaRPr lang="zh-CN" altLang="zh-CN" sz="1100" dirty="0"/>
          </a:p>
          <a:p>
            <a:pPr lvl="5">
              <a:spcBef>
                <a:spcPts val="0"/>
              </a:spcBef>
              <a:spcAft>
                <a:spcPts val="300"/>
              </a:spcAft>
            </a:pPr>
            <a:r>
              <a:rPr lang="en-US" altLang="zh-CN" sz="900" dirty="0">
                <a:latin typeface="微软雅黑" panose="020B0503020204020204" pitchFamily="34" charset="-122"/>
                <a:ea typeface="微软雅黑" panose="020B0503020204020204" pitchFamily="34" charset="-122"/>
              </a:rPr>
              <a:t>Reuse TN BS requirements for ATG BS</a:t>
            </a:r>
            <a:endParaRPr lang="zh-CN" altLang="zh-CN" sz="900" dirty="0">
              <a:latin typeface="微软雅黑" panose="020B0503020204020204" pitchFamily="34" charset="-122"/>
              <a:ea typeface="微软雅黑" panose="020B0503020204020204" pitchFamily="34" charset="-122"/>
            </a:endParaRPr>
          </a:p>
          <a:p>
            <a:pPr lvl="3">
              <a:spcBef>
                <a:spcPts val="0"/>
              </a:spcBef>
              <a:spcAft>
                <a:spcPts val="300"/>
              </a:spcAft>
            </a:pPr>
            <a:r>
              <a:rPr lang="en-US" altLang="zh-CN" sz="1100" dirty="0"/>
              <a:t>Specify test procedures for ATG BS conformance testing</a:t>
            </a:r>
            <a:endParaRPr lang="zh-CN" altLang="zh-CN" sz="1100" dirty="0"/>
          </a:p>
          <a:p>
            <a:pPr lvl="3">
              <a:spcBef>
                <a:spcPts val="0"/>
              </a:spcBef>
              <a:spcAft>
                <a:spcPts val="300"/>
              </a:spcAft>
            </a:pPr>
            <a:r>
              <a:rPr lang="en-US" altLang="zh-CN" sz="1100" dirty="0"/>
              <a:t>RRM performance requirements and test cases for ATG UE. [RAN4]</a:t>
            </a:r>
            <a:endParaRPr lang="zh-CN" altLang="zh-CN" sz="1100" dirty="0"/>
          </a:p>
          <a:p>
            <a:pPr lvl="3">
              <a:spcBef>
                <a:spcPts val="0"/>
              </a:spcBef>
              <a:spcAft>
                <a:spcPts val="300"/>
              </a:spcAft>
            </a:pPr>
            <a:r>
              <a:rPr lang="en-US" altLang="zh-CN" sz="1100" dirty="0"/>
              <a:t>Demodulation performance requirements for ATG UE/BS. [RAN4]</a:t>
            </a:r>
            <a:endParaRPr lang="zh-CN" altLang="zh-CN" sz="1100" dirty="0"/>
          </a:p>
          <a:p>
            <a:pPr marL="457176" lvl="1" indent="0">
              <a:spcBef>
                <a:spcPts val="0"/>
              </a:spcBef>
              <a:spcAft>
                <a:spcPts val="600"/>
              </a:spcAft>
              <a:buSzPts val="1100"/>
              <a:buNone/>
            </a:pPr>
            <a:endParaRPr lang="en-US" altLang="zh-CN" sz="18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3" y="403791"/>
            <a:ext cx="10434416" cy="450794"/>
          </a:xfrm>
        </p:spPr>
        <p:txBody>
          <a:bodyPr/>
          <a:lstStyle/>
          <a:p>
            <a:pPr algn="l">
              <a:spcBef>
                <a:spcPts val="0"/>
              </a:spcBef>
              <a:spcAft>
                <a:spcPts val="600"/>
              </a:spcAft>
            </a:pPr>
            <a:r>
              <a:rPr lang="en-US" altLang="zh-CN" sz="2800" b="1" dirty="0"/>
              <a:t>ATG</a:t>
            </a:r>
          </a:p>
        </p:txBody>
      </p:sp>
    </p:spTree>
    <p:extLst>
      <p:ext uri="{BB962C8B-B14F-4D97-AF65-F5344CB8AC3E}">
        <p14:creationId xmlns:p14="http://schemas.microsoft.com/office/powerpoint/2010/main" val="2927163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344916" y="974219"/>
            <a:ext cx="13131660" cy="5095171"/>
          </a:xfrm>
        </p:spPr>
        <p:txBody>
          <a:bodyPr/>
          <a:lstStyle/>
          <a:p>
            <a:pPr>
              <a:spcBef>
                <a:spcPts val="0"/>
              </a:spcBef>
              <a:spcAft>
                <a:spcPts val="300"/>
              </a:spcAft>
            </a:pPr>
            <a:r>
              <a:rPr lang="en-US" altLang="zh-CN" sz="1400" b="1" dirty="0"/>
              <a:t>Recommended Objectives: (New WID: Support of intra-band non-collocated EN-DC/NR-CA deployment)</a:t>
            </a:r>
            <a:endParaRPr lang="zh-CN" altLang="zh-CN" sz="1400" dirty="0"/>
          </a:p>
          <a:p>
            <a:pPr lvl="1">
              <a:spcBef>
                <a:spcPts val="0"/>
              </a:spcBef>
              <a:spcAft>
                <a:spcPts val="300"/>
              </a:spcAft>
            </a:pPr>
            <a:r>
              <a:rPr lang="en-US" altLang="zh-CN" sz="1200" dirty="0"/>
              <a:t>Phase I:</a:t>
            </a:r>
            <a:endParaRPr lang="zh-CN" altLang="zh-CN" sz="1200" dirty="0"/>
          </a:p>
          <a:p>
            <a:pPr lvl="2">
              <a:spcBef>
                <a:spcPts val="0"/>
              </a:spcBef>
              <a:spcAft>
                <a:spcPts val="300"/>
              </a:spcAft>
            </a:pPr>
            <a:r>
              <a:rPr lang="en-US" altLang="zh-CN" sz="1200" dirty="0"/>
              <a:t>Study the feasibility to support non-co-located scenario for FR1 intra-band non-contiguous EN-DC/NR-CA</a:t>
            </a:r>
            <a:endParaRPr lang="zh-CN" altLang="zh-CN" sz="1200" dirty="0"/>
          </a:p>
          <a:p>
            <a:pPr lvl="3">
              <a:spcBef>
                <a:spcPts val="0"/>
              </a:spcBef>
              <a:spcAft>
                <a:spcPts val="300"/>
              </a:spcAft>
            </a:pPr>
            <a:r>
              <a:rPr lang="en-US" altLang="zh-CN" sz="1200" dirty="0"/>
              <a:t>Investigate the tolerable power imbalance between carriers</a:t>
            </a:r>
            <a:endParaRPr lang="zh-CN" altLang="zh-CN" sz="1200" dirty="0"/>
          </a:p>
          <a:p>
            <a:pPr lvl="3">
              <a:spcBef>
                <a:spcPts val="0"/>
              </a:spcBef>
              <a:spcAft>
                <a:spcPts val="300"/>
              </a:spcAft>
            </a:pPr>
            <a:r>
              <a:rPr lang="en-US" altLang="zh-CN" sz="1200" dirty="0"/>
              <a:t>Investigate the required arrival time difference between CCs</a:t>
            </a:r>
            <a:endParaRPr lang="zh-CN" altLang="zh-CN" sz="1200" dirty="0"/>
          </a:p>
          <a:p>
            <a:pPr lvl="3">
              <a:spcBef>
                <a:spcPts val="0"/>
              </a:spcBef>
              <a:spcAft>
                <a:spcPts val="300"/>
              </a:spcAft>
            </a:pPr>
            <a:r>
              <a:rPr lang="en-US" altLang="zh-CN" sz="1200" dirty="0"/>
              <a:t>Evaluate the UE performance under the power imbalance and arrival time difference</a:t>
            </a:r>
            <a:endParaRPr lang="zh-CN" altLang="zh-CN" sz="1200" dirty="0"/>
          </a:p>
          <a:p>
            <a:pPr lvl="4">
              <a:spcBef>
                <a:spcPts val="0"/>
              </a:spcBef>
              <a:spcAft>
                <a:spcPts val="300"/>
              </a:spcAft>
            </a:pPr>
            <a:r>
              <a:rPr lang="en-US" altLang="zh-CN" sz="1200" dirty="0"/>
              <a:t>Discuss and decide reference UE architecture considering the UE capability of interBandMRDC-WithOverlapDL-Bands-r16 </a:t>
            </a:r>
            <a:endParaRPr lang="zh-CN" altLang="zh-CN" sz="1200" dirty="0"/>
          </a:p>
          <a:p>
            <a:pPr lvl="3">
              <a:spcBef>
                <a:spcPts val="0"/>
              </a:spcBef>
              <a:spcAft>
                <a:spcPts val="300"/>
              </a:spcAft>
            </a:pPr>
            <a:r>
              <a:rPr lang="en-US" altLang="zh-CN" sz="1200" dirty="0"/>
              <a:t>[Study the feasibility for support of 4Rx chains with up to 4-layer MIMO</a:t>
            </a:r>
            <a:endParaRPr lang="zh-CN" altLang="zh-CN" sz="1200" dirty="0"/>
          </a:p>
          <a:p>
            <a:pPr lvl="4">
              <a:spcBef>
                <a:spcPts val="0"/>
              </a:spcBef>
              <a:spcAft>
                <a:spcPts val="300"/>
              </a:spcAft>
            </a:pPr>
            <a:r>
              <a:rPr lang="en-US" altLang="zh-CN" sz="1200" dirty="0"/>
              <a:t>Study if the 4Rx chains with supporting up to 4-layer per CC can be supported for the intra-band non-contiguous non-collocated scenario</a:t>
            </a:r>
            <a:endParaRPr lang="zh-CN" altLang="zh-CN" sz="1200" dirty="0"/>
          </a:p>
          <a:p>
            <a:pPr lvl="4">
              <a:spcBef>
                <a:spcPts val="0"/>
              </a:spcBef>
              <a:spcAft>
                <a:spcPts val="300"/>
              </a:spcAft>
            </a:pPr>
            <a:r>
              <a:rPr lang="en-US" altLang="zh-CN" sz="1200" dirty="0"/>
              <a:t>If not, study if the Rx chain number supported per CC is allowed to be reduced from 4 to 2.]</a:t>
            </a:r>
            <a:endParaRPr lang="zh-CN" altLang="zh-CN" sz="1200" dirty="0"/>
          </a:p>
          <a:p>
            <a:pPr lvl="3">
              <a:spcBef>
                <a:spcPts val="0"/>
              </a:spcBef>
              <a:spcAft>
                <a:spcPts val="300"/>
              </a:spcAft>
            </a:pPr>
            <a:r>
              <a:rPr lang="en-US" altLang="zh-CN" sz="1200" dirty="0"/>
              <a:t>Work is limited to CA/EN-DC for EN-DC/NR-CA for bands 42, n77/n78</a:t>
            </a:r>
            <a:endParaRPr lang="zh-CN" altLang="zh-CN" sz="1200" dirty="0"/>
          </a:p>
          <a:p>
            <a:pPr lvl="1">
              <a:spcBef>
                <a:spcPts val="0"/>
              </a:spcBef>
              <a:spcAft>
                <a:spcPts val="300"/>
              </a:spcAft>
            </a:pPr>
            <a:r>
              <a:rPr lang="en-US" altLang="zh-CN" sz="1200" dirty="0"/>
              <a:t>Phase II: </a:t>
            </a:r>
            <a:endParaRPr lang="zh-CN" altLang="zh-CN" sz="1200" dirty="0"/>
          </a:p>
          <a:p>
            <a:pPr lvl="2">
              <a:spcBef>
                <a:spcPts val="0"/>
              </a:spcBef>
              <a:spcAft>
                <a:spcPts val="300"/>
              </a:spcAft>
            </a:pPr>
            <a:r>
              <a:rPr lang="en-US" altLang="zh-CN" sz="1200" dirty="0"/>
              <a:t>Phase II work will get started after the feasibility in phase I is confirmed</a:t>
            </a:r>
            <a:endParaRPr lang="zh-CN" altLang="zh-CN" sz="1200" dirty="0"/>
          </a:p>
          <a:p>
            <a:pPr lvl="2">
              <a:spcBef>
                <a:spcPts val="0"/>
              </a:spcBef>
              <a:spcAft>
                <a:spcPts val="300"/>
              </a:spcAft>
            </a:pPr>
            <a:r>
              <a:rPr lang="en-US" altLang="zh-CN" sz="1200" dirty="0"/>
              <a:t>Core part: </a:t>
            </a:r>
            <a:endParaRPr lang="zh-CN" altLang="zh-CN" sz="1200" dirty="0"/>
          </a:p>
          <a:p>
            <a:pPr lvl="3">
              <a:spcBef>
                <a:spcPts val="0"/>
              </a:spcBef>
              <a:spcAft>
                <a:spcPts val="300"/>
              </a:spcAft>
            </a:pPr>
            <a:r>
              <a:rPr lang="en-US" altLang="zh-CN" sz="1200" dirty="0"/>
              <a:t>Specify the power imbalance</a:t>
            </a:r>
            <a:endParaRPr lang="zh-CN" altLang="zh-CN" sz="1200" dirty="0"/>
          </a:p>
          <a:p>
            <a:pPr lvl="3">
              <a:spcBef>
                <a:spcPts val="0"/>
              </a:spcBef>
              <a:spcAft>
                <a:spcPts val="300"/>
              </a:spcAft>
            </a:pPr>
            <a:r>
              <a:rPr lang="en-US" altLang="zh-CN" sz="1200" dirty="0"/>
              <a:t>Specify MRTD and MTTD requirements in non-collocated deployment</a:t>
            </a:r>
            <a:endParaRPr lang="zh-CN" altLang="zh-CN" sz="1200" dirty="0"/>
          </a:p>
          <a:p>
            <a:pPr lvl="3">
              <a:spcBef>
                <a:spcPts val="0"/>
              </a:spcBef>
              <a:spcAft>
                <a:spcPts val="300"/>
              </a:spcAft>
            </a:pPr>
            <a:r>
              <a:rPr lang="en-US" altLang="zh-CN" sz="1200" dirty="0"/>
              <a:t>Discuss and decide if the different requirements will be specified based on UE capability of interBandMRDC-WIthOverlapDL-Bands-r16.</a:t>
            </a:r>
            <a:endParaRPr lang="zh-CN" altLang="zh-CN" sz="1200" dirty="0"/>
          </a:p>
          <a:p>
            <a:pPr lvl="2">
              <a:spcBef>
                <a:spcPts val="0"/>
              </a:spcBef>
              <a:spcAft>
                <a:spcPts val="300"/>
              </a:spcAft>
            </a:pPr>
            <a:r>
              <a:rPr lang="en-US" altLang="zh-CN" sz="1200" dirty="0"/>
              <a:t>Perf part:</a:t>
            </a:r>
            <a:endParaRPr lang="zh-CN" altLang="zh-CN" sz="1200" dirty="0"/>
          </a:p>
          <a:p>
            <a:pPr lvl="3">
              <a:spcBef>
                <a:spcPts val="0"/>
              </a:spcBef>
              <a:spcAft>
                <a:spcPts val="300"/>
              </a:spcAft>
            </a:pPr>
            <a:r>
              <a:rPr lang="en-US" altLang="zh-CN" sz="1200" dirty="0"/>
              <a:t>Specify PDSCH demodulation requirements for non-collocated scenarios for intra-band non-contiguous EN-DC and NR-CA</a:t>
            </a:r>
            <a:endParaRPr lang="zh-CN" altLang="zh-CN" sz="1200" dirty="0"/>
          </a:p>
          <a:p>
            <a:pPr lvl="4">
              <a:spcBef>
                <a:spcPts val="0"/>
              </a:spcBef>
              <a:spcAft>
                <a:spcPts val="300"/>
              </a:spcAft>
            </a:pPr>
            <a:r>
              <a:rPr lang="en-US" altLang="zh-CN" sz="1200" dirty="0"/>
              <a:t>Define PDSCH demodulation performance requirement based on the applicable MRTD and power imbalance values.</a:t>
            </a:r>
            <a:endParaRPr lang="zh-CN" altLang="zh-CN" sz="1200" dirty="0"/>
          </a:p>
          <a:p>
            <a:pPr lvl="4">
              <a:spcBef>
                <a:spcPts val="0"/>
              </a:spcBef>
              <a:spcAft>
                <a:spcPts val="300"/>
              </a:spcAft>
            </a:pPr>
            <a:r>
              <a:rPr lang="en-US" altLang="zh-CN" sz="1200" dirty="0"/>
              <a:t>Power imbalance between the carriers is limited</a:t>
            </a:r>
            <a:endParaRPr lang="zh-CN" altLang="zh-CN" sz="1200" dirty="0"/>
          </a:p>
          <a:p>
            <a:pPr lvl="2">
              <a:spcBef>
                <a:spcPts val="0"/>
              </a:spcBef>
              <a:spcAft>
                <a:spcPts val="300"/>
              </a:spcAft>
            </a:pPr>
            <a:r>
              <a:rPr lang="en-US" altLang="zh-CN" sz="1200" dirty="0"/>
              <a:t>NOTE: Power imbalance may be specified as the condition in the demodulation performance requirements</a:t>
            </a:r>
            <a:endParaRPr lang="zh-CN" altLang="zh-CN" sz="1200" dirty="0"/>
          </a:p>
          <a:p>
            <a:pPr>
              <a:spcBef>
                <a:spcPts val="0"/>
              </a:spcBef>
              <a:spcAft>
                <a:spcPts val="300"/>
              </a:spcAft>
            </a:pPr>
            <a:r>
              <a:rPr lang="en-US" altLang="zh-CN" sz="1400" b="1" dirty="0"/>
              <a:t>Issue which needs further discussions in the objectives:</a:t>
            </a:r>
            <a:endParaRPr lang="zh-CN" altLang="zh-CN" sz="1400" dirty="0"/>
          </a:p>
          <a:p>
            <a:pPr lvl="1">
              <a:spcBef>
                <a:spcPts val="0"/>
              </a:spcBef>
              <a:spcAft>
                <a:spcPts val="300"/>
              </a:spcAft>
            </a:pPr>
            <a:r>
              <a:rPr lang="en-US" altLang="zh-CN" sz="1200" dirty="0"/>
              <a:t>The objective in [ ] for the feasibility study for support of 4Rx chains with up to 4-layer MIMO.</a:t>
            </a:r>
            <a:endParaRPr lang="zh-CN" altLang="zh-CN" sz="1200" dirty="0"/>
          </a:p>
          <a:p>
            <a:pPr marL="457176" lvl="1" indent="0">
              <a:spcBef>
                <a:spcPts val="0"/>
              </a:spcBef>
              <a:spcAft>
                <a:spcPts val="300"/>
              </a:spcAft>
              <a:buSzPts val="1100"/>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4" y="429428"/>
            <a:ext cx="10434416" cy="450794"/>
          </a:xfrm>
        </p:spPr>
        <p:txBody>
          <a:bodyPr/>
          <a:lstStyle/>
          <a:p>
            <a:pPr algn="l">
              <a:spcBef>
                <a:spcPts val="0"/>
              </a:spcBef>
              <a:spcAft>
                <a:spcPts val="600"/>
              </a:spcAft>
            </a:pPr>
            <a:r>
              <a:rPr lang="zh-CN" altLang="zh-CN" sz="2800" b="1" dirty="0"/>
              <a:t>Support of intra-band non-collocated EN-DC/NR-CA deployment</a:t>
            </a:r>
          </a:p>
        </p:txBody>
      </p:sp>
    </p:spTree>
    <p:extLst>
      <p:ext uri="{BB962C8B-B14F-4D97-AF65-F5344CB8AC3E}">
        <p14:creationId xmlns:p14="http://schemas.microsoft.com/office/powerpoint/2010/main" val="1616908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427399" y="1034039"/>
            <a:ext cx="11417182" cy="5095171"/>
          </a:xfrm>
        </p:spPr>
        <p:txBody>
          <a:bodyPr/>
          <a:lstStyle/>
          <a:p>
            <a:pPr>
              <a:spcBef>
                <a:spcPts val="0"/>
              </a:spcBef>
              <a:spcAft>
                <a:spcPts val="300"/>
              </a:spcAft>
            </a:pPr>
            <a:r>
              <a:rPr lang="en-US" altLang="zh-CN" sz="1400" b="1" dirty="0"/>
              <a:t>Recommended Objectives: (New WID: Enhanced NR support for high speed train scenario in frequency range 2 (FR2))</a:t>
            </a:r>
            <a:endParaRPr lang="zh-CN" altLang="zh-CN" sz="1400" dirty="0"/>
          </a:p>
          <a:p>
            <a:pPr lvl="1">
              <a:spcBef>
                <a:spcPts val="0"/>
              </a:spcBef>
              <a:spcAft>
                <a:spcPts val="300"/>
              </a:spcAft>
            </a:pPr>
            <a:r>
              <a:rPr lang="en-US" altLang="zh-CN" sz="1200" dirty="0"/>
              <a:t>Core part:</a:t>
            </a:r>
            <a:endParaRPr lang="zh-CN" altLang="zh-CN" sz="1200" dirty="0"/>
          </a:p>
          <a:p>
            <a:pPr lvl="2">
              <a:spcBef>
                <a:spcPts val="0"/>
              </a:spcBef>
              <a:spcAft>
                <a:spcPts val="300"/>
              </a:spcAft>
            </a:pPr>
            <a:r>
              <a:rPr lang="en-US" altLang="zh-CN" sz="1200" dirty="0"/>
              <a:t>Only train roof-mounted high power devices with target applicable carrier frequency up to 30GHz are considered in this WI</a:t>
            </a:r>
            <a:endParaRPr lang="zh-CN" altLang="zh-CN" sz="1200" dirty="0"/>
          </a:p>
          <a:p>
            <a:pPr lvl="2">
              <a:spcBef>
                <a:spcPts val="0"/>
              </a:spcBef>
              <a:spcAft>
                <a:spcPts val="300"/>
              </a:spcAft>
            </a:pPr>
            <a:r>
              <a:rPr lang="en-US" altLang="zh-CN" sz="1200" dirty="0"/>
              <a:t>Specify the RF requirements for intra-band carrier aggregation (CA) scenario, and investigate and specify the RRM requirements for intra-band carrier aggregation (CA) scenario</a:t>
            </a:r>
            <a:endParaRPr lang="zh-CN" altLang="zh-CN" sz="1200" dirty="0"/>
          </a:p>
          <a:p>
            <a:pPr lvl="2">
              <a:spcBef>
                <a:spcPts val="0"/>
              </a:spcBef>
              <a:spcAft>
                <a:spcPts val="300"/>
              </a:spcAft>
            </a:pPr>
            <a:r>
              <a:rPr lang="en-US" altLang="zh-CN" sz="1200" dirty="0"/>
              <a:t>Specify the requirement for simultaneous multi-panel operation for train roof-mounted FR2 high power devices [RAN4]:</a:t>
            </a:r>
            <a:endParaRPr lang="zh-CN" altLang="zh-CN" sz="1200" dirty="0"/>
          </a:p>
          <a:p>
            <a:pPr lvl="3">
              <a:spcBef>
                <a:spcPts val="0"/>
              </a:spcBef>
              <a:spcAft>
                <a:spcPts val="300"/>
              </a:spcAft>
            </a:pPr>
            <a:r>
              <a:rPr lang="en-US" altLang="zh-CN" sz="1200" dirty="0"/>
              <a:t>Maximum 2 active panels supporting the multi-panel simultaneous reception. </a:t>
            </a:r>
            <a:endParaRPr lang="zh-CN" altLang="zh-CN" sz="1200" dirty="0"/>
          </a:p>
          <a:p>
            <a:pPr lvl="3">
              <a:spcBef>
                <a:spcPts val="0"/>
              </a:spcBef>
              <a:spcAft>
                <a:spcPts val="300"/>
              </a:spcAft>
            </a:pPr>
            <a:r>
              <a:rPr lang="en-US" altLang="zh-CN" sz="1200" dirty="0"/>
              <a:t>NOTE: Focus on FR2 HST specific requirements, and avoid the overlap with the scope of FR2 multi-Rx DL reception</a:t>
            </a:r>
            <a:endParaRPr lang="zh-CN" altLang="zh-CN" sz="1200" dirty="0"/>
          </a:p>
          <a:p>
            <a:pPr lvl="2">
              <a:spcBef>
                <a:spcPts val="0"/>
              </a:spcBef>
              <a:spcAft>
                <a:spcPts val="300"/>
              </a:spcAft>
            </a:pPr>
            <a:r>
              <a:rPr lang="en-US" altLang="zh-CN" sz="1200" dirty="0"/>
              <a:t>[Study the feasibility, and if feasible enable supporting HST velocity of up to a maximum of 500km/h, with carrier frequency up to 30GHz]</a:t>
            </a:r>
            <a:endParaRPr lang="zh-CN" altLang="zh-CN" sz="1200" dirty="0"/>
          </a:p>
          <a:p>
            <a:pPr lvl="2">
              <a:spcBef>
                <a:spcPts val="0"/>
              </a:spcBef>
              <a:spcAft>
                <a:spcPts val="300"/>
              </a:spcAft>
            </a:pPr>
            <a:r>
              <a:rPr lang="en-US" altLang="zh-CN" sz="1200" dirty="0"/>
              <a:t>Study on reference tunnel deployment scenario for FR2 HST and specify the channel model and corresponding core requirements if any</a:t>
            </a:r>
            <a:endParaRPr lang="zh-CN" altLang="zh-CN" sz="1200" dirty="0"/>
          </a:p>
          <a:p>
            <a:pPr lvl="2">
              <a:spcBef>
                <a:spcPts val="0"/>
              </a:spcBef>
              <a:spcAft>
                <a:spcPts val="300"/>
              </a:spcAft>
            </a:pPr>
            <a:r>
              <a:rPr lang="en-US" altLang="zh-CN" sz="1200" dirty="0"/>
              <a:t>FFS other core requirements considering the following potential objectives for the corresponding scenarios below</a:t>
            </a:r>
            <a:endParaRPr lang="zh-CN" altLang="zh-CN" sz="1200" dirty="0"/>
          </a:p>
          <a:p>
            <a:pPr lvl="3">
              <a:spcBef>
                <a:spcPts val="0"/>
              </a:spcBef>
              <a:spcAft>
                <a:spcPts val="300"/>
              </a:spcAft>
            </a:pPr>
            <a:r>
              <a:rPr lang="en-US" altLang="zh-CN" sz="1200" dirty="0"/>
              <a:t>Specify the requirements to support the scenario with mixed near-to-track (i.e., Scenario-A with Ds = 700m and </a:t>
            </a:r>
            <a:r>
              <a:rPr lang="en-US" altLang="zh-CN" sz="1200" dirty="0" err="1"/>
              <a:t>Dmin</a:t>
            </a:r>
            <a:r>
              <a:rPr lang="en-US" altLang="zh-CN" sz="1200" dirty="0"/>
              <a:t> = 10m) and far-from-track (i.e., Scenario-B with Ds = 700m and </a:t>
            </a:r>
            <a:r>
              <a:rPr lang="en-US" altLang="zh-CN" sz="1200" dirty="0" err="1"/>
              <a:t>Dmin</a:t>
            </a:r>
            <a:r>
              <a:rPr lang="en-US" altLang="zh-CN" sz="1200" dirty="0"/>
              <a:t> = 150m) RRH deployment</a:t>
            </a:r>
            <a:endParaRPr lang="zh-CN" altLang="zh-CN" sz="1200" dirty="0"/>
          </a:p>
          <a:p>
            <a:pPr lvl="3">
              <a:spcBef>
                <a:spcPts val="0"/>
              </a:spcBef>
              <a:spcAft>
                <a:spcPts val="300"/>
              </a:spcAft>
            </a:pPr>
            <a:r>
              <a:rPr lang="en-US" altLang="zh-CN" sz="1200" dirty="0"/>
              <a:t>Specify the new uplink timing adjustment mechanism for FR2 HST scenario with large propagation delays from different TRPs to UE</a:t>
            </a:r>
            <a:endParaRPr lang="zh-CN" altLang="zh-CN" sz="1200" dirty="0"/>
          </a:p>
          <a:p>
            <a:pPr lvl="1">
              <a:spcBef>
                <a:spcPts val="0"/>
              </a:spcBef>
              <a:spcAft>
                <a:spcPts val="300"/>
              </a:spcAft>
            </a:pPr>
            <a:r>
              <a:rPr lang="en-US" altLang="zh-CN" sz="1200" dirty="0"/>
              <a:t>Perf part: </a:t>
            </a:r>
            <a:endParaRPr lang="zh-CN" altLang="zh-CN" sz="1200" dirty="0"/>
          </a:p>
          <a:p>
            <a:pPr lvl="2">
              <a:spcBef>
                <a:spcPts val="0"/>
              </a:spcBef>
              <a:spcAft>
                <a:spcPts val="300"/>
              </a:spcAft>
            </a:pPr>
            <a:r>
              <a:rPr lang="en-US" altLang="zh-CN" sz="1200" dirty="0"/>
              <a:t>Specify the RRM test cases, and investigate and if needed specify the demodulation performance requirements for intra-band carrier aggregation (CA) HST scenario.</a:t>
            </a:r>
            <a:endParaRPr lang="zh-CN" altLang="zh-CN" sz="1200" dirty="0"/>
          </a:p>
          <a:p>
            <a:pPr lvl="2">
              <a:spcBef>
                <a:spcPts val="0"/>
              </a:spcBef>
              <a:spcAft>
                <a:spcPts val="300"/>
              </a:spcAft>
            </a:pPr>
            <a:r>
              <a:rPr lang="en-US" altLang="zh-CN" sz="1200" dirty="0"/>
              <a:t>Specify the necessary demodulation performance requirements for simultaneous multi-panel reception. </a:t>
            </a:r>
            <a:endParaRPr lang="zh-CN" altLang="zh-CN" sz="1200" dirty="0"/>
          </a:p>
          <a:p>
            <a:pPr lvl="3">
              <a:spcBef>
                <a:spcPts val="0"/>
              </a:spcBef>
              <a:spcAft>
                <a:spcPts val="300"/>
              </a:spcAft>
            </a:pPr>
            <a:r>
              <a:rPr lang="en-US" altLang="zh-CN" sz="1200" dirty="0"/>
              <a:t>NOTE: Focus on FR2 HST specific requirements, and avoid the overlap with the scope of FR2 multi-Rx DL reception</a:t>
            </a:r>
            <a:endParaRPr lang="zh-CN" altLang="zh-CN" sz="1200" dirty="0"/>
          </a:p>
          <a:p>
            <a:pPr lvl="2">
              <a:spcBef>
                <a:spcPts val="0"/>
              </a:spcBef>
              <a:spcAft>
                <a:spcPts val="300"/>
              </a:spcAft>
            </a:pPr>
            <a:r>
              <a:rPr lang="en-US" altLang="zh-CN" sz="1200" dirty="0"/>
              <a:t>Specify the other necessary RRM and demodulation performance requirements depending on the outcome of core part. </a:t>
            </a:r>
            <a:endParaRPr lang="zh-CN" altLang="zh-CN" sz="1200" dirty="0"/>
          </a:p>
          <a:p>
            <a:pPr marL="457176" lvl="1" indent="0">
              <a:spcBef>
                <a:spcPts val="0"/>
              </a:spcBef>
              <a:spcAft>
                <a:spcPts val="300"/>
              </a:spcAft>
              <a:buSzPts val="1100"/>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3" y="403791"/>
            <a:ext cx="10434416" cy="450794"/>
          </a:xfrm>
        </p:spPr>
        <p:txBody>
          <a:bodyPr/>
          <a:lstStyle/>
          <a:p>
            <a:pPr algn="l">
              <a:spcBef>
                <a:spcPts val="0"/>
              </a:spcBef>
              <a:spcAft>
                <a:spcPts val="600"/>
              </a:spcAft>
            </a:pPr>
            <a:r>
              <a:rPr lang="fr-FR" altLang="zh-CN" sz="2800" b="1" dirty="0"/>
              <a:t>FR2 HST </a:t>
            </a:r>
            <a:r>
              <a:rPr lang="fr-FR" altLang="zh-CN" sz="2800" b="1" dirty="0" err="1"/>
              <a:t>enhancement</a:t>
            </a:r>
            <a:endParaRPr lang="fr-FR" altLang="zh-CN" sz="2800" b="1" dirty="0"/>
          </a:p>
        </p:txBody>
      </p:sp>
    </p:spTree>
    <p:extLst>
      <p:ext uri="{BB962C8B-B14F-4D97-AF65-F5344CB8AC3E}">
        <p14:creationId xmlns:p14="http://schemas.microsoft.com/office/powerpoint/2010/main" val="3240141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803414" y="1145134"/>
            <a:ext cx="11417182" cy="5095171"/>
          </a:xfrm>
        </p:spPr>
        <p:txBody>
          <a:bodyPr/>
          <a:lstStyle/>
          <a:p>
            <a:pPr>
              <a:spcBef>
                <a:spcPts val="0"/>
              </a:spcBef>
              <a:spcAft>
                <a:spcPts val="1200"/>
              </a:spcAft>
            </a:pPr>
            <a:r>
              <a:rPr lang="en-US" altLang="zh-CN" sz="1800" dirty="0"/>
              <a:t>Enable 4Tx on a single carrier for CPE/FWA/vehicle/industrial devices</a:t>
            </a:r>
            <a:endParaRPr lang="zh-CN" altLang="zh-CN" sz="3200" dirty="0"/>
          </a:p>
          <a:p>
            <a:pPr lvl="1"/>
            <a:r>
              <a:rPr lang="en-US" altLang="zh-CN" sz="1800" dirty="0"/>
              <a:t>Investigate framework and architecture</a:t>
            </a:r>
            <a:endParaRPr lang="zh-CN" altLang="zh-CN" sz="2800" dirty="0"/>
          </a:p>
          <a:p>
            <a:pPr lvl="1"/>
            <a:r>
              <a:rPr lang="en-US" altLang="zh-CN" sz="1800" dirty="0"/>
              <a:t>Example bands: n41, n77 and n78 (other bands to be introduced in the release independent way later </a:t>
            </a:r>
            <a:r>
              <a:rPr lang="en-US" altLang="zh-CN" sz="1800" b="1" dirty="0"/>
              <a:t>from Rel-18</a:t>
            </a:r>
            <a:r>
              <a:rPr lang="en-US" altLang="zh-CN" sz="1800" dirty="0"/>
              <a:t>)</a:t>
            </a:r>
            <a:endParaRPr lang="zh-CN" altLang="zh-CN" sz="2800" dirty="0"/>
          </a:p>
          <a:p>
            <a:pPr lvl="2"/>
            <a:r>
              <a:rPr lang="en-US" altLang="zh-CN" sz="1200" b="1" strike="sngStrike" dirty="0">
                <a:solidFill>
                  <a:srgbClr val="FF0000"/>
                </a:solidFill>
              </a:rPr>
              <a:t>[FFS on FDD example band] </a:t>
            </a:r>
            <a:endParaRPr lang="zh-CN" altLang="zh-CN" sz="2000" strike="sngStrike" dirty="0">
              <a:solidFill>
                <a:srgbClr val="FF0000"/>
              </a:solidFill>
            </a:endParaRPr>
          </a:p>
          <a:p>
            <a:pPr lvl="2"/>
            <a:r>
              <a:rPr lang="en-US" altLang="zh-CN" sz="1200" b="1" strike="sngStrike" dirty="0">
                <a:solidFill>
                  <a:srgbClr val="FF0000"/>
                </a:solidFill>
              </a:rPr>
              <a:t>[</a:t>
            </a:r>
            <a:r>
              <a:rPr lang="en-US" altLang="zh-CN" sz="1200" b="1" dirty="0"/>
              <a:t>Note 1: the total number of example band should be limited to 3.</a:t>
            </a:r>
            <a:r>
              <a:rPr lang="en-US" altLang="zh-CN" sz="1200" b="1" strike="sngStrike" dirty="0">
                <a:solidFill>
                  <a:srgbClr val="FF0000"/>
                </a:solidFill>
              </a:rPr>
              <a:t>]</a:t>
            </a:r>
            <a:endParaRPr lang="zh-CN" altLang="zh-CN" sz="2000" strike="sngStrike" dirty="0">
              <a:solidFill>
                <a:srgbClr val="FF0000"/>
              </a:solidFill>
            </a:endParaRPr>
          </a:p>
          <a:p>
            <a:pPr lvl="2"/>
            <a:r>
              <a:rPr lang="en-US" altLang="zh-CN" sz="1200" b="1" strike="sngStrike" dirty="0">
                <a:solidFill>
                  <a:srgbClr val="FF0000"/>
                </a:solidFill>
              </a:rPr>
              <a:t>[Note 2: if FDD example band is added, study the REFSNES degradation due to 4Tx FDD operation in the example band]</a:t>
            </a:r>
          </a:p>
          <a:p>
            <a:pPr lvl="2"/>
            <a:r>
              <a:rPr lang="en-US" altLang="zh-CN" sz="1200" b="1" u="sng" dirty="0">
                <a:solidFill>
                  <a:srgbClr val="FF0000"/>
                </a:solidFill>
              </a:rPr>
              <a:t>Note: FDD bands are not precluded to be introduced in the release independent way later from Rel-18.</a:t>
            </a:r>
            <a:endParaRPr lang="zh-CN" altLang="zh-CN" sz="1200" u="sng" strike="sngStrike" dirty="0">
              <a:solidFill>
                <a:srgbClr val="FF0000"/>
              </a:solidFill>
              <a:highlight>
                <a:srgbClr val="FFFF00"/>
              </a:highlight>
            </a:endParaRPr>
          </a:p>
          <a:p>
            <a:pPr lvl="1"/>
            <a:r>
              <a:rPr lang="en-US" altLang="zh-CN" sz="1800" dirty="0"/>
              <a:t>Specify the UE RF requirements to support 4Tx</a:t>
            </a:r>
            <a:endParaRPr lang="zh-CN" altLang="zh-CN" sz="2800" dirty="0"/>
          </a:p>
          <a:p>
            <a:pPr lvl="2"/>
            <a:r>
              <a:rPr lang="en-US" altLang="zh-CN" sz="1400" dirty="0"/>
              <a:t>First priority: 4x4 UL MIMO</a:t>
            </a:r>
            <a:endParaRPr lang="zh-CN" altLang="zh-CN" sz="2400" dirty="0"/>
          </a:p>
          <a:p>
            <a:pPr lvl="2"/>
            <a:r>
              <a:rPr lang="en-US" altLang="zh-CN" sz="1400" dirty="0"/>
              <a:t>Second priority: investigate and if necessary specify TXD requirement to support the same power class in UL MIMO and single antenna port</a:t>
            </a:r>
            <a:endParaRPr lang="zh-CN" altLang="zh-CN" sz="1400" dirty="0"/>
          </a:p>
          <a:p>
            <a:pPr lvl="3"/>
            <a:r>
              <a:rPr lang="en-US" altLang="zh-CN" sz="1400" dirty="0"/>
              <a:t>[PA configuration assumption: 23dBm x 4, </a:t>
            </a:r>
            <a:r>
              <a:rPr lang="en-US" altLang="zh-CN" sz="1400" b="1" dirty="0"/>
              <a:t>26dBm x4]</a:t>
            </a:r>
            <a:endParaRPr lang="zh-CN" altLang="zh-CN" sz="1400" dirty="0"/>
          </a:p>
          <a:p>
            <a:pPr lvl="2"/>
            <a:r>
              <a:rPr lang="en-US" altLang="zh-CN" sz="1400" dirty="0"/>
              <a:t>For UE power class (</a:t>
            </a:r>
            <a:r>
              <a:rPr lang="en-US" altLang="zh-CN" sz="1400" u="sng" dirty="0">
                <a:solidFill>
                  <a:srgbClr val="FF0000"/>
                </a:solidFill>
              </a:rPr>
              <a:t>more clarification seems necessary particularly in combination with PA configuration, in terms of priority &amp; the need to reduce the number of combinations</a:t>
            </a:r>
            <a:r>
              <a:rPr lang="en-US" altLang="zh-CN" sz="1400" dirty="0"/>
              <a:t>)</a:t>
            </a:r>
            <a:endParaRPr lang="zh-CN" altLang="zh-CN" sz="2400" dirty="0"/>
          </a:p>
          <a:p>
            <a:pPr lvl="3"/>
            <a:r>
              <a:rPr lang="en-US" altLang="zh-CN" sz="1400" dirty="0"/>
              <a:t>first priority: PC 1.5</a:t>
            </a:r>
            <a:endParaRPr lang="zh-CN" altLang="zh-CN" sz="1800" dirty="0"/>
          </a:p>
          <a:p>
            <a:pPr lvl="3"/>
            <a:r>
              <a:rPr lang="en-US" altLang="zh-CN" sz="1400" dirty="0"/>
              <a:t>second priority: PC2 and PC3</a:t>
            </a:r>
            <a:endParaRPr lang="zh-CN" altLang="zh-CN" sz="1800" dirty="0"/>
          </a:p>
          <a:p>
            <a:pPr lvl="3"/>
            <a:r>
              <a:rPr lang="en-US" altLang="zh-CN" sz="1400" b="1" dirty="0"/>
              <a:t>Note: PC1.5 is only applicable for TDD bands</a:t>
            </a:r>
            <a:endParaRPr lang="zh-CN" altLang="zh-CN" sz="1800" dirty="0"/>
          </a:p>
          <a:p>
            <a:pPr lvl="1"/>
            <a:r>
              <a:rPr lang="en-US" altLang="zh-CN" sz="1800" dirty="0"/>
              <a:t>Specify the BS demodulation performance requirements to support UL </a:t>
            </a:r>
            <a:r>
              <a:rPr lang="en-US" altLang="zh-CN" sz="1800" b="1" dirty="0"/>
              <a:t>4-layer </a:t>
            </a:r>
            <a:r>
              <a:rPr lang="en-US" altLang="zh-CN" sz="1800" dirty="0"/>
              <a:t>MIMO UE operation</a:t>
            </a:r>
            <a:endParaRPr lang="zh-CN" altLang="zh-CN" sz="28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5" y="403791"/>
            <a:ext cx="9263641" cy="450794"/>
          </a:xfrm>
        </p:spPr>
        <p:txBody>
          <a:bodyPr/>
          <a:lstStyle/>
          <a:p>
            <a:pPr algn="l">
              <a:spcBef>
                <a:spcPts val="0"/>
              </a:spcBef>
              <a:spcAft>
                <a:spcPts val="600"/>
              </a:spcAft>
            </a:pPr>
            <a:r>
              <a:rPr lang="en-US" altLang="zh-CN" sz="2400" b="1" dirty="0"/>
              <a:t>4Tx for CPE/FWA/vehicle/industrial devices</a:t>
            </a:r>
          </a:p>
        </p:txBody>
      </p:sp>
    </p:spTree>
    <p:extLst>
      <p:ext uri="{BB962C8B-B14F-4D97-AF65-F5344CB8AC3E}">
        <p14:creationId xmlns:p14="http://schemas.microsoft.com/office/powerpoint/2010/main" val="1946522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803413" y="1170772"/>
            <a:ext cx="11417182" cy="5095171"/>
          </a:xfrm>
        </p:spPr>
        <p:txBody>
          <a:bodyPr/>
          <a:lstStyle/>
          <a:p>
            <a:pPr>
              <a:spcBef>
                <a:spcPts val="0"/>
              </a:spcBef>
              <a:spcAft>
                <a:spcPts val="1200"/>
              </a:spcAft>
            </a:pPr>
            <a:r>
              <a:rPr lang="en-US" altLang="zh-CN" sz="2331" dirty="0"/>
              <a:t>Enable</a:t>
            </a:r>
            <a:r>
              <a:rPr lang="en-US" altLang="zh-CN" sz="2331" b="1" dirty="0"/>
              <a:t> </a:t>
            </a:r>
            <a:r>
              <a:rPr lang="en-US" altLang="zh-CN" sz="2331" b="1" strike="sngStrike" dirty="0">
                <a:solidFill>
                  <a:srgbClr val="FF0000"/>
                </a:solidFill>
              </a:rPr>
              <a:t>[6Rx and] </a:t>
            </a:r>
            <a:r>
              <a:rPr lang="en-US" altLang="zh-CN" sz="2331" dirty="0"/>
              <a:t>8Rx for CPE/FWA/vehicle/industrial devices</a:t>
            </a:r>
            <a:endParaRPr lang="zh-CN" altLang="zh-CN" sz="3731" dirty="0"/>
          </a:p>
          <a:p>
            <a:pPr lvl="1"/>
            <a:r>
              <a:rPr lang="en-US" altLang="zh-CN" sz="2335" dirty="0"/>
              <a:t>Example bands: n41, n77 and n78 (other bands to be introduced in the release independent way later </a:t>
            </a:r>
            <a:r>
              <a:rPr lang="en-US" altLang="zh-CN" sz="2335" b="1" dirty="0"/>
              <a:t>from Rel-18</a:t>
            </a:r>
            <a:r>
              <a:rPr lang="en-US" altLang="zh-CN" sz="2335" dirty="0"/>
              <a:t>)</a:t>
            </a:r>
            <a:endParaRPr lang="zh-CN" altLang="zh-CN" sz="3335" dirty="0"/>
          </a:p>
          <a:p>
            <a:pPr lvl="1"/>
            <a:r>
              <a:rPr lang="en-US" altLang="zh-CN" sz="2335" dirty="0"/>
              <a:t>Specify the UE RF requirements to support</a:t>
            </a:r>
            <a:r>
              <a:rPr lang="en-US" altLang="zh-CN" sz="2335" b="1" dirty="0"/>
              <a:t> </a:t>
            </a:r>
            <a:r>
              <a:rPr lang="en-US" altLang="zh-CN" sz="2335" b="1" strike="sngStrike" dirty="0">
                <a:solidFill>
                  <a:srgbClr val="FF0000"/>
                </a:solidFill>
              </a:rPr>
              <a:t>[6Rx and]</a:t>
            </a:r>
            <a:r>
              <a:rPr lang="en-US" altLang="zh-CN" sz="2335" strike="sngStrike" dirty="0">
                <a:solidFill>
                  <a:srgbClr val="FF0000"/>
                </a:solidFill>
              </a:rPr>
              <a:t> </a:t>
            </a:r>
            <a:r>
              <a:rPr lang="en-US" altLang="zh-CN" sz="2335" dirty="0"/>
              <a:t>8Rx</a:t>
            </a:r>
            <a:endParaRPr lang="zh-CN" altLang="zh-CN" sz="3335" dirty="0"/>
          </a:p>
          <a:p>
            <a:pPr lvl="1"/>
            <a:r>
              <a:rPr lang="en-US" altLang="zh-CN" sz="2335" b="1" strike="sngStrike" dirty="0">
                <a:solidFill>
                  <a:srgbClr val="FF0000"/>
                </a:solidFill>
              </a:rPr>
              <a:t>[Study the extension to 6/8 antenna SRS antenna switching</a:t>
            </a:r>
            <a:r>
              <a:rPr lang="en-US" altLang="zh-CN" sz="1735" b="1" strike="sngStrike" dirty="0">
                <a:solidFill>
                  <a:srgbClr val="FF0000"/>
                </a:solidFill>
              </a:rPr>
              <a:t>]</a:t>
            </a:r>
            <a:endParaRPr lang="zh-CN" altLang="zh-CN" sz="2335" strike="sngStrike" dirty="0">
              <a:solidFill>
                <a:srgbClr val="FF0000"/>
              </a:solidFill>
            </a:endParaRPr>
          </a:p>
          <a:p>
            <a:pPr lvl="1"/>
            <a:r>
              <a:rPr lang="en-US" altLang="zh-CN" sz="2335" dirty="0"/>
              <a:t>Specify RLM test cases with 8Rx </a:t>
            </a:r>
            <a:endParaRPr lang="zh-CN" altLang="zh-CN" sz="3335" dirty="0"/>
          </a:p>
          <a:p>
            <a:pPr lvl="1"/>
            <a:r>
              <a:rPr lang="en-US" altLang="zh-CN" sz="2335" dirty="0"/>
              <a:t>Specify UE demodulation performance and CSI requirements to support </a:t>
            </a:r>
            <a:r>
              <a:rPr lang="en-US" altLang="zh-CN" sz="2335" b="1" strike="sngStrike" dirty="0">
                <a:solidFill>
                  <a:srgbClr val="FF0000"/>
                </a:solidFill>
              </a:rPr>
              <a:t>[6Rx and]</a:t>
            </a:r>
            <a:r>
              <a:rPr lang="en-US" altLang="zh-CN" sz="2335" strike="sngStrike" dirty="0">
                <a:solidFill>
                  <a:srgbClr val="FF0000"/>
                </a:solidFill>
              </a:rPr>
              <a:t> </a:t>
            </a:r>
            <a:r>
              <a:rPr lang="en-US" altLang="zh-CN" sz="2335" dirty="0"/>
              <a:t>8Rx </a:t>
            </a:r>
            <a:endParaRPr lang="zh-CN" altLang="zh-CN" sz="3335" dirty="0"/>
          </a:p>
          <a:p>
            <a:pPr lvl="1"/>
            <a:r>
              <a:rPr lang="en-US" altLang="zh-CN" sz="2335" dirty="0"/>
              <a:t>Specify the requirements with 8 MIMO layers</a:t>
            </a:r>
            <a:endParaRPr lang="zh-CN" altLang="zh-CN" sz="3335" dirty="0"/>
          </a:p>
          <a:p>
            <a:pPr lvl="1">
              <a:buNone/>
            </a:pPr>
            <a:r>
              <a:rPr lang="en-US" altLang="zh-CN" sz="1800" b="1" dirty="0"/>
              <a:t>   Note: FDD bands are not precluded to be introduced in the release independent way later from Rel-18.</a:t>
            </a:r>
          </a:p>
          <a:p>
            <a:pPr lvl="1">
              <a:buNone/>
            </a:pPr>
            <a:r>
              <a:rPr lang="en-US" altLang="zh-CN" sz="1800" b="1" u="sng" dirty="0">
                <a:solidFill>
                  <a:srgbClr val="FF0000"/>
                </a:solidFill>
              </a:rPr>
              <a:t>Note: whether or not to further consider 6Rx in this objective is to be further checked in RAN#99</a:t>
            </a:r>
            <a:endParaRPr lang="zh-CN" altLang="zh-CN" sz="1800" u="sng" dirty="0">
              <a:solidFill>
                <a:srgbClr val="FF0000"/>
              </a:solidFill>
            </a:endParaRP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3" y="403791"/>
            <a:ext cx="10434416" cy="450794"/>
          </a:xfrm>
        </p:spPr>
        <p:txBody>
          <a:bodyPr/>
          <a:lstStyle/>
          <a:p>
            <a:pPr algn="l">
              <a:spcBef>
                <a:spcPts val="0"/>
              </a:spcBef>
              <a:spcAft>
                <a:spcPts val="600"/>
              </a:spcAft>
            </a:pPr>
            <a:r>
              <a:rPr lang="en-US" altLang="zh-CN" sz="2400" b="1" dirty="0"/>
              <a:t>8Rx for CPE/FWA/vehicle/industrial devices</a:t>
            </a:r>
          </a:p>
        </p:txBody>
      </p:sp>
    </p:spTree>
    <p:extLst>
      <p:ext uri="{BB962C8B-B14F-4D97-AF65-F5344CB8AC3E}">
        <p14:creationId xmlns:p14="http://schemas.microsoft.com/office/powerpoint/2010/main" val="2098348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803413" y="1170772"/>
            <a:ext cx="11417182" cy="5095171"/>
          </a:xfrm>
        </p:spPr>
        <p:txBody>
          <a:bodyPr/>
          <a:lstStyle/>
          <a:p>
            <a:r>
              <a:rPr lang="en-US" altLang="zh-CN" sz="2531" dirty="0"/>
              <a:t>Investigate the feasibility of </a:t>
            </a:r>
            <a:r>
              <a:rPr lang="en-US" altLang="zh-CN" sz="2531" u="sng" dirty="0">
                <a:solidFill>
                  <a:srgbClr val="FF0000"/>
                </a:solidFill>
              </a:rPr>
              <a:t>and if necessary, specify </a:t>
            </a:r>
            <a:r>
              <a:rPr lang="en-US" altLang="zh-CN" sz="2531" dirty="0"/>
              <a:t>lower MSD for inter-band CA/EN-DC/[DC] combinations (RAN4)</a:t>
            </a:r>
            <a:endParaRPr lang="zh-CN" altLang="zh-CN" sz="3731" dirty="0"/>
          </a:p>
          <a:p>
            <a:pPr lvl="1"/>
            <a:r>
              <a:rPr lang="en-US" altLang="zh-CN" sz="2335" dirty="0"/>
              <a:t>[Example band combinations: CA_n1-n77, CA_n3-n41]</a:t>
            </a:r>
            <a:endParaRPr lang="zh-CN" altLang="zh-CN" sz="3335" dirty="0"/>
          </a:p>
          <a:p>
            <a:pPr lvl="1"/>
            <a:r>
              <a:rPr lang="en-US" altLang="zh-CN" sz="2335" dirty="0"/>
              <a:t>Study how the MSD performance can be improved for example band combinations</a:t>
            </a:r>
            <a:endParaRPr lang="zh-CN" altLang="zh-CN" sz="3335" dirty="0"/>
          </a:p>
          <a:p>
            <a:pPr lvl="2"/>
            <a:r>
              <a:rPr lang="en-US" altLang="zh-CN" sz="1800" dirty="0"/>
              <a:t>Study correlation of MSD improvement between different MSD resources</a:t>
            </a:r>
            <a:r>
              <a:rPr lang="en-US" altLang="zh-CN" sz="2800" dirty="0"/>
              <a:t> </a:t>
            </a:r>
            <a:r>
              <a:rPr lang="en-US" altLang="zh-CN" sz="1800" dirty="0"/>
              <a:t>(harmonics, IMD2/3/4/5, cross band isolation and harmonic mixing)</a:t>
            </a:r>
            <a:endParaRPr lang="zh-CN" altLang="zh-CN" sz="2800" dirty="0"/>
          </a:p>
          <a:p>
            <a:pPr lvl="1"/>
            <a:r>
              <a:rPr lang="en-US" altLang="zh-CN" sz="2335" strike="sngStrike" dirty="0">
                <a:solidFill>
                  <a:srgbClr val="FF0000"/>
                </a:solidFill>
              </a:rPr>
              <a:t>[Study whether the generic approach can be applied based on UE indication of capability]</a:t>
            </a:r>
          </a:p>
          <a:p>
            <a:pPr lvl="2"/>
            <a:r>
              <a:rPr lang="en-US" altLang="zh-CN" sz="1800" dirty="0">
                <a:solidFill>
                  <a:srgbClr val="FF0000"/>
                </a:solidFill>
              </a:rPr>
              <a:t>During the study, based on the progress on the example band combinations, also check whether the generic approach can be applied based on UE indication of capability</a:t>
            </a:r>
          </a:p>
          <a:p>
            <a:pPr lvl="2"/>
            <a:r>
              <a:rPr lang="en-US" altLang="zh-CN" sz="1800" dirty="0">
                <a:solidFill>
                  <a:srgbClr val="FF0000"/>
                </a:solidFill>
              </a:rPr>
              <a:t>Aim to conclude the study phase by RAN#99</a:t>
            </a:r>
          </a:p>
          <a:p>
            <a:pPr lvl="1"/>
            <a:endParaRPr lang="zh-CN" altLang="zh-CN" sz="3335"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3" y="403791"/>
            <a:ext cx="10434416" cy="450794"/>
          </a:xfrm>
        </p:spPr>
        <p:txBody>
          <a:bodyPr/>
          <a:lstStyle/>
          <a:p>
            <a:pPr algn="l">
              <a:spcBef>
                <a:spcPts val="0"/>
              </a:spcBef>
              <a:spcAft>
                <a:spcPts val="600"/>
              </a:spcAft>
            </a:pPr>
            <a:r>
              <a:rPr lang="en-US" altLang="zh-CN" sz="2800" b="1" dirty="0"/>
              <a:t>Lower MSD</a:t>
            </a:r>
          </a:p>
        </p:txBody>
      </p:sp>
    </p:spTree>
    <p:extLst>
      <p:ext uri="{BB962C8B-B14F-4D97-AF65-F5344CB8AC3E}">
        <p14:creationId xmlns:p14="http://schemas.microsoft.com/office/powerpoint/2010/main" val="3719482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803414" y="1145134"/>
            <a:ext cx="11417182" cy="5209947"/>
          </a:xfrm>
        </p:spPr>
        <p:txBody>
          <a:bodyPr/>
          <a:lstStyle/>
          <a:p>
            <a:pPr>
              <a:spcBef>
                <a:spcPts val="0"/>
              </a:spcBef>
              <a:spcAft>
                <a:spcPts val="600"/>
              </a:spcAft>
            </a:pPr>
            <a:r>
              <a:rPr lang="en-US" altLang="zh-CN" sz="1600" dirty="0"/>
              <a:t>Objective:</a:t>
            </a:r>
          </a:p>
          <a:p>
            <a:pPr lvl="1">
              <a:spcBef>
                <a:spcPts val="0"/>
              </a:spcBef>
              <a:spcAft>
                <a:spcPts val="600"/>
              </a:spcAft>
            </a:pPr>
            <a:r>
              <a:rPr lang="en-US" altLang="zh-CN" sz="1600" dirty="0"/>
              <a:t>Investigate </a:t>
            </a:r>
            <a:r>
              <a:rPr lang="en-US" altLang="zh-CN" sz="1600" strike="sngStrike" dirty="0">
                <a:solidFill>
                  <a:srgbClr val="FF0000"/>
                </a:solidFill>
              </a:rPr>
              <a:t>and [if feasible], </a:t>
            </a:r>
            <a:r>
              <a:rPr lang="en-US" altLang="zh-CN" sz="1600" dirty="0" err="1"/>
              <a:t>enabl</a:t>
            </a:r>
            <a:r>
              <a:rPr lang="en-US" altLang="zh-CN" sz="1600" u="sng" dirty="0" err="1">
                <a:solidFill>
                  <a:srgbClr val="FF0000"/>
                </a:solidFill>
              </a:rPr>
              <a:t>ing</a:t>
            </a:r>
            <a:r>
              <a:rPr lang="en-US" altLang="zh-CN" sz="1600" u="sng" strike="sngStrike" dirty="0" err="1">
                <a:solidFill>
                  <a:srgbClr val="FF0000"/>
                </a:solidFill>
              </a:rPr>
              <a:t>e</a:t>
            </a:r>
            <a:r>
              <a:rPr lang="en-US" altLang="zh-CN" sz="1600" dirty="0"/>
              <a:t> UL 256QAM for FR2 (RAN4)</a:t>
            </a:r>
          </a:p>
          <a:p>
            <a:pPr lvl="2">
              <a:spcBef>
                <a:spcPts val="0"/>
              </a:spcBef>
              <a:spcAft>
                <a:spcPts val="600"/>
              </a:spcAft>
            </a:pPr>
            <a:r>
              <a:rPr lang="en-US" altLang="zh-CN" sz="1600" dirty="0"/>
              <a:t>Study the gain, operating SNR, phase noise model and implementation aspects</a:t>
            </a:r>
          </a:p>
          <a:p>
            <a:pPr lvl="2">
              <a:spcBef>
                <a:spcPts val="0"/>
              </a:spcBef>
              <a:spcAft>
                <a:spcPts val="600"/>
              </a:spcAft>
            </a:pPr>
            <a:r>
              <a:rPr lang="en-US" altLang="zh-CN" sz="1600" dirty="0"/>
              <a:t>Specify the UE RF requirements</a:t>
            </a:r>
          </a:p>
          <a:p>
            <a:pPr lvl="2">
              <a:spcBef>
                <a:spcPts val="0"/>
              </a:spcBef>
              <a:spcAft>
                <a:spcPts val="600"/>
              </a:spcAft>
            </a:pPr>
            <a:r>
              <a:rPr lang="en-US" altLang="zh-CN" sz="1600" dirty="0"/>
              <a:t>Specify the BS demodulation performance</a:t>
            </a:r>
          </a:p>
          <a:p>
            <a:pPr lvl="2">
              <a:spcBef>
                <a:spcPts val="0"/>
              </a:spcBef>
              <a:spcAft>
                <a:spcPts val="600"/>
              </a:spcAft>
            </a:pPr>
            <a:r>
              <a:rPr lang="en-US" altLang="zh-CN" sz="1600" dirty="0"/>
              <a:t>Targeted power classes are PC1 and PC5 device types of UE are CPE/FWA [only].</a:t>
            </a:r>
          </a:p>
          <a:p>
            <a:pPr>
              <a:spcBef>
                <a:spcPts val="0"/>
              </a:spcBef>
              <a:spcAft>
                <a:spcPts val="600"/>
              </a:spcAft>
            </a:pPr>
            <a:r>
              <a:rPr lang="en-US" altLang="zh-CN" sz="1600" dirty="0"/>
              <a:t>Justification:</a:t>
            </a:r>
          </a:p>
          <a:p>
            <a:pPr lvl="1">
              <a:spcBef>
                <a:spcPts val="0"/>
              </a:spcBef>
              <a:spcAft>
                <a:spcPts val="600"/>
              </a:spcAft>
            </a:pPr>
            <a:r>
              <a:rPr lang="en-US" altLang="zh-CN" sz="1600" dirty="0"/>
              <a:t>The improved throughput and accompanying capacity increase achieved from UL 256QAM could be extremely useful for research and marketing purposes. Especially in some industry use case, e.g., the machine transmits the photograph with super high resolution to the cloud, which needs Gbps data rate. In such case, the need for 256QAM can be seen. And in such scenario thanks to lower path loss, the possibility to use 256QAM would be higher. However, the actual performance gain and implementation aspects need to be studied.</a:t>
            </a:r>
          </a:p>
          <a:p>
            <a:pPr>
              <a:spcBef>
                <a:spcPts val="0"/>
              </a:spcBef>
              <a:spcAft>
                <a:spcPts val="600"/>
              </a:spcAft>
            </a:pPr>
            <a:r>
              <a:rPr lang="en-US" altLang="zh-CN" sz="1600" strike="sngStrike" dirty="0">
                <a:solidFill>
                  <a:srgbClr val="FF0000"/>
                </a:solidFill>
              </a:rPr>
              <a:t>SI or WI (or </a:t>
            </a:r>
            <a:r>
              <a:rPr lang="en-US" altLang="zh-CN" sz="1600" dirty="0"/>
              <a:t>WI with study phase</a:t>
            </a:r>
            <a:r>
              <a:rPr lang="en-US" altLang="zh-CN" sz="1600" strike="sngStrike" dirty="0">
                <a:solidFill>
                  <a:srgbClr val="FF0000"/>
                </a:solidFill>
              </a:rPr>
              <a:t>)</a:t>
            </a:r>
            <a:r>
              <a:rPr lang="en-US" altLang="zh-CN" sz="1600" dirty="0"/>
              <a:t> if approved:</a:t>
            </a:r>
          </a:p>
          <a:p>
            <a:pPr lvl="1">
              <a:spcBef>
                <a:spcPts val="0"/>
              </a:spcBef>
              <a:spcAft>
                <a:spcPts val="600"/>
              </a:spcAft>
            </a:pPr>
            <a:r>
              <a:rPr lang="en-US" altLang="zh-CN" sz="1600" strike="sngStrike" dirty="0">
                <a:solidFill>
                  <a:srgbClr val="FF0000"/>
                </a:solidFill>
              </a:rPr>
              <a:t>WI with study phase. </a:t>
            </a:r>
            <a:r>
              <a:rPr lang="en-US" altLang="zh-CN" sz="1600" u="sng" dirty="0">
                <a:solidFill>
                  <a:srgbClr val="FF0000"/>
                </a:solidFill>
              </a:rPr>
              <a:t>To check the study phase output at RAN#99</a:t>
            </a:r>
            <a:r>
              <a:rPr lang="en-US" altLang="zh-CN" sz="1600" u="sng" strike="sngStrike" dirty="0">
                <a:solidFill>
                  <a:srgbClr val="FF0000"/>
                </a:solidFill>
              </a:rPr>
              <a:t>FFS </a:t>
            </a:r>
            <a:r>
              <a:rPr lang="en-US" altLang="zh-CN" sz="1600" strike="sngStrike" dirty="0">
                <a:solidFill>
                  <a:srgbClr val="FF0000"/>
                </a:solidFill>
              </a:rPr>
              <a:t>option 1 or 2</a:t>
            </a:r>
          </a:p>
          <a:p>
            <a:pPr lvl="2">
              <a:spcBef>
                <a:spcPts val="0"/>
              </a:spcBef>
              <a:spcAft>
                <a:spcPts val="600"/>
              </a:spcAft>
            </a:pPr>
            <a:r>
              <a:rPr lang="en-US" altLang="zh-CN" sz="1600" strike="sngStrike" dirty="0">
                <a:solidFill>
                  <a:srgbClr val="FF0000"/>
                </a:solidFill>
              </a:rPr>
              <a:t>Option 1:</a:t>
            </a:r>
            <a:r>
              <a:rPr lang="en-US" altLang="zh-CN" sz="1600" dirty="0"/>
              <a:t> Merged into FR2 RF enhancement WI with study phase</a:t>
            </a:r>
          </a:p>
          <a:p>
            <a:pPr lvl="2">
              <a:spcBef>
                <a:spcPts val="0"/>
              </a:spcBef>
              <a:spcAft>
                <a:spcPts val="600"/>
              </a:spcAft>
            </a:pPr>
            <a:r>
              <a:rPr lang="en-US" altLang="zh-CN" sz="1600" strike="sngStrike" dirty="0">
                <a:solidFill>
                  <a:srgbClr val="FF0000"/>
                </a:solidFill>
              </a:rPr>
              <a:t>Option 2: dedicated WI with study phase</a:t>
            </a:r>
          </a:p>
          <a:p>
            <a:pPr>
              <a:spcBef>
                <a:spcPts val="0"/>
              </a:spcBef>
              <a:spcAft>
                <a:spcPts val="600"/>
              </a:spcAft>
            </a:pPr>
            <a:r>
              <a:rPr lang="en-US" altLang="zh-CN" sz="1600" dirty="0"/>
              <a:t>Potential impact to other WG(s):</a:t>
            </a:r>
          </a:p>
          <a:p>
            <a:pPr lvl="1">
              <a:spcBef>
                <a:spcPts val="0"/>
              </a:spcBef>
              <a:spcAft>
                <a:spcPts val="600"/>
              </a:spcAft>
            </a:pPr>
            <a:r>
              <a:rPr lang="en-US" altLang="zh-CN" sz="1600" dirty="0"/>
              <a:t>No.</a:t>
            </a:r>
            <a:endParaRPr lang="zh-CN"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5" y="403791"/>
            <a:ext cx="9263641" cy="741342"/>
          </a:xfrm>
        </p:spPr>
        <p:txBody>
          <a:bodyPr/>
          <a:lstStyle/>
          <a:p>
            <a:pPr>
              <a:spcBef>
                <a:spcPts val="0"/>
              </a:spcBef>
              <a:spcAft>
                <a:spcPts val="600"/>
              </a:spcAft>
            </a:pPr>
            <a:r>
              <a:rPr lang="en-US" altLang="zh-CN" sz="2400" b="1" dirty="0"/>
              <a:t>UL 256QAM</a:t>
            </a:r>
          </a:p>
        </p:txBody>
      </p:sp>
    </p:spTree>
    <p:extLst>
      <p:ext uri="{BB962C8B-B14F-4D97-AF65-F5344CB8AC3E}">
        <p14:creationId xmlns:p14="http://schemas.microsoft.com/office/powerpoint/2010/main" val="4089959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282120" y="1145130"/>
            <a:ext cx="12801349" cy="5209947"/>
          </a:xfrm>
        </p:spPr>
        <p:txBody>
          <a:bodyPr/>
          <a:lstStyle/>
          <a:p>
            <a:pPr>
              <a:spcBef>
                <a:spcPts val="0"/>
              </a:spcBef>
              <a:spcAft>
                <a:spcPts val="600"/>
              </a:spcAft>
            </a:pPr>
            <a:r>
              <a:rPr lang="en-US" altLang="zh-CN" sz="1200" dirty="0"/>
              <a:t>Objective:</a:t>
            </a:r>
          </a:p>
          <a:p>
            <a:pPr lvl="1">
              <a:spcBef>
                <a:spcPts val="0"/>
              </a:spcBef>
              <a:spcAft>
                <a:spcPts val="600"/>
              </a:spcAft>
            </a:pPr>
            <a:r>
              <a:rPr lang="en-US" altLang="zh-CN" sz="1200" strike="sngStrike" dirty="0">
                <a:solidFill>
                  <a:srgbClr val="FF0000"/>
                </a:solidFill>
              </a:rPr>
              <a:t>[</a:t>
            </a:r>
            <a:r>
              <a:rPr lang="en-US" altLang="zh-CN" sz="1200" dirty="0"/>
              <a:t>Study </a:t>
            </a:r>
            <a:r>
              <a:rPr lang="en-US" altLang="zh-CN" sz="1200" strike="sngStrike" dirty="0">
                <a:solidFill>
                  <a:srgbClr val="FF0000"/>
                </a:solidFill>
              </a:rPr>
              <a:t>the need and how to specify </a:t>
            </a:r>
            <a:r>
              <a:rPr lang="en-US" altLang="zh-CN" sz="1200" dirty="0"/>
              <a:t>beam correspondence requirements</a:t>
            </a:r>
            <a:r>
              <a:rPr lang="en-US" altLang="zh-CN" sz="1200" strike="sngStrike" dirty="0">
                <a:solidFill>
                  <a:srgbClr val="FF0000"/>
                </a:solidFill>
              </a:rPr>
              <a:t>[</a:t>
            </a:r>
            <a:r>
              <a:rPr lang="en-US" altLang="zh-CN" sz="1200" dirty="0"/>
              <a:t>/verification</a:t>
            </a:r>
            <a:r>
              <a:rPr lang="en-US" altLang="zh-CN" sz="1200" strike="sngStrike" dirty="0">
                <a:solidFill>
                  <a:srgbClr val="FF0000"/>
                </a:solidFill>
              </a:rPr>
              <a:t>]</a:t>
            </a:r>
            <a:r>
              <a:rPr lang="en-US" altLang="zh-CN" sz="1200" dirty="0"/>
              <a:t> for RRC_INACTIVE and initial access</a:t>
            </a:r>
            <a:r>
              <a:rPr lang="en-US" altLang="zh-CN" sz="1200" strike="sngStrike" dirty="0">
                <a:solidFill>
                  <a:srgbClr val="FF0000"/>
                </a:solidFill>
              </a:rPr>
              <a:t>]</a:t>
            </a:r>
          </a:p>
          <a:p>
            <a:pPr lvl="1">
              <a:spcBef>
                <a:spcPts val="0"/>
              </a:spcBef>
              <a:spcAft>
                <a:spcPts val="600"/>
              </a:spcAft>
            </a:pPr>
            <a:r>
              <a:rPr lang="en-US" altLang="zh-CN" sz="1200" dirty="0"/>
              <a:t>Specify UE beam correspondence requirements for initial access and RRC_INACTIVE state, for the UE support SSB-based without UL beam sweeping [RAN4 RF]</a:t>
            </a:r>
          </a:p>
          <a:p>
            <a:pPr lvl="1">
              <a:spcBef>
                <a:spcPts val="0"/>
              </a:spcBef>
              <a:spcAft>
                <a:spcPts val="600"/>
              </a:spcAft>
            </a:pPr>
            <a:r>
              <a:rPr lang="en-US" altLang="zh-CN" sz="1200" dirty="0"/>
              <a:t>For RRC_INACTIVE at least [necessary] requirements for Random Access SDT and Configured Grant SDT</a:t>
            </a:r>
          </a:p>
          <a:p>
            <a:pPr lvl="2">
              <a:spcBef>
                <a:spcPts val="0"/>
              </a:spcBef>
              <a:spcAft>
                <a:spcPts val="600"/>
              </a:spcAft>
            </a:pPr>
            <a:r>
              <a:rPr lang="en-US" altLang="zh-CN" sz="1200" dirty="0"/>
              <a:t>It's not precluded for other transmission within RRC_INACTIVE state</a:t>
            </a:r>
          </a:p>
          <a:p>
            <a:pPr lvl="2">
              <a:spcBef>
                <a:spcPts val="0"/>
              </a:spcBef>
              <a:spcAft>
                <a:spcPts val="600"/>
              </a:spcAft>
            </a:pPr>
            <a:r>
              <a:rPr lang="en-US" altLang="zh-CN" sz="1200" dirty="0"/>
              <a:t>For initial access, [necessary] requirements verification of beam correspondence requirements based on msg1 spherical coverage (at least) </a:t>
            </a:r>
          </a:p>
          <a:p>
            <a:pPr lvl="1">
              <a:spcBef>
                <a:spcPts val="0"/>
              </a:spcBef>
              <a:spcAft>
                <a:spcPts val="600"/>
              </a:spcAft>
            </a:pPr>
            <a:r>
              <a:rPr lang="en-US" altLang="zh-CN" sz="1200" dirty="0"/>
              <a:t>Study the potential impact on testability aspects (i.e., test time).</a:t>
            </a:r>
          </a:p>
          <a:p>
            <a:pPr>
              <a:spcBef>
                <a:spcPts val="0"/>
              </a:spcBef>
              <a:spcAft>
                <a:spcPts val="600"/>
              </a:spcAft>
            </a:pPr>
            <a:r>
              <a:rPr lang="en-US" altLang="zh-CN" sz="1200" dirty="0"/>
              <a:t>Justification:</a:t>
            </a:r>
          </a:p>
          <a:p>
            <a:pPr lvl="1">
              <a:spcBef>
                <a:spcPts val="0"/>
              </a:spcBef>
              <a:spcAft>
                <a:spcPts val="600"/>
              </a:spcAft>
            </a:pPr>
            <a:r>
              <a:rPr lang="en-US" altLang="zh-CN" sz="1200" dirty="0"/>
              <a:t>UE beam correspondence functionality for RRCCONNECTED, RRCINACTIVE and initial access in IDLE is specified in the RAN1 and RAN2 specifications already in Release 15 but no FR2 UE beam correspondence requirements have been defined for RRCINACTIVE and initial access in IDLE yet. The current UE beam correspondence requirements are only defined for RRCCONNECTED. Without UE beam correspondence requirements for RRC_INACTIVE and initial access it is not possible to ensure good UE RACH and msg1 performance and UL coverage in FR2 deployments due to varying UE performances.</a:t>
            </a:r>
          </a:p>
          <a:p>
            <a:pPr lvl="1">
              <a:spcBef>
                <a:spcPts val="0"/>
              </a:spcBef>
              <a:spcAft>
                <a:spcPts val="600"/>
              </a:spcAft>
            </a:pPr>
            <a:r>
              <a:rPr lang="en-US" altLang="zh-CN" sz="1200" dirty="0"/>
              <a:t>Rel-15 RRCINACTIVE and Rel-17 small data transmission (SDT) have a large potential in UE power efficiency, latency and </a:t>
            </a:r>
            <a:r>
              <a:rPr lang="en-US" altLang="zh-CN" sz="1200" dirty="0" err="1"/>
              <a:t>signalling</a:t>
            </a:r>
            <a:r>
              <a:rPr lang="en-US" altLang="zh-CN" sz="1200" dirty="0"/>
              <a:t> overhead reduction. RRCINACTIVE allows for reduced latency and UE power saving, while SDT further enhances this for small data sessions. Considering that UE power savings are especially important for successful FR2 operations and good end-user experience, it would be important that the networks could efficiently utilize RRCINACTIVE and Small Data Transmissions for FR2 as well. Without well performing UE beam correspondence support wide usage of RRCINACTIVE and Small Data Transmission may not be feasible in practical FR2 deployments.</a:t>
            </a:r>
          </a:p>
          <a:p>
            <a:pPr lvl="1">
              <a:spcBef>
                <a:spcPts val="0"/>
              </a:spcBef>
              <a:spcAft>
                <a:spcPts val="600"/>
              </a:spcAft>
            </a:pPr>
            <a:r>
              <a:rPr lang="en-US" altLang="zh-CN" sz="1200" dirty="0"/>
              <a:t>To enable efficient use of RRCINACTIVE and Small Data Transmission in FR2 deployments to save UE power with reasonable latencies we see it important to develop FR2 UE beam correspondence requirements for RRCINACTIVE in Rel-18.</a:t>
            </a:r>
          </a:p>
          <a:p>
            <a:pPr>
              <a:spcBef>
                <a:spcPts val="0"/>
              </a:spcBef>
              <a:spcAft>
                <a:spcPts val="600"/>
              </a:spcAft>
            </a:pPr>
            <a:r>
              <a:rPr lang="en-US" altLang="zh-CN" sz="1200" strike="sngStrike" dirty="0">
                <a:solidFill>
                  <a:srgbClr val="FF0000"/>
                </a:solidFill>
              </a:rPr>
              <a:t>SI or WI (or</a:t>
            </a:r>
            <a:r>
              <a:rPr lang="en-US" altLang="zh-CN" sz="1200" dirty="0"/>
              <a:t> WI with study phase</a:t>
            </a:r>
            <a:r>
              <a:rPr lang="en-US" altLang="zh-CN" sz="1200" strike="sngStrike" dirty="0">
                <a:solidFill>
                  <a:srgbClr val="FF0000"/>
                </a:solidFill>
              </a:rPr>
              <a:t>) if approved</a:t>
            </a:r>
            <a:r>
              <a:rPr lang="en-US" altLang="zh-CN" sz="1200" dirty="0"/>
              <a:t>:</a:t>
            </a:r>
          </a:p>
          <a:p>
            <a:pPr lvl="1">
              <a:spcBef>
                <a:spcPts val="0"/>
              </a:spcBef>
              <a:spcAft>
                <a:spcPts val="600"/>
              </a:spcAft>
            </a:pPr>
            <a:r>
              <a:rPr lang="en-US" altLang="zh-CN" sz="1200" strike="sngStrike" dirty="0">
                <a:solidFill>
                  <a:srgbClr val="FF0000"/>
                </a:solidFill>
              </a:rPr>
              <a:t>WI with study phase</a:t>
            </a:r>
            <a:r>
              <a:rPr lang="en-US" altLang="zh-CN" sz="1200" u="sng" dirty="0">
                <a:solidFill>
                  <a:srgbClr val="FF0000"/>
                </a:solidFill>
              </a:rPr>
              <a:t> To check the study phase output at RAN#99</a:t>
            </a:r>
            <a:r>
              <a:rPr lang="en-US" altLang="zh-CN" sz="1200" u="sng" strike="sngStrike" dirty="0">
                <a:solidFill>
                  <a:srgbClr val="FF0000"/>
                </a:solidFill>
              </a:rPr>
              <a:t>FFS </a:t>
            </a:r>
            <a:endParaRPr lang="en-US" altLang="zh-CN" sz="1200" strike="sngStrike" dirty="0">
              <a:solidFill>
                <a:srgbClr val="FF0000"/>
              </a:solidFill>
            </a:endParaRPr>
          </a:p>
          <a:p>
            <a:pPr lvl="1">
              <a:spcBef>
                <a:spcPts val="0"/>
              </a:spcBef>
              <a:spcAft>
                <a:spcPts val="600"/>
              </a:spcAft>
            </a:pPr>
            <a:r>
              <a:rPr lang="en-US" altLang="zh-CN" sz="1200" dirty="0"/>
              <a:t>Merged into UE RF FR2 enhancement WI including other objectives</a:t>
            </a:r>
          </a:p>
          <a:p>
            <a:pPr>
              <a:spcBef>
                <a:spcPts val="0"/>
              </a:spcBef>
              <a:spcAft>
                <a:spcPts val="600"/>
              </a:spcAft>
            </a:pPr>
            <a:r>
              <a:rPr lang="en-US" altLang="zh-CN" sz="1200" dirty="0"/>
              <a:t>Potential impact to other WG(s):</a:t>
            </a:r>
          </a:p>
          <a:p>
            <a:pPr lvl="1">
              <a:spcBef>
                <a:spcPts val="0"/>
              </a:spcBef>
              <a:spcAft>
                <a:spcPts val="600"/>
              </a:spcAft>
            </a:pPr>
            <a:r>
              <a:rPr lang="en-US" altLang="zh-CN" sz="1200" dirty="0"/>
              <a:t>No impact to RAN1 and RAN2. Additional test cases may be defined for the RAN5 test specifications.</a:t>
            </a:r>
          </a:p>
          <a:p>
            <a:pPr lvl="1">
              <a:spcBef>
                <a:spcPts val="0"/>
              </a:spcBef>
              <a:spcAft>
                <a:spcPts val="600"/>
              </a:spcAft>
            </a:pPr>
            <a:endParaRPr lang="en-US" altLang="zh-CN" sz="1050" dirty="0"/>
          </a:p>
          <a:p>
            <a:pPr>
              <a:spcBef>
                <a:spcPts val="0"/>
              </a:spcBef>
              <a:spcAft>
                <a:spcPts val="600"/>
              </a:spcAft>
            </a:pPr>
            <a:endParaRPr lang="en-US" altLang="zh-CN" sz="105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4" y="403791"/>
            <a:ext cx="9478948" cy="741342"/>
          </a:xfrm>
        </p:spPr>
        <p:txBody>
          <a:bodyPr/>
          <a:lstStyle/>
          <a:p>
            <a:pPr>
              <a:spcBef>
                <a:spcPts val="0"/>
              </a:spcBef>
              <a:spcAft>
                <a:spcPts val="600"/>
              </a:spcAft>
            </a:pPr>
            <a:r>
              <a:rPr lang="en-US" altLang="zh-CN" sz="2400" b="1" dirty="0"/>
              <a:t>Beam correspondence requirements for RRC_INACTIVE and initial access</a:t>
            </a:r>
          </a:p>
        </p:txBody>
      </p:sp>
    </p:spTree>
    <p:extLst>
      <p:ext uri="{BB962C8B-B14F-4D97-AF65-F5344CB8AC3E}">
        <p14:creationId xmlns:p14="http://schemas.microsoft.com/office/powerpoint/2010/main" val="96947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36733" y="1170767"/>
            <a:ext cx="5760828" cy="5024120"/>
          </a:xfrm>
        </p:spPr>
        <p:txBody>
          <a:bodyPr/>
          <a:lstStyle/>
          <a:p>
            <a:pPr>
              <a:spcBef>
                <a:spcPts val="0"/>
              </a:spcBef>
              <a:spcAft>
                <a:spcPts val="600"/>
              </a:spcAft>
            </a:pPr>
            <a:r>
              <a:rPr lang="en-US" altLang="zh-CN" sz="900" dirty="0"/>
              <a:t>Objective: (</a:t>
            </a:r>
            <a:r>
              <a:rPr lang="en-US" altLang="zh-CN" sz="900" u="sng" dirty="0">
                <a:solidFill>
                  <a:srgbClr val="FF0000"/>
                </a:solidFill>
              </a:rPr>
              <a:t>more refinement is necessary</a:t>
            </a:r>
            <a:r>
              <a:rPr lang="en-US" altLang="zh-CN" sz="900" dirty="0"/>
              <a:t>)</a:t>
            </a:r>
          </a:p>
          <a:p>
            <a:pPr lvl="1">
              <a:spcBef>
                <a:spcPts val="0"/>
              </a:spcBef>
              <a:spcAft>
                <a:spcPts val="600"/>
              </a:spcAft>
            </a:pPr>
            <a:r>
              <a:rPr lang="en-US" altLang="zh-CN" sz="900" dirty="0"/>
              <a:t>Introduce necessary requirement(s) for enhanced FR2 UEs with DL reception simultaneously with different QCL </a:t>
            </a:r>
            <a:r>
              <a:rPr lang="en-US" altLang="zh-CN" sz="900" dirty="0" err="1"/>
              <a:t>TypeD</a:t>
            </a:r>
            <a:r>
              <a:rPr lang="en-US" altLang="zh-CN" sz="900" dirty="0"/>
              <a:t> RSs on single component carrier with up to 4DL MIMO</a:t>
            </a:r>
          </a:p>
          <a:p>
            <a:pPr lvl="2">
              <a:spcBef>
                <a:spcPts val="0"/>
              </a:spcBef>
              <a:spcAft>
                <a:spcPts val="600"/>
              </a:spcAft>
            </a:pPr>
            <a:r>
              <a:rPr lang="en-US" altLang="zh-CN" sz="900" dirty="0"/>
              <a:t>Enhanced RF requirements:</a:t>
            </a:r>
          </a:p>
          <a:p>
            <a:pPr lvl="3">
              <a:spcBef>
                <a:spcPts val="0"/>
              </a:spcBef>
              <a:spcAft>
                <a:spcPts val="600"/>
              </a:spcAft>
            </a:pPr>
            <a:r>
              <a:rPr lang="en-US" altLang="zh-CN" sz="900" dirty="0"/>
              <a:t>Specify RF requirements, mainly spherical coverage requirements, for devices with simultaneous reception with different QCL </a:t>
            </a:r>
            <a:r>
              <a:rPr lang="en-US" altLang="zh-CN" sz="900" dirty="0" err="1"/>
              <a:t>TypeD</a:t>
            </a:r>
            <a:r>
              <a:rPr lang="en-US" altLang="zh-CN" sz="900" dirty="0"/>
              <a:t> RSs </a:t>
            </a:r>
          </a:p>
          <a:p>
            <a:pPr lvl="3">
              <a:spcBef>
                <a:spcPts val="0"/>
              </a:spcBef>
              <a:spcAft>
                <a:spcPts val="600"/>
              </a:spcAft>
            </a:pPr>
            <a:r>
              <a:rPr lang="en-US" altLang="zh-CN" sz="900" dirty="0"/>
              <a:t>[Note that the current requirement of 50%-</a:t>
            </a:r>
            <a:r>
              <a:rPr lang="en-US" altLang="zh-CN" sz="900" dirty="0" err="1"/>
              <a:t>ile</a:t>
            </a:r>
            <a:r>
              <a:rPr lang="en-US" altLang="zh-CN" sz="900" dirty="0"/>
              <a:t> spherical coverage is kept intact]</a:t>
            </a:r>
          </a:p>
          <a:p>
            <a:pPr lvl="2">
              <a:spcBef>
                <a:spcPts val="0"/>
              </a:spcBef>
              <a:spcAft>
                <a:spcPts val="600"/>
              </a:spcAft>
            </a:pPr>
            <a:r>
              <a:rPr lang="en-US" altLang="zh-CN" sz="900" dirty="0"/>
              <a:t>Enhanced RRM requirements</a:t>
            </a:r>
          </a:p>
          <a:p>
            <a:pPr lvl="3">
              <a:spcBef>
                <a:spcPts val="0"/>
              </a:spcBef>
              <a:spcAft>
                <a:spcPts val="600"/>
              </a:spcAft>
            </a:pPr>
            <a:r>
              <a:rPr lang="en-US" altLang="zh-CN" sz="900" dirty="0"/>
              <a:t>Specify RRM requirements for enhanced FR2 UEs with simultaneous DL reception with different QCL </a:t>
            </a:r>
            <a:r>
              <a:rPr lang="en-US" altLang="zh-CN" sz="900" dirty="0" err="1"/>
              <a:t>TypeD</a:t>
            </a:r>
            <a:r>
              <a:rPr lang="en-US" altLang="zh-CN" sz="900" dirty="0"/>
              <a:t> RSs on a single component carrier. At least following points can be candidates:</a:t>
            </a:r>
          </a:p>
          <a:p>
            <a:pPr lvl="3">
              <a:spcBef>
                <a:spcPts val="0"/>
              </a:spcBef>
              <a:spcAft>
                <a:spcPts val="600"/>
              </a:spcAft>
            </a:pPr>
            <a:r>
              <a:rPr lang="en-US" altLang="zh-CN" sz="900" dirty="0"/>
              <a:t>Delay/timing/interpretation/scheduling restriction</a:t>
            </a:r>
          </a:p>
          <a:p>
            <a:pPr lvl="2">
              <a:spcBef>
                <a:spcPts val="0"/>
              </a:spcBef>
              <a:spcAft>
                <a:spcPts val="600"/>
              </a:spcAft>
            </a:pPr>
            <a:r>
              <a:rPr lang="en-US" altLang="zh-CN" sz="900" dirty="0"/>
              <a:t>UE demodulation requirements:</a:t>
            </a:r>
          </a:p>
          <a:p>
            <a:pPr lvl="3">
              <a:spcBef>
                <a:spcPts val="0"/>
              </a:spcBef>
              <a:spcAft>
                <a:spcPts val="600"/>
              </a:spcAft>
            </a:pPr>
            <a:r>
              <a:rPr lang="en-US" altLang="zh-CN" sz="900" dirty="0"/>
              <a:t>Specify UE demodulation and CSI performance requirements for enhanced FR2 UEs with simultaneous DL reception with different QCL </a:t>
            </a:r>
            <a:r>
              <a:rPr lang="en-US" altLang="zh-CN" sz="900" dirty="0" err="1"/>
              <a:t>TypeD</a:t>
            </a:r>
            <a:r>
              <a:rPr lang="en-US" altLang="zh-CN" sz="900" dirty="0"/>
              <a:t> RSs on a single component carrier</a:t>
            </a:r>
          </a:p>
          <a:p>
            <a:pPr lvl="2">
              <a:spcBef>
                <a:spcPts val="0"/>
              </a:spcBef>
              <a:spcAft>
                <a:spcPts val="600"/>
              </a:spcAft>
            </a:pPr>
            <a:r>
              <a:rPr lang="en-US" altLang="zh-CN" sz="900" dirty="0"/>
              <a:t>Notes:</a:t>
            </a:r>
          </a:p>
          <a:p>
            <a:pPr lvl="3">
              <a:spcBef>
                <a:spcPts val="0"/>
              </a:spcBef>
              <a:spcAft>
                <a:spcPts val="600"/>
              </a:spcAft>
            </a:pPr>
            <a:r>
              <a:rPr lang="en-US" altLang="zh-CN" sz="900" dirty="0"/>
              <a:t>For the dual-TCI case, focus on handheld UEs supporting “simultaneousReceptionDiffTypeD-r16” UE capability, and for the 2- or 4-layer downlink MIMO reception, focus on UEs supporting the basic </a:t>
            </a:r>
            <a:r>
              <a:rPr lang="en-US" altLang="zh-CN" sz="900" dirty="0" err="1"/>
              <a:t>mTRP</a:t>
            </a:r>
            <a:r>
              <a:rPr lang="en-US" altLang="zh-CN" sz="900" dirty="0"/>
              <a:t> CSI reporting capability (FG 23-7-1 of NR </a:t>
            </a:r>
            <a:r>
              <a:rPr lang="en-US" altLang="zh-CN" sz="900" dirty="0" err="1"/>
              <a:t>FeMIMO</a:t>
            </a:r>
            <a:r>
              <a:rPr lang="en-US" altLang="zh-CN" sz="900" dirty="0"/>
              <a:t>).</a:t>
            </a:r>
          </a:p>
          <a:p>
            <a:pPr lvl="4">
              <a:spcBef>
                <a:spcPts val="0"/>
              </a:spcBef>
              <a:spcAft>
                <a:spcPts val="600"/>
              </a:spcAft>
            </a:pPr>
            <a:r>
              <a:rPr lang="en-US" altLang="zh-CN" sz="900" dirty="0"/>
              <a:t>stage 1: 2 layers downlink MIMO</a:t>
            </a:r>
          </a:p>
          <a:p>
            <a:pPr lvl="4">
              <a:spcBef>
                <a:spcPts val="0"/>
              </a:spcBef>
              <a:spcAft>
                <a:spcPts val="600"/>
              </a:spcAft>
            </a:pPr>
            <a:r>
              <a:rPr lang="en-US" altLang="zh-CN" sz="900" dirty="0"/>
              <a:t>stage 2: 4 layers downlink MIMO</a:t>
            </a:r>
          </a:p>
          <a:p>
            <a:pPr lvl="3">
              <a:spcBef>
                <a:spcPts val="0"/>
              </a:spcBef>
              <a:spcAft>
                <a:spcPts val="600"/>
              </a:spcAft>
            </a:pPr>
            <a:r>
              <a:rPr lang="en-US" altLang="zh-CN" sz="900" dirty="0"/>
              <a:t>FFS staged approach for 2 and 4 MIMO layers should be needed.</a:t>
            </a:r>
          </a:p>
          <a:p>
            <a:pPr>
              <a:spcBef>
                <a:spcPts val="0"/>
              </a:spcBef>
              <a:spcAft>
                <a:spcPts val="600"/>
              </a:spcAft>
            </a:pPr>
            <a:endParaRPr lang="en-US" altLang="zh-CN" sz="900" dirty="0"/>
          </a:p>
          <a:p>
            <a:pPr>
              <a:spcBef>
                <a:spcPts val="0"/>
              </a:spcBef>
              <a:spcAft>
                <a:spcPts val="600"/>
              </a:spcAft>
            </a:pPr>
            <a:endParaRPr lang="en-US" altLang="zh-CN" sz="9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1803414" y="403791"/>
            <a:ext cx="9478948" cy="741342"/>
          </a:xfrm>
        </p:spPr>
        <p:txBody>
          <a:bodyPr/>
          <a:lstStyle/>
          <a:p>
            <a:pPr>
              <a:spcBef>
                <a:spcPts val="0"/>
              </a:spcBef>
              <a:spcAft>
                <a:spcPts val="600"/>
              </a:spcAft>
            </a:pPr>
            <a:r>
              <a:rPr lang="en-US" altLang="zh-CN" sz="2400" b="1" dirty="0"/>
              <a:t>Requirement for FR2 multi-Rx chain DL reception</a:t>
            </a:r>
            <a:br>
              <a:rPr lang="en-US" altLang="zh-CN" sz="2400" b="1" dirty="0"/>
            </a:br>
            <a:endParaRPr lang="en-US" altLang="zh-CN" sz="2400" b="1" dirty="0"/>
          </a:p>
        </p:txBody>
      </p:sp>
      <p:sp>
        <p:nvSpPr>
          <p:cNvPr id="4" name="Content Placeholder 2">
            <a:extLst>
              <a:ext uri="{FF2B5EF4-FFF2-40B4-BE49-F238E27FC236}">
                <a16:creationId xmlns:a16="http://schemas.microsoft.com/office/drawing/2014/main" id="{2FAF3F3C-2A05-47DC-8B7D-848AC8BC9267}"/>
              </a:ext>
            </a:extLst>
          </p:cNvPr>
          <p:cNvSpPr txBox="1">
            <a:spLocks/>
          </p:cNvSpPr>
          <p:nvPr/>
        </p:nvSpPr>
        <p:spPr bwMode="auto">
          <a:xfrm>
            <a:off x="5682953" y="1145134"/>
            <a:ext cx="9067087" cy="512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a:spcBef>
                <a:spcPts val="0"/>
              </a:spcBef>
              <a:spcAft>
                <a:spcPts val="600"/>
              </a:spcAft>
            </a:pPr>
            <a:r>
              <a:rPr lang="en-US" altLang="zh-CN" sz="900" kern="0" dirty="0"/>
              <a:t>Justification:</a:t>
            </a:r>
          </a:p>
          <a:p>
            <a:pPr lvl="1">
              <a:spcBef>
                <a:spcPts val="0"/>
              </a:spcBef>
              <a:spcAft>
                <a:spcPts val="600"/>
              </a:spcAft>
            </a:pPr>
            <a:r>
              <a:rPr lang="en-US" altLang="zh-CN" sz="900" kern="0" dirty="0"/>
              <a:t>The existing Rel-15 NR FR2 minimum UE requirements are defined with an assumption that UE is equipped with a single antenna panel and capable to perform DL reception using a single RX beam/chain reception. Furthermore, the UE performance requirements are limited for DL MIMO rank 1 and 2. In FR2, 4-layer MIMO reception requires beam reception from at least two directions. Although this is supported by the MIMO features since Rel-15, no performance requirements have yet been specified. This is important for high-rate MIMO in FR2, as well as for FR2 HST scenarios. </a:t>
            </a:r>
          </a:p>
          <a:p>
            <a:pPr lvl="1">
              <a:spcBef>
                <a:spcPts val="0"/>
              </a:spcBef>
              <a:spcAft>
                <a:spcPts val="600"/>
              </a:spcAft>
            </a:pPr>
            <a:r>
              <a:rPr lang="en-US" altLang="zh-CN" sz="900" kern="0" dirty="0"/>
              <a:t>During Rel-16 and Rel-17, the support of NR FR2 CA with IBM (Independent Beam Management) and CBM (Common Beam Management) with simultaneous DL reception on different component carriers from the co-located and non-col-located TRPs was defined. The IBM concept implies a UE is capable of DL simultaneous reception on different UE panels/chains using separate beams on different component carriers and requires improved UE baseband and RF capabilities (multiple baseband chains and support of multiple antenna panels). </a:t>
            </a:r>
          </a:p>
          <a:p>
            <a:pPr lvl="1">
              <a:spcBef>
                <a:spcPts val="0"/>
              </a:spcBef>
              <a:spcAft>
                <a:spcPts val="600"/>
              </a:spcAft>
            </a:pPr>
            <a:r>
              <a:rPr lang="en-US" altLang="zh-CN" sz="900" kern="0" dirty="0"/>
              <a:t>Several enhancements to enable efficient and robust DL multi-TRP/panel operation were introduced in the Rel-16 NR </a:t>
            </a:r>
            <a:r>
              <a:rPr lang="en-US" altLang="zh-CN" sz="900" kern="0" dirty="0" err="1"/>
              <a:t>eMIMO</a:t>
            </a:r>
            <a:r>
              <a:rPr lang="en-US" altLang="zh-CN" sz="900" kern="0" dirty="0"/>
              <a:t> WI. For instance, DL transmission schemes with simultaneous and non-simultaneous multi-beam reception from multiple TRPs/panels were introduced. The simultaneous reception may require support of simultaneous multi-panel operation with several independent RX beams/chains at the UE side. As part of this item, a new FR2 UE capability for simultaneous multi-beam reception was introduced (simultaneousReceptionDiffTypeD-r16). However, no RF, RRM or performance requirements were defined in Rel-16 and Rel-17 for FR2 UEs with simultaneousReceptionDiffTypeD-r16 capability.</a:t>
            </a:r>
          </a:p>
          <a:p>
            <a:pPr lvl="1">
              <a:spcBef>
                <a:spcPts val="0"/>
              </a:spcBef>
              <a:spcAft>
                <a:spcPts val="600"/>
              </a:spcAft>
            </a:pPr>
            <a:r>
              <a:rPr lang="en-US" altLang="zh-CN" sz="900" kern="0" dirty="0"/>
              <a:t>Enhanced NR FR2 UEs with multi-beam simultaneous reception and multiple RX chains can provide a meaningful performance improvement in FR2 improving both demodulation performance (4-layer DL MIMO), RRM performance and improve RF spherical coverage. This work item aims to introduce the requirements for UEs capable of multi-beam/chain simultaneous DL reception on a single component carrier to achieve improved RF, RRM and UE demodulation performance. </a:t>
            </a:r>
          </a:p>
          <a:p>
            <a:pPr lvl="1">
              <a:spcBef>
                <a:spcPts val="0"/>
              </a:spcBef>
              <a:spcAft>
                <a:spcPts val="600"/>
              </a:spcAft>
            </a:pPr>
            <a:r>
              <a:rPr lang="en-US" altLang="zh-CN" sz="900" kern="0" dirty="0"/>
              <a:t>Different implementation scenarios could be considered at the UE. Single-TCI reception on different beams has been supported since Rel-15 via the Type I codebook, requiring coherent reception at the UE from at least two directions, which could be achieved with either a single panel or multiple coherent panels. Alternatively, dual TCI operation can work with or without the assumption of coherence at the UE, and can be combined with the Rel-17 </a:t>
            </a:r>
            <a:r>
              <a:rPr lang="en-US" altLang="zh-CN" sz="900" kern="0" dirty="0" err="1"/>
              <a:t>mTRP</a:t>
            </a:r>
            <a:r>
              <a:rPr lang="en-US" altLang="zh-CN" sz="900" kern="0" dirty="0"/>
              <a:t> framework even if the base station is actually deployed as a single TRP. Dual TCI operation is therefore the most flexible assumption allowing a variety of actual implementations. </a:t>
            </a:r>
          </a:p>
          <a:p>
            <a:pPr lvl="1">
              <a:spcBef>
                <a:spcPts val="0"/>
              </a:spcBef>
              <a:spcAft>
                <a:spcPts val="600"/>
              </a:spcAft>
            </a:pPr>
            <a:r>
              <a:rPr lang="en-US" altLang="zh-CN" sz="900" kern="0" dirty="0"/>
              <a:t>This WI therefore provides the requirements for both single and dual TCI assumptions to specify requirements for reception of 4-layer downlink MIMO with simultaneous reception at the UE from two different directions.</a:t>
            </a:r>
          </a:p>
          <a:p>
            <a:pPr>
              <a:spcBef>
                <a:spcPts val="0"/>
              </a:spcBef>
              <a:spcAft>
                <a:spcPts val="600"/>
              </a:spcAft>
            </a:pPr>
            <a:r>
              <a:rPr lang="en-US" altLang="zh-CN" sz="900" kern="0" dirty="0"/>
              <a:t>SI or WI (or WI with study phase) if approved:</a:t>
            </a:r>
          </a:p>
          <a:p>
            <a:pPr lvl="1">
              <a:spcBef>
                <a:spcPts val="0"/>
              </a:spcBef>
              <a:spcAft>
                <a:spcPts val="600"/>
              </a:spcAft>
            </a:pPr>
            <a:r>
              <a:rPr lang="en-US" altLang="zh-CN" sz="900" strike="sngStrike" kern="0" dirty="0">
                <a:solidFill>
                  <a:srgbClr val="FF0000"/>
                </a:solidFill>
              </a:rPr>
              <a:t>[</a:t>
            </a:r>
            <a:r>
              <a:rPr lang="en-US" altLang="zh-CN" sz="900" kern="0" dirty="0"/>
              <a:t>Dedicated WI</a:t>
            </a:r>
            <a:r>
              <a:rPr lang="en-US" altLang="zh-CN" sz="900" strike="sngStrike" kern="0" dirty="0">
                <a:solidFill>
                  <a:srgbClr val="FF0000"/>
                </a:solidFill>
              </a:rPr>
              <a:t>]</a:t>
            </a:r>
          </a:p>
          <a:p>
            <a:pPr>
              <a:spcBef>
                <a:spcPts val="0"/>
              </a:spcBef>
              <a:spcAft>
                <a:spcPts val="600"/>
              </a:spcAft>
            </a:pPr>
            <a:r>
              <a:rPr lang="en-US" altLang="zh-CN" sz="900" kern="0" dirty="0"/>
              <a:t>Potential impact to other WG(s):</a:t>
            </a:r>
          </a:p>
          <a:p>
            <a:pPr lvl="1">
              <a:spcBef>
                <a:spcPts val="0"/>
              </a:spcBef>
              <a:spcAft>
                <a:spcPts val="600"/>
              </a:spcAft>
            </a:pPr>
            <a:r>
              <a:rPr lang="en-US" altLang="zh-CN" sz="900" kern="0" dirty="0"/>
              <a:t>No</a:t>
            </a:r>
          </a:p>
          <a:p>
            <a:pPr>
              <a:spcBef>
                <a:spcPts val="0"/>
              </a:spcBef>
              <a:spcAft>
                <a:spcPts val="600"/>
              </a:spcAft>
            </a:pPr>
            <a:r>
              <a:rPr lang="en-US" altLang="zh-CN" sz="900" kern="0" dirty="0"/>
              <a:t>NOTE:</a:t>
            </a:r>
          </a:p>
          <a:p>
            <a:pPr lvl="1">
              <a:spcBef>
                <a:spcPts val="0"/>
              </a:spcBef>
              <a:spcAft>
                <a:spcPts val="600"/>
              </a:spcAft>
            </a:pPr>
            <a:r>
              <a:rPr lang="en-US" altLang="zh-CN" sz="900" kern="0" dirty="0"/>
              <a:t>Further discuss merging the core part and test methods into single WI.</a:t>
            </a:r>
          </a:p>
          <a:p>
            <a:pPr lvl="1">
              <a:spcBef>
                <a:spcPts val="0"/>
              </a:spcBef>
              <a:spcAft>
                <a:spcPts val="600"/>
              </a:spcAft>
            </a:pPr>
            <a:r>
              <a:rPr lang="en-US" altLang="zh-CN" sz="900" kern="0" dirty="0"/>
              <a:t>FFS “Rx antenna model supporting 4 DL MIMO layers with dual TCI” should be included in Enhanced RF requirements in the objective.</a:t>
            </a:r>
          </a:p>
        </p:txBody>
      </p:sp>
    </p:spTree>
    <p:extLst>
      <p:ext uri="{BB962C8B-B14F-4D97-AF65-F5344CB8AC3E}">
        <p14:creationId xmlns:p14="http://schemas.microsoft.com/office/powerpoint/2010/main" val="3820845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4844C5E-0263-46F9-84C4-27451F4A8A69}"/>
              </a:ext>
            </a:extLst>
          </p:cNvPr>
          <p:cNvSpPr>
            <a:spLocks noGrp="1"/>
          </p:cNvSpPr>
          <p:nvPr>
            <p:ph type="sldNum" sz="quarter" idx="10"/>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defPPr>
              <a:defRPr lang="en-GB"/>
            </a:defPPr>
            <a:lvl1pPr algn="l" rtl="0" eaLnBrk="1" fontAlgn="base" hangingPunct="1">
              <a:spcBef>
                <a:spcPct val="0"/>
              </a:spcBef>
              <a:spcAft>
                <a:spcPct val="0"/>
              </a:spcAft>
              <a:defRPr sz="1100" kern="1200">
                <a:solidFill>
                  <a:schemeClr val="bg1"/>
                </a:solidFill>
                <a:latin typeface="+mj-ea"/>
                <a:ea typeface="+mj-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a:lstStyle>
          <a:p>
            <a:fld id="{F5492D28-9CB3-4957-BFD2-683A3D6260A5}" type="slidenum">
              <a:rPr lang="en-GB" altLang="en-US" smtClean="0"/>
              <a:pPr/>
              <a:t>8</a:t>
            </a:fld>
            <a:endParaRPr lang="en-GB" altLang="en-US"/>
          </a:p>
        </p:txBody>
      </p:sp>
      <p:sp>
        <p:nvSpPr>
          <p:cNvPr id="4" name="Title 3">
            <a:extLst>
              <a:ext uri="{FF2B5EF4-FFF2-40B4-BE49-F238E27FC236}">
                <a16:creationId xmlns:a16="http://schemas.microsoft.com/office/drawing/2014/main" id="{F9C7DE87-F933-40E6-BCB2-D230ACE5897D}"/>
              </a:ext>
            </a:extLst>
          </p:cNvPr>
          <p:cNvSpPr>
            <a:spLocks noGrp="1"/>
          </p:cNvSpPr>
          <p:nvPr>
            <p:ph type="title"/>
          </p:nvPr>
        </p:nvSpPr>
        <p:spPr>
          <a:xfrm>
            <a:off x="2153009" y="228600"/>
            <a:ext cx="10956240" cy="1143000"/>
          </a:xfrm>
        </p:spPr>
        <p:txBody>
          <a:bodyPr/>
          <a:lstStyle/>
          <a:p>
            <a:r>
              <a:rPr lang="en-US" altLang="zh-CN" sz="2800" b="1" dirty="0">
                <a:latin typeface="+mn-lt"/>
              </a:rPr>
              <a:t>RRM Enhancements</a:t>
            </a:r>
            <a:endParaRPr lang="en-US" sz="2800" b="1" dirty="0"/>
          </a:p>
        </p:txBody>
      </p:sp>
      <p:sp>
        <p:nvSpPr>
          <p:cNvPr id="6" name="TextBox 5">
            <a:extLst>
              <a:ext uri="{FF2B5EF4-FFF2-40B4-BE49-F238E27FC236}">
                <a16:creationId xmlns:a16="http://schemas.microsoft.com/office/drawing/2014/main" id="{270E1259-E6E2-4F4B-B1A8-A4E3A9AFCACA}"/>
              </a:ext>
            </a:extLst>
          </p:cNvPr>
          <p:cNvSpPr txBox="1"/>
          <p:nvPr/>
        </p:nvSpPr>
        <p:spPr>
          <a:xfrm>
            <a:off x="1853294" y="1509547"/>
            <a:ext cx="10861963" cy="3472554"/>
          </a:xfrm>
          <a:prstGeom prst="rect">
            <a:avLst/>
          </a:prstGeom>
          <a:solidFill>
            <a:schemeClr val="bg1">
              <a:lumMod val="95000"/>
            </a:schemeClr>
          </a:solidFill>
        </p:spPr>
        <p:txBody>
          <a:bodyPr wrap="square" numCol="2" spcCol="360000">
            <a:spAutoFit/>
          </a:bodyPr>
          <a:lstStyle/>
          <a:p>
            <a:pPr hangingPunct="0">
              <a:spcAft>
                <a:spcPts val="400"/>
              </a:spcAft>
            </a:pPr>
            <a:r>
              <a:rPr lang="en-US" sz="1200" b="1" dirty="0">
                <a:latin typeface="Times New Roman" panose="02020603050405020304" pitchFamily="18" charset="0"/>
                <a:ea typeface="Batang" panose="02030600000101010101" pitchFamily="18" charset="-127"/>
              </a:rPr>
              <a:t>Core part objectives</a:t>
            </a:r>
          </a:p>
          <a:p>
            <a:pPr marL="342900" indent="-342900" hangingPunct="0">
              <a:spcAft>
                <a:spcPts val="400"/>
              </a:spcAft>
              <a:buFont typeface="+mj-lt"/>
              <a:buAutoNum type="arabicParenBoth"/>
            </a:pPr>
            <a:r>
              <a:rPr lang="en-GB" sz="1050" b="1" dirty="0">
                <a:latin typeface="Times New Roman" panose="02020603050405020304" pitchFamily="18" charset="0"/>
                <a:ea typeface="Times New Roman" panose="02020603050405020304" pitchFamily="18" charset="0"/>
              </a:rPr>
              <a:t>FR2 RRM requirements delay reduction enhancements</a:t>
            </a:r>
            <a:endParaRPr lang="en-US" sz="1050" b="1" dirty="0">
              <a:latin typeface="Times New Roman" panose="02020603050405020304" pitchFamily="18" charset="0"/>
              <a:ea typeface="Times New Roman" panose="02020603050405020304" pitchFamily="18" charset="0"/>
            </a:endParaRPr>
          </a:p>
          <a:p>
            <a:pPr marL="742950" lvl="1" indent="-285750" algn="just" hangingPunct="0">
              <a:spcAft>
                <a:spcPts val="400"/>
              </a:spcAft>
              <a:buFont typeface="Courier New" panose="02070309020205020404" pitchFamily="49" charset="0"/>
              <a:buChar char="o"/>
            </a:pPr>
            <a:r>
              <a:rPr lang="en-US" sz="1100" b="1" dirty="0">
                <a:latin typeface="Times New Roman" panose="02020603050405020304" pitchFamily="18" charset="0"/>
                <a:ea typeface="Batang" panose="02030600000101010101" pitchFamily="18" charset="-127"/>
              </a:rPr>
              <a:t>FR2 SCell activation delay reduction</a:t>
            </a:r>
            <a:endParaRPr lang="en-US" sz="1100" b="1" dirty="0">
              <a:latin typeface="Times New Roman" panose="02020603050405020304" pitchFamily="18" charset="0"/>
              <a:ea typeface="Times New Roman" panose="02020603050405020304" pitchFamily="18" charset="0"/>
            </a:endParaRPr>
          </a:p>
          <a:p>
            <a:pPr marL="1143000" lvl="2" indent="-228600" algn="just" hangingPunct="0">
              <a:spcAft>
                <a:spcPts val="400"/>
              </a:spcAft>
              <a:buFont typeface="Wingdings" panose="05000000000000000000" pitchFamily="2" charset="2"/>
              <a:buChar char=""/>
            </a:pPr>
            <a:r>
              <a:rPr lang="en-US" sz="1100" dirty="0">
                <a:latin typeface="Times New Roman" panose="02020603050405020304" pitchFamily="18" charset="0"/>
                <a:ea typeface="Batang" panose="02030600000101010101" pitchFamily="18" charset="-127"/>
              </a:rPr>
              <a:t>Identify cases where FR2</a:t>
            </a:r>
            <a:r>
              <a:rPr lang="en-US" sz="1100" u="sng" dirty="0">
                <a:solidFill>
                  <a:srgbClr val="FF0000"/>
                </a:solidFill>
                <a:latin typeface="Times New Roman" panose="02020603050405020304" pitchFamily="18" charset="0"/>
                <a:ea typeface="Batang" panose="02030600000101010101" pitchFamily="18" charset="-127"/>
              </a:rPr>
              <a:t>-1</a:t>
            </a:r>
            <a:r>
              <a:rPr lang="en-US" sz="1100" dirty="0">
                <a:latin typeface="Times New Roman" panose="02020603050405020304" pitchFamily="18" charset="0"/>
                <a:ea typeface="Batang" panose="02030600000101010101" pitchFamily="18" charset="-127"/>
              </a:rPr>
              <a:t> SCell activation delay can be reduced (e.g., unknown target cell cases</a:t>
            </a:r>
            <a:r>
              <a:rPr lang="en-US" sz="1100" u="sng" dirty="0">
                <a:solidFill>
                  <a:srgbClr val="FF0000"/>
                </a:solidFill>
                <a:latin typeface="Times New Roman" panose="02020603050405020304" pitchFamily="18" charset="0"/>
                <a:ea typeface="Batang" panose="02030600000101010101" pitchFamily="18" charset="-127"/>
              </a:rPr>
              <a:t>, etc</a:t>
            </a:r>
            <a:r>
              <a:rPr lang="en-US" sz="1100" dirty="0">
                <a:latin typeface="Times New Roman" panose="02020603050405020304" pitchFamily="18" charset="0"/>
                <a:ea typeface="Batang" panose="02030600000101010101" pitchFamily="18" charset="-127"/>
              </a:rPr>
              <a:t>.), and specify reduced delay requirements for such cases [RAN4]</a:t>
            </a:r>
            <a:endParaRPr lang="en-US" sz="1100" dirty="0">
              <a:latin typeface="Times New Roman" panose="02020603050405020304" pitchFamily="18" charset="0"/>
              <a:ea typeface="Times New Roman" panose="02020603050405020304" pitchFamily="18" charset="0"/>
            </a:endParaRPr>
          </a:p>
          <a:p>
            <a:pPr marL="1143000" lvl="2" indent="-228600" algn="just" hangingPunct="0">
              <a:spcAft>
                <a:spcPts val="400"/>
              </a:spcAft>
              <a:buFont typeface="Wingdings" panose="05000000000000000000" pitchFamily="2" charset="2"/>
              <a:buChar char=""/>
            </a:pPr>
            <a:r>
              <a:rPr lang="en-US" sz="1100" dirty="0">
                <a:latin typeface="Times New Roman" panose="02020603050405020304" pitchFamily="18" charset="0"/>
                <a:ea typeface="Batang" panose="02030600000101010101" pitchFamily="18" charset="-127"/>
              </a:rPr>
              <a:t>Specify if needed, enhancement and/or signalling enhancement for the UE to meet the enhanced delay requirements [RAN4, RAN1, RAN2]</a:t>
            </a:r>
            <a:endParaRPr lang="en-US" sz="1100" dirty="0">
              <a:latin typeface="Times New Roman" panose="02020603050405020304" pitchFamily="18" charset="0"/>
              <a:ea typeface="Times New Roman" panose="02020603050405020304" pitchFamily="18" charset="0"/>
            </a:endParaRPr>
          </a:p>
          <a:p>
            <a:pPr marL="1143000" lvl="2" indent="-228600" algn="just" hangingPunct="0">
              <a:spcAft>
                <a:spcPts val="400"/>
              </a:spcAft>
              <a:buFont typeface="Wingdings" panose="05000000000000000000" pitchFamily="2" charset="2"/>
              <a:buChar char=""/>
            </a:pPr>
            <a:r>
              <a:rPr lang="en-US" sz="1100" dirty="0">
                <a:latin typeface="Times New Roman" panose="02020603050405020304" pitchFamily="18" charset="0"/>
                <a:ea typeface="Batang" panose="02030600000101010101" pitchFamily="18" charset="-127"/>
              </a:rPr>
              <a:t>Note: the technical solutions can be extended to FR1 </a:t>
            </a:r>
            <a:r>
              <a:rPr lang="en-US" sz="1100" u="sng" dirty="0">
                <a:solidFill>
                  <a:srgbClr val="FF0000"/>
                </a:solidFill>
                <a:latin typeface="Times New Roman" panose="02020603050405020304" pitchFamily="18" charset="0"/>
                <a:ea typeface="Batang" panose="02030600000101010101" pitchFamily="18" charset="-127"/>
              </a:rPr>
              <a:t>and/or FR2-2</a:t>
            </a:r>
            <a:r>
              <a:rPr lang="en-US" sz="1100" dirty="0">
                <a:latin typeface="Times New Roman" panose="02020603050405020304" pitchFamily="18" charset="0"/>
                <a:ea typeface="Batang" panose="02030600000101010101" pitchFamily="18" charset="-127"/>
              </a:rPr>
              <a:t>, when applicable</a:t>
            </a:r>
            <a:endParaRPr lang="en-US" sz="1100" dirty="0">
              <a:latin typeface="Times New Roman" panose="02020603050405020304" pitchFamily="18" charset="0"/>
              <a:ea typeface="Times New Roman" panose="02020603050405020304" pitchFamily="18" charset="0"/>
            </a:endParaRPr>
          </a:p>
          <a:p>
            <a:pPr marL="742950" lvl="1" indent="-285750" algn="just" hangingPunct="0">
              <a:spcAft>
                <a:spcPts val="400"/>
              </a:spcAft>
              <a:buFont typeface="Courier New" panose="02070309020205020404" pitchFamily="49" charset="0"/>
              <a:buChar char="o"/>
            </a:pPr>
            <a:r>
              <a:rPr lang="en-US" sz="1050" dirty="0">
                <a:latin typeface="Times New Roman" panose="02020603050405020304" pitchFamily="18" charset="0"/>
                <a:ea typeface="Batang" panose="02030600000101010101" pitchFamily="18" charset="-127"/>
              </a:rPr>
              <a:t>Note: RAN1/RAN2 work can be triggered by RAN4 LS only </a:t>
            </a:r>
            <a:endParaRPr lang="en-US" sz="1050" dirty="0">
              <a:latin typeface="Times New Roman" panose="02020603050405020304" pitchFamily="18" charset="0"/>
              <a:ea typeface="Times New Roman" panose="02020603050405020304" pitchFamily="18" charset="0"/>
            </a:endParaRPr>
          </a:p>
          <a:p>
            <a:pPr marL="342900" indent="-342900" hangingPunct="0">
              <a:spcAft>
                <a:spcPts val="400"/>
              </a:spcAft>
              <a:buFont typeface="+mj-lt"/>
              <a:buAutoNum type="arabicParenBoth"/>
            </a:pPr>
            <a:r>
              <a:rPr lang="en-GB" sz="1050" b="1" dirty="0">
                <a:latin typeface="Times New Roman" panose="02020603050405020304" pitchFamily="18" charset="0"/>
                <a:ea typeface="Times New Roman" panose="02020603050405020304" pitchFamily="18" charset="0"/>
              </a:rPr>
              <a:t>Extension of requirements for existing features to new scenarios </a:t>
            </a:r>
            <a:endParaRPr lang="en-US" sz="1050" b="1" dirty="0">
              <a:latin typeface="Times New Roman" panose="02020603050405020304" pitchFamily="18" charset="0"/>
              <a:ea typeface="Times New Roman" panose="02020603050405020304" pitchFamily="18" charset="0"/>
            </a:endParaRPr>
          </a:p>
          <a:p>
            <a:pPr marL="742950" lvl="1" indent="-285750" algn="just" hangingPunct="0">
              <a:spcAft>
                <a:spcPts val="400"/>
              </a:spcAft>
              <a:buFont typeface="Courier New" panose="02070309020205020404" pitchFamily="49" charset="0"/>
              <a:buChar char="o"/>
            </a:pPr>
            <a:r>
              <a:rPr lang="en-GB" sz="1100" b="1" dirty="0">
                <a:latin typeface="Times New Roman" panose="02020603050405020304" pitchFamily="18" charset="0"/>
                <a:ea typeface="Times New Roman" panose="02020603050405020304" pitchFamily="18" charset="0"/>
              </a:rPr>
              <a:t>Define RRM requirements for FR1-FR1 NR-DC scenarios [RAN4] </a:t>
            </a:r>
            <a:endParaRPr lang="en-US" sz="1100" b="1" dirty="0">
              <a:latin typeface="Times New Roman" panose="02020603050405020304" pitchFamily="18" charset="0"/>
              <a:ea typeface="Times New Roman" panose="02020603050405020304" pitchFamily="18" charset="0"/>
            </a:endParaRPr>
          </a:p>
          <a:p>
            <a:pPr marL="1143000" lvl="2" indent="-228600" algn="just" hangingPunct="0">
              <a:spcAft>
                <a:spcPts val="400"/>
              </a:spcAft>
              <a:buFont typeface="Wingdings" panose="05000000000000000000" pitchFamily="2" charset="2"/>
              <a:buChar char=""/>
            </a:pPr>
            <a:r>
              <a:rPr lang="en-GB" sz="1100" dirty="0">
                <a:latin typeface="Times New Roman" panose="02020603050405020304" pitchFamily="18" charset="0"/>
                <a:ea typeface="Times New Roman" panose="02020603050405020304" pitchFamily="18" charset="0"/>
              </a:rPr>
              <a:t>RRM requirements include the number of serving carriers, </a:t>
            </a:r>
            <a:r>
              <a:rPr lang="en-GB" sz="1100" dirty="0" err="1">
                <a:latin typeface="Times New Roman" panose="02020603050405020304" pitchFamily="18" charset="0"/>
                <a:ea typeface="Times New Roman" panose="02020603050405020304" pitchFamily="18" charset="0"/>
              </a:rPr>
              <a:t>PSCell</a:t>
            </a:r>
            <a:r>
              <a:rPr lang="en-GB" sz="1100" dirty="0">
                <a:latin typeface="Times New Roman" panose="02020603050405020304" pitchFamily="18" charset="0"/>
                <a:ea typeface="Times New Roman" panose="02020603050405020304" pitchFamily="18" charset="0"/>
              </a:rPr>
              <a:t> addition/release delay requirement, </a:t>
            </a:r>
            <a:r>
              <a:rPr lang="en-GB" sz="1100" dirty="0" err="1">
                <a:latin typeface="Times New Roman" panose="02020603050405020304" pitchFamily="18" charset="0"/>
                <a:ea typeface="Times New Roman" panose="02020603050405020304" pitchFamily="18" charset="0"/>
              </a:rPr>
              <a:t>PSCell</a:t>
            </a:r>
            <a:r>
              <a:rPr lang="en-GB" sz="1100" dirty="0">
                <a:latin typeface="Times New Roman" panose="02020603050405020304" pitchFamily="18" charset="0"/>
                <a:ea typeface="Times New Roman" panose="02020603050405020304" pitchFamily="18" charset="0"/>
              </a:rPr>
              <a:t> change and conditional </a:t>
            </a:r>
            <a:r>
              <a:rPr lang="en-GB" sz="1100" dirty="0" err="1">
                <a:latin typeface="Times New Roman" panose="02020603050405020304" pitchFamily="18" charset="0"/>
                <a:ea typeface="Times New Roman" panose="02020603050405020304" pitchFamily="18" charset="0"/>
              </a:rPr>
              <a:t>PSCell</a:t>
            </a:r>
            <a:r>
              <a:rPr lang="en-GB" sz="1100" dirty="0">
                <a:latin typeface="Times New Roman" panose="02020603050405020304" pitchFamily="18" charset="0"/>
                <a:ea typeface="Times New Roman" panose="02020603050405020304" pitchFamily="18" charset="0"/>
              </a:rPr>
              <a:t> change delay, scheduling availability, and CSSF. Other Rel-15 requirements are not precluded and are subject to WI stage discussion</a:t>
            </a:r>
            <a:endParaRPr lang="en-US" sz="1100" dirty="0">
              <a:latin typeface="Times New Roman" panose="02020603050405020304" pitchFamily="18" charset="0"/>
              <a:ea typeface="Times New Roman" panose="02020603050405020304" pitchFamily="18" charset="0"/>
            </a:endParaRPr>
          </a:p>
          <a:p>
            <a:pPr hangingPunct="0">
              <a:spcAft>
                <a:spcPts val="400"/>
              </a:spcAft>
            </a:pPr>
            <a:endParaRPr lang="en-US" sz="105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62143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4844C5E-0263-46F9-84C4-27451F4A8A69}"/>
              </a:ext>
            </a:extLst>
          </p:cNvPr>
          <p:cNvSpPr>
            <a:spLocks noGrp="1"/>
          </p:cNvSpPr>
          <p:nvPr>
            <p:ph type="sldNum" sz="quarter" idx="10"/>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defPPr>
              <a:defRPr lang="en-GB"/>
            </a:defPPr>
            <a:lvl1pPr algn="l" rtl="0" eaLnBrk="1" fontAlgn="base" hangingPunct="1">
              <a:spcBef>
                <a:spcPct val="0"/>
              </a:spcBef>
              <a:spcAft>
                <a:spcPct val="0"/>
              </a:spcAft>
              <a:defRPr sz="1100" kern="1200">
                <a:solidFill>
                  <a:schemeClr val="bg1"/>
                </a:solidFill>
                <a:latin typeface="+mj-ea"/>
                <a:ea typeface="+mj-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a:lstStyle>
          <a:p>
            <a:fld id="{F5492D28-9CB3-4957-BFD2-683A3D6260A5}" type="slidenum">
              <a:rPr lang="en-GB" altLang="en-US" smtClean="0"/>
              <a:pPr/>
              <a:t>9</a:t>
            </a:fld>
            <a:endParaRPr lang="en-GB" altLang="en-US"/>
          </a:p>
        </p:txBody>
      </p:sp>
      <p:sp>
        <p:nvSpPr>
          <p:cNvPr id="4" name="Title 3">
            <a:extLst>
              <a:ext uri="{FF2B5EF4-FFF2-40B4-BE49-F238E27FC236}">
                <a16:creationId xmlns:a16="http://schemas.microsoft.com/office/drawing/2014/main" id="{F9C7DE87-F933-40E6-BCB2-D230ACE5897D}"/>
              </a:ext>
            </a:extLst>
          </p:cNvPr>
          <p:cNvSpPr>
            <a:spLocks noGrp="1"/>
          </p:cNvSpPr>
          <p:nvPr>
            <p:ph type="title"/>
          </p:nvPr>
        </p:nvSpPr>
        <p:spPr>
          <a:xfrm>
            <a:off x="2153009" y="228600"/>
            <a:ext cx="10831154" cy="1143000"/>
          </a:xfrm>
        </p:spPr>
        <p:txBody>
          <a:bodyPr/>
          <a:lstStyle/>
          <a:p>
            <a:r>
              <a:rPr lang="en-US" sz="2800" b="1" dirty="0">
                <a:latin typeface="+mn-lt"/>
              </a:rPr>
              <a:t>Measurement Gap Enhancements</a:t>
            </a:r>
            <a:endParaRPr lang="en-US" sz="2800" b="1" dirty="0"/>
          </a:p>
        </p:txBody>
      </p:sp>
      <p:sp>
        <p:nvSpPr>
          <p:cNvPr id="6" name="TextBox 5">
            <a:extLst>
              <a:ext uri="{FF2B5EF4-FFF2-40B4-BE49-F238E27FC236}">
                <a16:creationId xmlns:a16="http://schemas.microsoft.com/office/drawing/2014/main" id="{270E1259-E6E2-4F4B-B1A8-A4E3A9AFCACA}"/>
              </a:ext>
            </a:extLst>
          </p:cNvPr>
          <p:cNvSpPr txBox="1"/>
          <p:nvPr/>
        </p:nvSpPr>
        <p:spPr>
          <a:xfrm>
            <a:off x="1839922" y="1308491"/>
            <a:ext cx="10972800" cy="5086008"/>
          </a:xfrm>
          <a:prstGeom prst="rect">
            <a:avLst/>
          </a:prstGeom>
          <a:solidFill>
            <a:schemeClr val="bg1">
              <a:lumMod val="95000"/>
            </a:schemeClr>
          </a:solidFill>
        </p:spPr>
        <p:txBody>
          <a:bodyPr wrap="square">
            <a:spAutoFit/>
          </a:bodyPr>
          <a:lstStyle/>
          <a:p>
            <a:pPr hangingPunct="0">
              <a:spcAft>
                <a:spcPts val="900"/>
              </a:spcAft>
            </a:pPr>
            <a:r>
              <a:rPr lang="en-US" sz="1400" b="1" dirty="0">
                <a:latin typeface="Times New Roman" panose="02020603050405020304" pitchFamily="18" charset="0"/>
                <a:ea typeface="Batang" panose="02030600000101010101" pitchFamily="18" charset="-127"/>
              </a:rPr>
              <a:t>Core part objectives</a:t>
            </a:r>
          </a:p>
          <a:p>
            <a:pPr marL="342900" indent="-342900" hangingPunct="0">
              <a:spcAft>
                <a:spcPts val="900"/>
              </a:spcAft>
              <a:buFont typeface="+mj-lt"/>
              <a:buAutoNum type="arabicParenBoth"/>
            </a:pPr>
            <a:r>
              <a:rPr lang="en-US" sz="1400" b="1" dirty="0">
                <a:latin typeface="Times New Roman" panose="02020603050405020304" pitchFamily="18" charset="0"/>
                <a:ea typeface="Batang" panose="02030600000101010101" pitchFamily="18" charset="-127"/>
              </a:rPr>
              <a:t>Enhancements of pre-configured MGs, multiple concurrent MGs and NCSG </a:t>
            </a:r>
            <a:endParaRPr lang="en-US" sz="1400" b="1" dirty="0">
              <a:latin typeface="Times New Roman" panose="02020603050405020304" pitchFamily="18" charset="0"/>
              <a:ea typeface="Times New Roman" panose="02020603050405020304" pitchFamily="18" charset="0"/>
            </a:endParaRPr>
          </a:p>
          <a:p>
            <a:pPr marL="742950" lvl="1" indent="-285750" hangingPunct="0">
              <a:spcAft>
                <a:spcPts val="600"/>
              </a:spcAft>
              <a:buFont typeface="Symbol" panose="05050102010706020507" pitchFamily="18" charset="2"/>
              <a:buChar char=""/>
            </a:pPr>
            <a:r>
              <a:rPr lang="en-GB" sz="1400" b="1" dirty="0">
                <a:latin typeface="Times New Roman" panose="02020603050405020304" pitchFamily="18" charset="0"/>
                <a:ea typeface="Times New Roman" panose="02020603050405020304" pitchFamily="18" charset="0"/>
              </a:rPr>
              <a:t>Define RRM requirements for UEs configured with a combination of pre-configured MGs, and/or multiple concurrent MGs and/or NCSG [RAN4]</a:t>
            </a:r>
            <a:endParaRPr lang="en-US" sz="1400" b="1" dirty="0">
              <a:latin typeface="Times New Roman" panose="02020603050405020304" pitchFamily="18" charset="0"/>
              <a:ea typeface="Times New Roman" panose="02020603050405020304" pitchFamily="18" charset="0"/>
            </a:endParaRPr>
          </a:p>
          <a:p>
            <a:pPr marL="1143000" lvl="2" indent="-228600" hangingPunct="0">
              <a:spcAft>
                <a:spcPts val="600"/>
              </a:spcAft>
              <a:buFont typeface="Wingdings" panose="05000000000000000000" pitchFamily="2" charset="2"/>
              <a:buChar char=""/>
            </a:pPr>
            <a:r>
              <a:rPr lang="en-GB" sz="1400" dirty="0">
                <a:latin typeface="Times New Roman" panose="02020603050405020304" pitchFamily="18" charset="0"/>
                <a:ea typeface="Times New Roman" panose="02020603050405020304" pitchFamily="18" charset="0"/>
              </a:rPr>
              <a:t>Prioritize at least joint requirements for UE configured with</a:t>
            </a:r>
            <a:endParaRPr lang="en-US" sz="1400" dirty="0">
              <a:latin typeface="Times New Roman" panose="02020603050405020304" pitchFamily="18" charset="0"/>
              <a:ea typeface="Times New Roman" panose="02020603050405020304" pitchFamily="18" charset="0"/>
            </a:endParaRPr>
          </a:p>
          <a:p>
            <a:pPr marL="1600200" lvl="3" indent="-228600" hangingPunct="0">
              <a:spcAft>
                <a:spcPts val="600"/>
              </a:spcAft>
              <a:buFont typeface="Symbol" panose="05050102010706020507" pitchFamily="18" charset="2"/>
              <a:buChar char=""/>
            </a:pPr>
            <a:r>
              <a:rPr lang="en-GB" sz="1400" dirty="0">
                <a:latin typeface="Times New Roman" panose="02020603050405020304" pitchFamily="18" charset="0"/>
                <a:ea typeface="Times New Roman" panose="02020603050405020304" pitchFamily="18" charset="0"/>
              </a:rPr>
              <a:t>Case 1: Pre-configured MGs and multiple concurrent MGs (i.e., concurrent MGs where at least one of the gaps is a pre-configured gap)</a:t>
            </a:r>
            <a:endParaRPr lang="en-US" sz="1400" dirty="0">
              <a:latin typeface="Times New Roman" panose="02020603050405020304" pitchFamily="18" charset="0"/>
              <a:ea typeface="Times New Roman" panose="02020603050405020304" pitchFamily="18" charset="0"/>
            </a:endParaRPr>
          </a:p>
          <a:p>
            <a:pPr marL="1600200" lvl="3" indent="-228600" hangingPunct="0">
              <a:spcAft>
                <a:spcPts val="600"/>
              </a:spcAft>
              <a:buFont typeface="Symbol" panose="05050102010706020507" pitchFamily="18" charset="2"/>
              <a:buChar char=""/>
            </a:pPr>
            <a:r>
              <a:rPr lang="en-GB" sz="1400" dirty="0">
                <a:latin typeface="Times New Roman" panose="02020603050405020304" pitchFamily="18" charset="0"/>
                <a:ea typeface="Times New Roman" panose="02020603050405020304" pitchFamily="18" charset="0"/>
              </a:rPr>
              <a:t>Case 2: NCSG and multiple concurrent MGs (i.e., concurrent MGs where at least one of the gaps is NCSG)</a:t>
            </a:r>
            <a:endParaRPr lang="en-US" sz="1400" dirty="0">
              <a:latin typeface="Times New Roman" panose="02020603050405020304" pitchFamily="18" charset="0"/>
              <a:ea typeface="Times New Roman" panose="02020603050405020304" pitchFamily="18" charset="0"/>
            </a:endParaRPr>
          </a:p>
          <a:p>
            <a:pPr marL="1143000" lvl="2" indent="-228600" hangingPunct="0">
              <a:spcAft>
                <a:spcPts val="600"/>
              </a:spcAft>
              <a:buFont typeface="Wingdings" panose="05000000000000000000" pitchFamily="2" charset="2"/>
              <a:buChar char=""/>
            </a:pPr>
            <a:r>
              <a:rPr lang="en-GB" sz="1400" dirty="0">
                <a:latin typeface="Times New Roman" panose="02020603050405020304" pitchFamily="18" charset="0"/>
                <a:ea typeface="Times New Roman" panose="02020603050405020304" pitchFamily="18" charset="0"/>
              </a:rPr>
              <a:t>Note: Prioritization among other possible combinations of pre-configured MG, concurrent MG and NCSG can be discussed in WI phase</a:t>
            </a:r>
            <a:endParaRPr lang="en-US" sz="1400" dirty="0">
              <a:latin typeface="Times New Roman" panose="02020603050405020304" pitchFamily="18" charset="0"/>
              <a:ea typeface="Times New Roman" panose="02020603050405020304" pitchFamily="18" charset="0"/>
            </a:endParaRPr>
          </a:p>
          <a:p>
            <a:pPr marL="342900" indent="-342900">
              <a:spcAft>
                <a:spcPts val="900"/>
              </a:spcAft>
              <a:buFont typeface="+mj-lt"/>
              <a:buAutoNum type="arabicParenBoth"/>
            </a:pPr>
            <a:r>
              <a:rPr lang="en-US" sz="1400" b="1" dirty="0">
                <a:latin typeface="Times New Roman" panose="02020603050405020304" pitchFamily="18" charset="0"/>
                <a:ea typeface="Batang" panose="02030600000101010101" pitchFamily="18" charset="-127"/>
              </a:rPr>
              <a:t> Define RRM requirements for measurement without gaps for the following cases</a:t>
            </a:r>
          </a:p>
          <a:p>
            <a:pPr marL="742950" lvl="1" indent="-285750" hangingPunct="0">
              <a:spcAft>
                <a:spcPts val="600"/>
              </a:spcAft>
              <a:buFont typeface="Symbol" panose="05050102010706020507" pitchFamily="18" charset="2"/>
              <a:buChar char=""/>
            </a:pPr>
            <a:r>
              <a:rPr lang="en-GB" sz="1400" b="1" dirty="0">
                <a:latin typeface="Times New Roman" panose="02020603050405020304" pitchFamily="18" charset="0"/>
                <a:ea typeface="Times New Roman" panose="02020603050405020304" pitchFamily="18" charset="0"/>
              </a:rPr>
              <a:t>NR SSB-based inter-frequency and intra-frequency measurements without gaps for UEs reporting </a:t>
            </a:r>
            <a:r>
              <a:rPr lang="en-GB" sz="1400" b="1" dirty="0" err="1">
                <a:latin typeface="Times New Roman" panose="02020603050405020304" pitchFamily="18" charset="0"/>
                <a:ea typeface="Times New Roman" panose="02020603050405020304" pitchFamily="18" charset="0"/>
              </a:rPr>
              <a:t>NeedForGapsInfoNR</a:t>
            </a:r>
            <a:r>
              <a:rPr lang="en-GB" sz="1400" b="1" dirty="0">
                <a:latin typeface="Times New Roman" panose="02020603050405020304" pitchFamily="18" charset="0"/>
                <a:ea typeface="Times New Roman" panose="02020603050405020304" pitchFamily="18" charset="0"/>
              </a:rPr>
              <a:t> IE [RAN4]</a:t>
            </a:r>
            <a:endParaRPr lang="en-US" sz="1400" b="1" dirty="0">
              <a:latin typeface="Times New Roman" panose="02020603050405020304" pitchFamily="18" charset="0"/>
              <a:ea typeface="Times New Roman" panose="02020603050405020304" pitchFamily="18" charset="0"/>
            </a:endParaRPr>
          </a:p>
          <a:p>
            <a:pPr marL="1143000" lvl="2" indent="-228600" algn="just" hangingPunct="0">
              <a:spcAft>
                <a:spcPts val="600"/>
              </a:spcAft>
              <a:buFont typeface="+mj-lt"/>
              <a:buAutoNum type="romanLcPeriod"/>
            </a:pPr>
            <a:r>
              <a:rPr lang="en-US" sz="1400" dirty="0">
                <a:latin typeface="Times New Roman" panose="02020603050405020304" pitchFamily="18" charset="0"/>
                <a:ea typeface="Batang" panose="02030600000101010101" pitchFamily="18" charset="-127"/>
              </a:rPr>
              <a:t>Study whether the additional interruption is allowed when UE reporting ‘</a:t>
            </a:r>
            <a:r>
              <a:rPr lang="en-US" sz="1400" dirty="0" err="1">
                <a:latin typeface="Times New Roman" panose="02020603050405020304" pitchFamily="18" charset="0"/>
                <a:ea typeface="Batang" panose="02030600000101010101" pitchFamily="18" charset="-127"/>
              </a:rPr>
              <a:t>NeedForGapsInfoNR</a:t>
            </a:r>
            <a:r>
              <a:rPr lang="en-US" sz="1400" dirty="0">
                <a:latin typeface="Times New Roman" panose="02020603050405020304" pitchFamily="18" charset="0"/>
                <a:ea typeface="Batang" panose="02030600000101010101" pitchFamily="18" charset="-127"/>
              </a:rPr>
              <a:t>'. Further define the interruption length, occasion and ratio, if the interruption is allowed</a:t>
            </a:r>
            <a:endParaRPr lang="en-US" sz="1400" dirty="0">
              <a:latin typeface="Times New Roman" panose="02020603050405020304" pitchFamily="18" charset="0"/>
              <a:ea typeface="Times New Roman" panose="02020603050405020304" pitchFamily="18" charset="0"/>
            </a:endParaRPr>
          </a:p>
          <a:p>
            <a:pPr marL="1143000" lvl="2" indent="-228600" algn="just" hangingPunct="0">
              <a:spcAft>
                <a:spcPts val="600"/>
              </a:spcAft>
              <a:buFont typeface="+mj-lt"/>
              <a:buAutoNum type="romanLcPeriod"/>
            </a:pPr>
            <a:r>
              <a:rPr lang="en-US" sz="1400" dirty="0">
                <a:latin typeface="Times New Roman" panose="02020603050405020304" pitchFamily="18" charset="0"/>
                <a:ea typeface="Batang" panose="02030600000101010101" pitchFamily="18" charset="-127"/>
              </a:rPr>
              <a:t>Define related requirements, such as CSSF, measurement period, scheduling restriction etc.</a:t>
            </a:r>
            <a:endParaRPr lang="en-US" sz="1400" dirty="0">
              <a:latin typeface="Times New Roman" panose="02020603050405020304" pitchFamily="18" charset="0"/>
              <a:ea typeface="Times New Roman" panose="02020603050405020304" pitchFamily="18" charset="0"/>
            </a:endParaRPr>
          </a:p>
          <a:p>
            <a:pPr marL="742950" lvl="1" indent="-285750" hangingPunct="0">
              <a:spcAft>
                <a:spcPts val="600"/>
              </a:spcAft>
              <a:buFont typeface="Symbol" panose="05050102010706020507" pitchFamily="18" charset="2"/>
              <a:buChar char=""/>
            </a:pPr>
            <a:r>
              <a:rPr lang="en-GB" sz="1400" b="1" dirty="0">
                <a:latin typeface="Times New Roman" panose="02020603050405020304" pitchFamily="18" charset="0"/>
                <a:ea typeface="Times New Roman" panose="02020603050405020304" pitchFamily="18" charset="0"/>
              </a:rPr>
              <a:t>Inter-RAT measurements without gaps [RAN4]</a:t>
            </a:r>
            <a:endParaRPr lang="en-US" sz="1400" b="1" dirty="0">
              <a:latin typeface="Times New Roman" panose="02020603050405020304" pitchFamily="18" charset="0"/>
              <a:ea typeface="Times New Roman" panose="02020603050405020304" pitchFamily="18" charset="0"/>
            </a:endParaRPr>
          </a:p>
          <a:p>
            <a:pPr marL="1143000" lvl="2" indent="-228600" hangingPunct="0">
              <a:spcAft>
                <a:spcPts val="600"/>
              </a:spcAft>
              <a:buFont typeface="+mj-lt"/>
              <a:buAutoNum type="romanLcPeriod"/>
            </a:pPr>
            <a:r>
              <a:rPr lang="en-GB" sz="1400" dirty="0">
                <a:latin typeface="Times New Roman" panose="02020603050405020304" pitchFamily="18" charset="0"/>
                <a:ea typeface="Times New Roman" panose="02020603050405020304" pitchFamily="18" charset="0"/>
              </a:rPr>
              <a:t>Inter-RAT NR measurements</a:t>
            </a:r>
            <a:endParaRPr lang="en-US" sz="1400" dirty="0">
              <a:latin typeface="Times New Roman" panose="02020603050405020304" pitchFamily="18" charset="0"/>
              <a:ea typeface="Times New Roman" panose="02020603050405020304" pitchFamily="18" charset="0"/>
            </a:endParaRPr>
          </a:p>
          <a:p>
            <a:pPr marL="1143000" lvl="2" indent="-228600" hangingPunct="0">
              <a:spcAft>
                <a:spcPts val="600"/>
              </a:spcAft>
              <a:buFont typeface="+mj-lt"/>
              <a:buAutoNum type="romanLcPeriod"/>
            </a:pPr>
            <a:r>
              <a:rPr lang="en-GB" sz="1400" dirty="0">
                <a:latin typeface="Times New Roman" panose="02020603050405020304" pitchFamily="18" charset="0"/>
                <a:ea typeface="Times New Roman" panose="02020603050405020304" pitchFamily="18" charset="0"/>
              </a:rPr>
              <a:t>[Inter-RAT LTE measurement]</a:t>
            </a:r>
            <a:endParaRPr lang="en-US" sz="1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30046702"/>
      </p:ext>
    </p:extLst>
  </p:cSld>
  <p:clrMapOvr>
    <a:masterClrMapping/>
  </p:clrMapOvr>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6b85689de342f917fa1496256cffb8df">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f90c17ef47a347154e719feafb81c330"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8B41B4-59F2-41CD-9393-3870078F4CFA}">
  <ds:schemaRefs>
    <ds:schemaRef ds:uri="cc9c437c-ae0c-4066-8d90-a0f7de786127"/>
    <ds:schemaRef ds:uri="http://schemas.openxmlformats.org/package/2006/metadata/core-properties"/>
    <ds:schemaRef ds:uri="http://www.w3.org/XML/1998/namespace"/>
    <ds:schemaRef ds:uri="ba37140e-f4c5-4a6c-a9b4-20a691ce6c8a"/>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purl.org/dc/terms/"/>
  </ds:schemaRefs>
</ds:datastoreItem>
</file>

<file path=customXml/itemProps2.xml><?xml version="1.0" encoding="utf-8"?>
<ds:datastoreItem xmlns:ds="http://schemas.openxmlformats.org/officeDocument/2006/customXml" ds:itemID="{1C1CAB7F-CE2F-452A-A740-76C04B15B7C0}">
  <ds:schemaRefs>
    <ds:schemaRef ds:uri="http://schemas.microsoft.com/sharepoint/v3/contenttype/forms"/>
  </ds:schemaRefs>
</ds:datastoreItem>
</file>

<file path=customXml/itemProps3.xml><?xml version="1.0" encoding="utf-8"?>
<ds:datastoreItem xmlns:ds="http://schemas.openxmlformats.org/officeDocument/2006/customXml" ds:itemID="{EC90C7EC-2BC4-48C8-A54B-2D34BE94A9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77408</TotalTime>
  <Words>5014</Words>
  <Application>Microsoft Office PowerPoint</Application>
  <PresentationFormat>Custom</PresentationFormat>
  <Paragraphs>310</Paragraphs>
  <Slides>19</Slides>
  <Notes>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19</vt:i4>
      </vt:variant>
    </vt:vector>
  </HeadingPairs>
  <TitlesOfParts>
    <vt:vector size="33" baseType="lpstr">
      <vt:lpstr>微软雅黑</vt:lpstr>
      <vt:lpstr>Nokia Pure Headline Ultra Light</vt:lpstr>
      <vt:lpstr>Nokia Pure Text</vt:lpstr>
      <vt:lpstr>Nokia Pure Text Light</vt:lpstr>
      <vt:lpstr>宋体</vt:lpstr>
      <vt:lpstr>TimesNewRomanPSMT</vt:lpstr>
      <vt:lpstr>Arial</vt:lpstr>
      <vt:lpstr>Calibri</vt:lpstr>
      <vt:lpstr>Courier New</vt:lpstr>
      <vt:lpstr>Symbol</vt:lpstr>
      <vt:lpstr>Times New Roman</vt:lpstr>
      <vt:lpstr>Wingdings</vt:lpstr>
      <vt:lpstr>Nokia White Master with headline</vt:lpstr>
      <vt:lpstr>2_Office Theme</vt:lpstr>
      <vt:lpstr>Proposed detailed scope for potential RAN4 R18 items</vt:lpstr>
      <vt:lpstr>4Tx for CPE/FWA/vehicle/industrial devices</vt:lpstr>
      <vt:lpstr>8Rx for CPE/FWA/vehicle/industrial devices</vt:lpstr>
      <vt:lpstr>Lower MSD</vt:lpstr>
      <vt:lpstr>UL 256QAM</vt:lpstr>
      <vt:lpstr>Beam correspondence requirements for RRC_INACTIVE and initial access</vt:lpstr>
      <vt:lpstr>Requirement for FR2 multi-Rx chain DL reception </vt:lpstr>
      <vt:lpstr>RRM Enhancements</vt:lpstr>
      <vt:lpstr>Measurement Gap Enhancements</vt:lpstr>
      <vt:lpstr>Advanced receiver to cancel inter-user interference for MU-MIMO</vt:lpstr>
      <vt:lpstr>ATP</vt:lpstr>
      <vt:lpstr>FR2-1 OTA testing for UEs with multi-panel reception and 4DL layer </vt:lpstr>
      <vt:lpstr>EMC enhancement</vt:lpstr>
      <vt:lpstr>Simplification of band combination specification</vt:lpstr>
      <vt:lpstr>Enhancement for 700/800/900MHz band combinations</vt:lpstr>
      <vt:lpstr>BS RF requirement evolution</vt:lpstr>
      <vt:lpstr>ATG</vt:lpstr>
      <vt:lpstr>Support of intra-band non-collocated EN-DC/NR-CA deployment</vt:lpstr>
      <vt:lpstr>FR2 HST enhancement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720</cp:revision>
  <dcterms:created xsi:type="dcterms:W3CDTF">2018-05-24T11:49:12Z</dcterms:created>
  <dcterms:modified xsi:type="dcterms:W3CDTF">2022-03-14T23:37:42Z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0x010100EB28163D68FE8E4D9361964FDD814FC4</vt:lpwstr>
  </property>
</Properties>
</file>